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28.jpg" ContentType="image/jp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34.jpg" ContentType="image/jp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40.jpg" ContentType="image/jpg"/>
  <Override PartName="/ppt/media/image41.jpg" ContentType="image/jpg"/>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media/image46.jpg" ContentType="image/jpg"/>
  <Override PartName="/ppt/media/image4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47"/>
  </p:notesMasterIdLst>
  <p:handoutMasterIdLst>
    <p:handoutMasterId r:id="rId48"/>
  </p:handoutMasterIdLst>
  <p:sldIdLst>
    <p:sldId id="265" r:id="rId5"/>
    <p:sldId id="274" r:id="rId6"/>
    <p:sldId id="325" r:id="rId7"/>
    <p:sldId id="326" r:id="rId8"/>
    <p:sldId id="327" r:id="rId9"/>
    <p:sldId id="328" r:id="rId10"/>
    <p:sldId id="329" r:id="rId11"/>
    <p:sldId id="330" r:id="rId12"/>
    <p:sldId id="334" r:id="rId13"/>
    <p:sldId id="332" r:id="rId14"/>
    <p:sldId id="333" r:id="rId15"/>
    <p:sldId id="336" r:id="rId16"/>
    <p:sldId id="335" r:id="rId17"/>
    <p:sldId id="339" r:id="rId18"/>
    <p:sldId id="337" r:id="rId19"/>
    <p:sldId id="338" r:id="rId20"/>
    <p:sldId id="331" r:id="rId21"/>
    <p:sldId id="340" r:id="rId22"/>
    <p:sldId id="341" r:id="rId23"/>
    <p:sldId id="342" r:id="rId24"/>
    <p:sldId id="343" r:id="rId25"/>
    <p:sldId id="344" r:id="rId26"/>
    <p:sldId id="346" r:id="rId27"/>
    <p:sldId id="345" r:id="rId28"/>
    <p:sldId id="349" r:id="rId29"/>
    <p:sldId id="347" r:id="rId30"/>
    <p:sldId id="348" r:id="rId31"/>
    <p:sldId id="350" r:id="rId32"/>
    <p:sldId id="352" r:id="rId33"/>
    <p:sldId id="351" r:id="rId34"/>
    <p:sldId id="354" r:id="rId35"/>
    <p:sldId id="353" r:id="rId36"/>
    <p:sldId id="355" r:id="rId37"/>
    <p:sldId id="356" r:id="rId38"/>
    <p:sldId id="357" r:id="rId39"/>
    <p:sldId id="361" r:id="rId40"/>
    <p:sldId id="358" r:id="rId41"/>
    <p:sldId id="360" r:id="rId42"/>
    <p:sldId id="359" r:id="rId43"/>
    <p:sldId id="363" r:id="rId44"/>
    <p:sldId id="364" r:id="rId45"/>
    <p:sldId id="324" r:id="rId4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8CA3D0"/>
    <a:srgbClr val="5A7BBB"/>
    <a:srgbClr val="FFFFFF"/>
    <a:srgbClr val="004B8D"/>
    <a:srgbClr val="007300"/>
    <a:srgbClr val="003399"/>
    <a:srgbClr val="0083A9"/>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62618" autoAdjust="0"/>
  </p:normalViewPr>
  <p:slideViewPr>
    <p:cSldViewPr>
      <p:cViewPr varScale="1">
        <p:scale>
          <a:sx n="77" d="100"/>
          <a:sy n="77" d="100"/>
        </p:scale>
        <p:origin x="1722"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5B3549-48AF-4A47-A563-37BCF58341FB}" type="datetimeFigureOut">
              <a:rPr lang="en-US" smtClean="0"/>
              <a:t>9/17/2025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16766F-B39D-42FD-ACBC-1002D130679C}" type="slidenum">
              <a:rPr lang="en-US" smtClean="0"/>
              <a:t>‹#›</a:t>
            </a:fld>
            <a:endParaRPr lang="en-US"/>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CF8AA-71CD-48AE-96C2-778BE54C3BBB}" type="datetimeFigureOut">
              <a:rPr lang="en-US" smtClean="0"/>
              <a:t>9/17/2025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84A2F3-949C-4DF8-B8FE-27C48E8E5C0D}" type="slidenum">
              <a:rPr lang="en-US" smtClean="0"/>
              <a:t>‹#›</a:t>
            </a:fld>
            <a:endParaRPr lang="en-US"/>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8901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2024*</a:t>
            </a:r>
          </a:p>
          <a:p>
            <a:r>
              <a:rPr lang="en-US" dirty="0"/>
              <a:t>An approvable corrective action plan describes the steps needed to achieve compliance with specific indicators. The first and most important step is to review the IMACS reports to determine the root cause of the noncompliance. The Corrective Action Plan also identifies school district personnel responsible for implementing the plan and personnel who have a role in reaching and maintaining compliance. Each Plan for Correction should be compared to the rubric created by DESE to assist LEAs in developing an approvable Plan for Correction. This rubric is posted with the other CAP Year Tiered Monitoring Guidance. </a:t>
            </a:r>
          </a:p>
          <a:p>
            <a:endParaRPr lang="en-US" dirty="0"/>
          </a:p>
        </p:txBody>
      </p:sp>
    </p:spTree>
    <p:extLst>
      <p:ext uri="{BB962C8B-B14F-4D97-AF65-F5344CB8AC3E}">
        <p14:creationId xmlns:p14="http://schemas.microsoft.com/office/powerpoint/2010/main" val="4621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blue “CAP” under the Review Type column on the LEA’s Monitoring Module page to load the Cap Summary screen, which displays the indicators that were found out of compliance during the desk review verification. </a:t>
            </a:r>
          </a:p>
          <a:p>
            <a:r>
              <a:rPr lang="en-US" dirty="0"/>
              <a:t>The Indicator Number column shows which indicators were found out of compliance. The Last Updated column will show who last worked on each indicator and when. The action column at the end will either have a magnifying glass (view only) or a pencil (able to take action). Click on the pencil at the end of the row for the indicator on which you wish to work. </a:t>
            </a:r>
          </a:p>
          <a:p>
            <a:endParaRPr lang="en-US" dirty="0"/>
          </a:p>
        </p:txBody>
      </p:sp>
    </p:spTree>
    <p:extLst>
      <p:ext uri="{BB962C8B-B14F-4D97-AF65-F5344CB8AC3E}">
        <p14:creationId xmlns:p14="http://schemas.microsoft.com/office/powerpoint/2010/main" val="34186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navigating to the CAP page for each indicator that requires correction, the first box is the CAP Strategies for Correction. This page describes the indicator out of compliance, when the evidence is due, required strategies for correction, and required evidence of correction to submit to your Supervisor. </a:t>
            </a:r>
          </a:p>
          <a:p>
            <a:endParaRPr lang="en-US" dirty="0"/>
          </a:p>
          <a:p>
            <a:r>
              <a:rPr lang="en-US" dirty="0"/>
              <a:t>Note: The deadline for the LEA Plans of Correction is October 31. The required timeline for correction shown on this page is the deadline for submitting the Evidence of Correction, the LEA’s sample of documents that demonstrates compliance.</a:t>
            </a:r>
          </a:p>
          <a:p>
            <a:pPr defTabSz="931774">
              <a:defRPr/>
            </a:pPr>
            <a:r>
              <a:rPr lang="en-US" dirty="0"/>
              <a:t>The Required Strategies for Correction box contains the web address for the Corrective Action Year Guidance and Resources.</a:t>
            </a:r>
          </a:p>
          <a:p>
            <a:endParaRPr lang="en-US" dirty="0"/>
          </a:p>
          <a:p>
            <a:endParaRPr lang="en-US" dirty="0"/>
          </a:p>
        </p:txBody>
      </p:sp>
    </p:spTree>
    <p:extLst>
      <p:ext uri="{BB962C8B-B14F-4D97-AF65-F5344CB8AC3E}">
        <p14:creationId xmlns:p14="http://schemas.microsoft.com/office/powerpoint/2010/main" val="508291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your plan to correct the noncompliance in</a:t>
            </a:r>
            <a:r>
              <a:rPr lang="en-US" baseline="0" dirty="0"/>
              <a:t> the text box for LEA Planned Activities/Strategies of Correction</a:t>
            </a:r>
            <a:r>
              <a:rPr lang="en-US" dirty="0"/>
              <a:t>. The LEA Plan Timeline Date describes the date Activities/Strategies of Correction will be completed. The quicker your strategies of correction are done in the fall the more time your staff has to use those strategies to produce compliant special education documentation for the sample provided to DESE in March.</a:t>
            </a:r>
          </a:p>
          <a:p>
            <a:r>
              <a:rPr lang="en-US" dirty="0"/>
              <a:t>Each indicator found out of compliance has its own page and box for the LEA Plan of Correction. Once each indicator has been addressed, the district will save and submit the Plan for Correction for approval. Your special education compliance supervisor will approve and/or discuss revisions to your Plan for Correction in the next section. </a:t>
            </a:r>
          </a:p>
          <a:p>
            <a:endParaRPr lang="en-US" dirty="0"/>
          </a:p>
        </p:txBody>
      </p:sp>
    </p:spTree>
    <p:extLst>
      <p:ext uri="{BB962C8B-B14F-4D97-AF65-F5344CB8AC3E}">
        <p14:creationId xmlns:p14="http://schemas.microsoft.com/office/powerpoint/2010/main" val="3303427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a:t>
            </a:r>
            <a:r>
              <a:rPr lang="en-US" baseline="0" dirty="0"/>
              <a:t> is where y</a:t>
            </a:r>
            <a:r>
              <a:rPr lang="en-US" dirty="0"/>
              <a:t>our special education compliance supervisor will approve and/or discuss revisions to your Plan for Correction. </a:t>
            </a:r>
          </a:p>
          <a:p>
            <a:endParaRPr lang="en-US" dirty="0"/>
          </a:p>
        </p:txBody>
      </p:sp>
    </p:spTree>
    <p:extLst>
      <p:ext uri="{BB962C8B-B14F-4D97-AF65-F5344CB8AC3E}">
        <p14:creationId xmlns:p14="http://schemas.microsoft.com/office/powerpoint/2010/main" val="2063292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Clearing noncompliance involves two types of correction and evidence. The first is individual correction, or in our process called an ICAP. During this step, all identified individual student noncompliance must be corrected. The second is systemic correction, or CAP. During this portion, the LEA must show systemic correction of all identified noncompliance. </a:t>
            </a:r>
          </a:p>
          <a:p>
            <a:r>
              <a:rPr lang="en-US" dirty="0"/>
              <a:t>This method allows each LEA to correct the student's noncompliance. It also further demonstrates that the noncompliance issue has been corrected district-wide.</a:t>
            </a:r>
          </a:p>
          <a:p>
            <a:endParaRPr lang="en-US" dirty="0"/>
          </a:p>
        </p:txBody>
      </p:sp>
    </p:spTree>
    <p:extLst>
      <p:ext uri="{BB962C8B-B14F-4D97-AF65-F5344CB8AC3E}">
        <p14:creationId xmlns:p14="http://schemas.microsoft.com/office/powerpoint/2010/main" val="2143897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activity is to correct individual noncompliance. </a:t>
            </a:r>
          </a:p>
          <a:p>
            <a:r>
              <a:rPr lang="en-US" dirty="0"/>
              <a:t>The I-CAP satisfies the Individual Prong for correcting noncompliance. The Student Non-Compliance Report in IMACS will provide a list of all individual student noncompliance identified. </a:t>
            </a:r>
          </a:p>
          <a:p>
            <a:r>
              <a:rPr lang="en-US" dirty="0"/>
              <a:t>Please note that there are some circumstances that require different correction strategies for individual students. When a student is no longer enrolled, the I-CAP can be cleared by uploading documentation from the student information system showing the withdrawal date. Contact your supervisor to discuss each situation.</a:t>
            </a:r>
          </a:p>
          <a:p>
            <a:r>
              <a:rPr lang="en-US" dirty="0"/>
              <a:t>Correction of all individual noncompliance is expected no later than December 31.</a:t>
            </a:r>
          </a:p>
          <a:p>
            <a:endParaRPr lang="en-US" dirty="0"/>
          </a:p>
        </p:txBody>
      </p:sp>
    </p:spTree>
    <p:extLst>
      <p:ext uri="{BB962C8B-B14F-4D97-AF65-F5344CB8AC3E}">
        <p14:creationId xmlns:p14="http://schemas.microsoft.com/office/powerpoint/2010/main" val="373766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 to your LEA’s home page in IMACS 2.0. Make sure the School Year drop box (found near the top left of the page) is set to the 2024-2025 school year. Proceed to the correct area to begin this process by clicking on the blue ICAP found in the Review Type column. Note: You will be able to quickly see how many CAPs or ICAPs your LEA might have as well as which side of the process they are on by noting the number found under the Needs Attention From column.</a:t>
            </a:r>
          </a:p>
          <a:p>
            <a:endParaRPr lang="en-US" dirty="0"/>
          </a:p>
        </p:txBody>
      </p:sp>
    </p:spTree>
    <p:extLst>
      <p:ext uri="{BB962C8B-B14F-4D97-AF65-F5344CB8AC3E}">
        <p14:creationId xmlns:p14="http://schemas.microsoft.com/office/powerpoint/2010/main" val="943568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clicked the blue ICAP under the Review Type column on the LEA’s Monitoring Module page you will see the ICAP Summary screen which displays the names of individual students and the indicators that were found out of compliance during the review process. </a:t>
            </a:r>
          </a:p>
          <a:p>
            <a:r>
              <a:rPr lang="en-US" dirty="0"/>
              <a:t>The Student Name column will tell you which student you are working with. The Indicator Number column will tell you which indicators were found out of compliance. The Correction Due Date Column will have the final date that all the evidence is due. The Needs Attention From will show who last worked on each indicator. Action is the final column. It will either have a magnifying glass (view only), or a pencil (able to take action). Click on the pencil at the end of the row for the indicator you wish to work on. </a:t>
            </a:r>
          </a:p>
          <a:p>
            <a:endParaRPr lang="en-US" dirty="0"/>
          </a:p>
        </p:txBody>
      </p:sp>
    </p:spTree>
    <p:extLst>
      <p:ext uri="{BB962C8B-B14F-4D97-AF65-F5344CB8AC3E}">
        <p14:creationId xmlns:p14="http://schemas.microsoft.com/office/powerpoint/2010/main" val="3794109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top half of the ICAPs page is a dashboard that displays the name of the student, the indicator that was found out, and 2 important dates – the date it is due and the date it is found in compliance. The evidence needed to correct the individual mistake is in the ICAPs Comments box.</a:t>
            </a:r>
          </a:p>
          <a:p>
            <a:endParaRPr lang="en-US" dirty="0"/>
          </a:p>
        </p:txBody>
      </p:sp>
    </p:spTree>
    <p:extLst>
      <p:ext uri="{BB962C8B-B14F-4D97-AF65-F5344CB8AC3E}">
        <p14:creationId xmlns:p14="http://schemas.microsoft.com/office/powerpoint/2010/main" val="333786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“Corrective Action Plan Year” is when a Local Education Agency (LEA) who have indicators that were found to be out of compliance develop corrective action plans to address the root cause of the noncompliance. </a:t>
            </a:r>
          </a:p>
          <a:p>
            <a:endParaRPr lang="en-US" dirty="0"/>
          </a:p>
          <a:p>
            <a:r>
              <a:rPr lang="en-US" dirty="0"/>
              <a:t>Note that any LEA with 100% compliance as a result of the self-assessment, desk review, and timeline review will not have corrective action plans and will not participate in the tiered monitoring activities during the corrective action plan year.  </a:t>
            </a:r>
          </a:p>
          <a:p>
            <a:endParaRPr lang="en-US" dirty="0"/>
          </a:p>
          <a:p>
            <a:r>
              <a:rPr lang="en-US" dirty="0"/>
              <a:t>Those LEAs with less than 100% compliance will first submit their plans for correction. Then they will submit documentation as evidence that shows individual noncompliance has been corrected. Finally, the LEA must upload five samples of documentation for each indicator that was out of compliance. Note: While all noncompliance must be cleared no later than one calendar year from the Special Education Program Review Report, there are intermediate deadlines to ensure the correction is being implemented.</a:t>
            </a:r>
          </a:p>
          <a:p>
            <a:endParaRPr lang="en-US" dirty="0"/>
          </a:p>
        </p:txBody>
      </p:sp>
    </p:spTree>
    <p:extLst>
      <p:ext uri="{BB962C8B-B14F-4D97-AF65-F5344CB8AC3E}">
        <p14:creationId xmlns:p14="http://schemas.microsoft.com/office/powerpoint/2010/main" val="9452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688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Assignment Uploads use the New Upload option to add evidence of correction. </a:t>
            </a:r>
          </a:p>
          <a:p>
            <a:r>
              <a:rPr lang="en-US" dirty="0"/>
              <a:t>Make sure to fill in the name of the document to make easily it recognizable. Use a title such as the student's name and the name of the form (Welch RED). Click on browse and find the file on your computer to upload. </a:t>
            </a:r>
          </a:p>
          <a:p>
            <a:endParaRPr lang="en-US" dirty="0"/>
          </a:p>
        </p:txBody>
      </p:sp>
    </p:spTree>
    <p:extLst>
      <p:ext uri="{BB962C8B-B14F-4D97-AF65-F5344CB8AC3E}">
        <p14:creationId xmlns:p14="http://schemas.microsoft.com/office/powerpoint/2010/main" val="2774232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bottom half of the ICAPs page has a space for the LEA to comment and a space to upload the evidence to clear that student’s individual indicator errors. Click on the blue triangle (in the red circle) to the left of the ICAP Uploads. It will open the uploads section. </a:t>
            </a:r>
          </a:p>
          <a:p>
            <a:r>
              <a:rPr lang="en-US" dirty="0"/>
              <a:t>Save, but do not click on Save and Submit to DESE until you have completed uploading evidence of correction for each student with an ICAP.</a:t>
            </a:r>
          </a:p>
          <a:p>
            <a:endParaRPr lang="en-US" dirty="0"/>
          </a:p>
        </p:txBody>
      </p:sp>
    </p:spTree>
    <p:extLst>
      <p:ext uri="{BB962C8B-B14F-4D97-AF65-F5344CB8AC3E}">
        <p14:creationId xmlns:p14="http://schemas.microsoft.com/office/powerpoint/2010/main" val="4112149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1586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Note: IEP teams could address the need for compensatory services at the initial IEP team meeting. If they have documentation that they did these things before we identified noncompliance, we will accept that documentation to clear the I-CAP.</a:t>
            </a:r>
          </a:p>
          <a:p>
            <a:endParaRPr lang="en-US" dirty="0"/>
          </a:p>
        </p:txBody>
      </p:sp>
    </p:spTree>
    <p:extLst>
      <p:ext uri="{BB962C8B-B14F-4D97-AF65-F5344CB8AC3E}">
        <p14:creationId xmlns:p14="http://schemas.microsoft.com/office/powerpoint/2010/main" val="627203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one or more of the timelines are found to be “OUT” of compliance, a link for a follow-up timeline collection will appear on the LEA home page of IMACS 2.0. The next several slides will demonstrate the “Initial Evaluation Follow-up Timeline” submission.</a:t>
            </a:r>
          </a:p>
          <a:p>
            <a:endParaRPr lang="en-US" dirty="0"/>
          </a:p>
        </p:txBody>
      </p:sp>
    </p:spTree>
    <p:extLst>
      <p:ext uri="{BB962C8B-B14F-4D97-AF65-F5344CB8AC3E}">
        <p14:creationId xmlns:p14="http://schemas.microsoft.com/office/powerpoint/2010/main" val="2652313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options for entering the Follow-Up timeline information now in IMACS 2.0. </a:t>
            </a:r>
          </a:p>
          <a:p>
            <a:r>
              <a:rPr lang="en-US" dirty="0"/>
              <a:t>You can either compile your data collection on a spreadsheet and import that by clicking on Import Initial Evaluation Data from CSV file (green arrow) or you can enter each student individually by clicking on Add New Initial Evaluation Timelines Review (blue arrow). </a:t>
            </a:r>
          </a:p>
          <a:p>
            <a:endParaRPr lang="en-US" dirty="0"/>
          </a:p>
        </p:txBody>
      </p:sp>
    </p:spTree>
    <p:extLst>
      <p:ext uri="{BB962C8B-B14F-4D97-AF65-F5344CB8AC3E}">
        <p14:creationId xmlns:p14="http://schemas.microsoft.com/office/powerpoint/2010/main" val="4065242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CSV stands for comma separated</a:t>
            </a:r>
            <a:r>
              <a:rPr lang="en-US" baseline="0" dirty="0"/>
              <a:t> values. This type of record uses commas to separate data. If commas are used within a column (for example in the “reason over 60” column) the file will be corrupted.  </a:t>
            </a:r>
            <a:endParaRPr lang="en-US" dirty="0"/>
          </a:p>
          <a:p>
            <a:r>
              <a:rPr lang="en-US" dirty="0"/>
              <a:t>As you enter students you do have the option to edit (pencil icon) or delete (red cross) your entry on the right-hand side of the main Follow-Up timeline page. The system will allow as many CSV/TXT imports as needed. It will take the file and add the data to the existing with no overwriting of previous information.</a:t>
            </a:r>
          </a:p>
          <a:p>
            <a:endParaRPr lang="en-US" dirty="0"/>
          </a:p>
        </p:txBody>
      </p:sp>
    </p:spTree>
    <p:extLst>
      <p:ext uri="{BB962C8B-B14F-4D97-AF65-F5344CB8AC3E}">
        <p14:creationId xmlns:p14="http://schemas.microsoft.com/office/powerpoint/2010/main" val="190161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reminders on the student demographic screen reminding you of important dates.</a:t>
            </a:r>
          </a:p>
          <a:p>
            <a:r>
              <a:rPr lang="en-US" dirty="0"/>
              <a:t>At the bottom of the screen there are many save options. Save and Stay will keep you on the same page after saving the material. Save and Add Another will save the student you just finished working on and give you a new student demographic screen to begin the next student. Save and Return will save the student you just finished working on and then take you back out to the main timeline page. As you enter students you do have the option to edit (pencil icon) or delete (red cross) your entry on the right hand side of the main Follow-Up timeline page.</a:t>
            </a:r>
          </a:p>
          <a:p>
            <a:endParaRPr lang="en-US" dirty="0"/>
          </a:p>
        </p:txBody>
      </p:sp>
    </p:spTree>
    <p:extLst>
      <p:ext uri="{BB962C8B-B14F-4D97-AF65-F5344CB8AC3E}">
        <p14:creationId xmlns:p14="http://schemas.microsoft.com/office/powerpoint/2010/main" val="1243033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As you enter students you do have the option to edit (pencil icon) or delete (red cross) your entry on the right hand side of the main Follow-Up timeline page. The system will allow as many CSV/TXT imports as needed. It will take the file and add the data to the existing with no overwriting of previous information.</a:t>
            </a:r>
          </a:p>
          <a:p>
            <a:endParaRPr lang="en-US" dirty="0"/>
          </a:p>
        </p:txBody>
      </p:sp>
    </p:spTree>
    <p:extLst>
      <p:ext uri="{BB962C8B-B14F-4D97-AF65-F5344CB8AC3E}">
        <p14:creationId xmlns:p14="http://schemas.microsoft.com/office/powerpoint/2010/main" val="2535011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IMACS 2.0 opens to the districts after the Self-Assessments have been finalized, one of the first things to do is review the reports to see the results.</a:t>
            </a:r>
          </a:p>
          <a:p>
            <a:r>
              <a:rPr lang="en-US" dirty="0"/>
              <a:t>First, make sure that the school year is set to 2024-2025 (the school year in which the self-assessment was completed) on the district’s home page, and then click on search. When the Assignment List populates, click on Monitoring Module.</a:t>
            </a:r>
          </a:p>
          <a:p>
            <a:endParaRPr lang="en-US" dirty="0"/>
          </a:p>
        </p:txBody>
      </p:sp>
    </p:spTree>
    <p:extLst>
      <p:ext uri="{BB962C8B-B14F-4D97-AF65-F5344CB8AC3E}">
        <p14:creationId xmlns:p14="http://schemas.microsoft.com/office/powerpoint/2010/main" val="62136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If you have entered ANY students in the timeline data collection section, then you will not have the option to select the Submit with No Students to Report button.</a:t>
            </a:r>
          </a:p>
          <a:p>
            <a:endParaRPr lang="en-US" dirty="0"/>
          </a:p>
        </p:txBody>
      </p:sp>
    </p:spTree>
    <p:extLst>
      <p:ext uri="{BB962C8B-B14F-4D97-AF65-F5344CB8AC3E}">
        <p14:creationId xmlns:p14="http://schemas.microsoft.com/office/powerpoint/2010/main" val="93085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Corrective Action </a:t>
            </a:r>
            <a:r>
              <a:rPr lang="en-US"/>
              <a:t>Plan addresses </a:t>
            </a:r>
            <a:r>
              <a:rPr lang="en-US" dirty="0"/>
              <a:t>systemic noncompliance and is the first activity started and the last one completed in the year following the self-assessment. Also know as the LEA plan of correction.</a:t>
            </a:r>
          </a:p>
          <a:p>
            <a:endParaRPr lang="en-US" dirty="0"/>
          </a:p>
        </p:txBody>
      </p:sp>
    </p:spTree>
    <p:extLst>
      <p:ext uri="{BB962C8B-B14F-4D97-AF65-F5344CB8AC3E}">
        <p14:creationId xmlns:p14="http://schemas.microsoft.com/office/powerpoint/2010/main" val="3081287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final activity of the Corrective Action Year process is clearing the systemic noncompliance by providing evidence of correction. This is accomplished by providing up to five samples of documentation that address each indicator that was identified as noncompliant. The five samples of documentation cannot include the students identified as non-compliant during the student file review process. This documentation should establish that the district followed its Plan of Correction and must demonstrate that the LEA is currently “IN” compliance with the indicator. The evidence of correction should be uploaded into IMACS and submitted no later than March 1. </a:t>
            </a:r>
          </a:p>
          <a:p>
            <a:endParaRPr lang="en-US" dirty="0"/>
          </a:p>
        </p:txBody>
      </p:sp>
    </p:spTree>
    <p:extLst>
      <p:ext uri="{BB962C8B-B14F-4D97-AF65-F5344CB8AC3E}">
        <p14:creationId xmlns:p14="http://schemas.microsoft.com/office/powerpoint/2010/main" val="4050803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An approvable LEA Evidence of Correction describes the Activities of Correction that were followed to become in compliance with specific indicators. It is the conclusion of the Corrective Action Plan and should touch upon the training or changes that the district put in place to stop the noncompliance from occurring again. It identifies the personnel responsible for implementing the plan as well as the personnel who have had a role in reaching and maintaining compliance. This rubric is posted with the other CAP Year Tiered Monitoring Guidance on the DESE SPED Compliance pages at https://dese.mo.gov/media/pdf/evidence-correction-rubric</a:t>
            </a:r>
          </a:p>
          <a:p>
            <a:endParaRPr lang="en-US" dirty="0"/>
          </a:p>
        </p:txBody>
      </p:sp>
    </p:spTree>
    <p:extLst>
      <p:ext uri="{BB962C8B-B14F-4D97-AF65-F5344CB8AC3E}">
        <p14:creationId xmlns:p14="http://schemas.microsoft.com/office/powerpoint/2010/main" val="3700473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To begin submitting the district’s evidence of correction, you will need to go to the Tiered Monitoring: CAP Summary page. Before the CAP Strategies for Correction boxes, you will see CAP Uploads. Click on the blue arrow next to the words CAP Uploads. Next you will use the New Upload button. This will pop up a window. </a:t>
            </a:r>
          </a:p>
          <a:p>
            <a:endParaRPr lang="en-US" dirty="0"/>
          </a:p>
        </p:txBody>
      </p:sp>
    </p:spTree>
    <p:extLst>
      <p:ext uri="{BB962C8B-B14F-4D97-AF65-F5344CB8AC3E}">
        <p14:creationId xmlns:p14="http://schemas.microsoft.com/office/powerpoint/2010/main" val="3768637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the document's name on the Upload Title line, and then use the browse feature to find the file on your computer. The LEA Comment box is optional but may be used to provide the supervisor with more information about your upload. Click on the Save button after you are done.</a:t>
            </a:r>
          </a:p>
          <a:p>
            <a:r>
              <a:rPr lang="en-US" dirty="0"/>
              <a:t>You can choose to upload your samples of correction for a particular indicator separately by clicking a new upload each time and putting one file into the Upload File location. You can also combine your PDF documents into one upload and browse for that file. After you hit save it would be a great idea to test the upload by trying to open the file uploaded.</a:t>
            </a:r>
          </a:p>
          <a:p>
            <a:endParaRPr lang="en-US" dirty="0"/>
          </a:p>
        </p:txBody>
      </p:sp>
    </p:spTree>
    <p:extLst>
      <p:ext uri="{BB962C8B-B14F-4D97-AF65-F5344CB8AC3E}">
        <p14:creationId xmlns:p14="http://schemas.microsoft.com/office/powerpoint/2010/main" val="3817613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documentation showing evidence of correction has been uploaded into IMACS, the LEA must complete the FINAL STEPS to clear the identified noncompliance. The LEA completes the final steps in IMACS to document the dates and outcomes of the planned activities to correct noncompliance. </a:t>
            </a:r>
          </a:p>
          <a:p>
            <a:r>
              <a:rPr lang="en-US" dirty="0"/>
              <a:t>Complete the Activities of Correction box using the Activities of Correction rubric at https://dese.mo.gov/media/pdf/evidence-correction-rubric</a:t>
            </a:r>
          </a:p>
          <a:p>
            <a:endParaRPr lang="en-US" dirty="0"/>
          </a:p>
          <a:p>
            <a:r>
              <a:rPr lang="en-US" dirty="0"/>
              <a:t>The Activity Completion Date is the date that the LEA Planned Activities/ Strategies of Correction were completed.</a:t>
            </a:r>
          </a:p>
          <a:p>
            <a:r>
              <a:rPr lang="en-US" dirty="0"/>
              <a:t>The Date Evidence of Correction Submitted is the date you submit uploads of evidence to DESE. LEA Comment is optional.</a:t>
            </a:r>
          </a:p>
          <a:p>
            <a:endParaRPr lang="en-US" dirty="0"/>
          </a:p>
          <a:p>
            <a:r>
              <a:rPr lang="en-US" dirty="0"/>
              <a:t>Once evidence of correction has been reviewed, DESE will respond to the evidence provided.</a:t>
            </a:r>
          </a:p>
          <a:p>
            <a:endParaRPr lang="en-US" dirty="0"/>
          </a:p>
        </p:txBody>
      </p:sp>
    </p:spTree>
    <p:extLst>
      <p:ext uri="{BB962C8B-B14F-4D97-AF65-F5344CB8AC3E}">
        <p14:creationId xmlns:p14="http://schemas.microsoft.com/office/powerpoint/2010/main" val="4076263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RPDC is your first line of defense in regards to issues of compliance. You should have these numbers on speed dial. When you have a question or need an extra set of eyes to help you in this process call your RPDC Compliance Consultant.</a:t>
            </a:r>
          </a:p>
          <a:p>
            <a:endParaRPr lang="en-US" dirty="0"/>
          </a:p>
        </p:txBody>
      </p:sp>
    </p:spTree>
    <p:extLst>
      <p:ext uri="{BB962C8B-B14F-4D97-AF65-F5344CB8AC3E}">
        <p14:creationId xmlns:p14="http://schemas.microsoft.com/office/powerpoint/2010/main" val="2540155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This slide shows one of your best resources – the Compliance staff at the Office of Special Education. We encourage you to call or email if you have questions or need assistance.</a:t>
            </a:r>
          </a:p>
          <a:p>
            <a:endParaRPr lang="en-US" dirty="0"/>
          </a:p>
        </p:txBody>
      </p:sp>
    </p:spTree>
    <p:extLst>
      <p:ext uri="{BB962C8B-B14F-4D97-AF65-F5344CB8AC3E}">
        <p14:creationId xmlns:p14="http://schemas.microsoft.com/office/powerpoint/2010/main" val="2764716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446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reach the Monitoring Module page, scroll down until you see Assignment Reports. Click on the blue triangle (circled in black) to the left of Assignment Reports to open the reports list.</a:t>
            </a:r>
            <a:r>
              <a:rPr lang="en-US" baseline="0" dirty="0"/>
              <a:t> The </a:t>
            </a:r>
            <a:r>
              <a:rPr lang="en-US" dirty="0"/>
              <a:t>Special Education Performance Report contains many parts including the letter to the district Superintendent explaining the outcome of the Self Assessment, Corrective Action Plan information, and the Special Education Monitoring Report which lists whether an indicator reviewed was found to be in or out of compliance. </a:t>
            </a:r>
          </a:p>
          <a:p>
            <a:endParaRPr lang="en-US" dirty="0"/>
          </a:p>
          <a:p>
            <a:r>
              <a:rPr lang="en-US" dirty="0"/>
              <a:t>The Student File Review Summary breaks down all the answers – yes, no, and NA – and gives the LEA the compliance percentage for each indicator included in the review.</a:t>
            </a:r>
          </a:p>
          <a:p>
            <a:endParaRPr lang="en-US" dirty="0"/>
          </a:p>
          <a:p>
            <a:r>
              <a:rPr lang="en-US" dirty="0"/>
              <a:t>The Individual Student File Reviews report gives the yes, no, and NA for the indicators reviewed for each student. </a:t>
            </a:r>
          </a:p>
          <a:p>
            <a:endParaRPr lang="en-US" dirty="0"/>
          </a:p>
          <a:p>
            <a:r>
              <a:rPr lang="en-US" dirty="0"/>
              <a:t>The</a:t>
            </a:r>
            <a:r>
              <a:rPr lang="en-US" baseline="0" dirty="0"/>
              <a:t> </a:t>
            </a:r>
            <a:r>
              <a:rPr lang="en-US" dirty="0"/>
              <a:t>Non-Compliance Summary report only includes the indicators out of compliance and the note that describes why it does not meet compliance. </a:t>
            </a:r>
            <a:endParaRPr lang="en-US" baseline="0" dirty="0"/>
          </a:p>
          <a:p>
            <a:endParaRPr lang="en-US" baseline="0" dirty="0"/>
          </a:p>
          <a:p>
            <a:r>
              <a:rPr lang="en-US" dirty="0"/>
              <a:t>The Initial Evaluation Timeline Summary and C to B Transition Timeline Summary reports display the results of the timeline reviews and notes that the Supervisors wrote regarding any timeline that was determined to be out of compliance.</a:t>
            </a:r>
          </a:p>
          <a:p>
            <a:endParaRPr lang="en-US" dirty="0"/>
          </a:p>
        </p:txBody>
      </p:sp>
    </p:spTree>
    <p:extLst>
      <p:ext uri="{BB962C8B-B14F-4D97-AF65-F5344CB8AC3E}">
        <p14:creationId xmlns:p14="http://schemas.microsoft.com/office/powerpoint/2010/main" val="363341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received your letter of completion that all was found in compliance.</a:t>
            </a:r>
          </a:p>
        </p:txBody>
      </p:sp>
    </p:spTree>
    <p:extLst>
      <p:ext uri="{BB962C8B-B14F-4D97-AF65-F5344CB8AC3E}">
        <p14:creationId xmlns:p14="http://schemas.microsoft.com/office/powerpoint/2010/main" val="424947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After reviewing the Special Education Performance Report, each LEA will need to analyze the information and determine the next steps. If any noncompliance was identified, the LEA will be required to participate in the Corrective Action Plan year steps. The first step is the Plan for Correction due by October 31. </a:t>
            </a:r>
          </a:p>
          <a:p>
            <a:endParaRPr lang="en-US" dirty="0"/>
          </a:p>
        </p:txBody>
      </p:sp>
    </p:spTree>
    <p:extLst>
      <p:ext uri="{BB962C8B-B14F-4D97-AF65-F5344CB8AC3E}">
        <p14:creationId xmlns:p14="http://schemas.microsoft.com/office/powerpoint/2010/main" val="157358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your LEA’s home page in IMACS 2.0. Make sure the School Year drop box (found near the top left of the page) is set to the 2024-2025 school year. Proceed to the correct area to begin this process by clicking on the blue CAP found in the Review Type column. </a:t>
            </a:r>
          </a:p>
          <a:p>
            <a:r>
              <a:rPr lang="en-US" dirty="0"/>
              <a:t>Note: You will be able to quickly see how many CAPs or ICAPs your LEA has as well as which side of the process they are on by noting the number found under the Needs Attention From column. The example on the screen DESE 0 LEA 7. This means the LEA seven CAPS that should be completed and submitted to DESE.</a:t>
            </a:r>
          </a:p>
          <a:p>
            <a:endParaRPr lang="en-US" dirty="0"/>
          </a:p>
        </p:txBody>
      </p:sp>
    </p:spTree>
    <p:extLst>
      <p:ext uri="{BB962C8B-B14F-4D97-AF65-F5344CB8AC3E}">
        <p14:creationId xmlns:p14="http://schemas.microsoft.com/office/powerpoint/2010/main" val="243733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Corrective Action Plan addresses systemic noncompliance and is the first activity started and the last one completed in the year following the self-assessment. Also know as the LEA plan of correction.</a:t>
            </a:r>
          </a:p>
          <a:p>
            <a:endParaRPr lang="en-US" dirty="0"/>
          </a:p>
        </p:txBody>
      </p:sp>
    </p:spTree>
    <p:extLst>
      <p:ext uri="{BB962C8B-B14F-4D97-AF65-F5344CB8AC3E}">
        <p14:creationId xmlns:p14="http://schemas.microsoft.com/office/powerpoint/2010/main" val="366112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first step is to develop the Plan for Correction. For every indicator shown as out of compliance, the LEA must first develop a corrective action plan that describes the steps that are needed for the district to be in compliance with specific indicators. Each Plan for Correction should be compared to the rubric provided. The plan must give clear statements of the root cause and strategies to be implemented. </a:t>
            </a:r>
          </a:p>
          <a:p>
            <a:endParaRPr lang="en-US" dirty="0"/>
          </a:p>
        </p:txBody>
      </p:sp>
    </p:spTree>
    <p:extLst>
      <p:ext uri="{BB962C8B-B14F-4D97-AF65-F5344CB8AC3E}">
        <p14:creationId xmlns:p14="http://schemas.microsoft.com/office/powerpoint/2010/main" val="1230269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a:t>Insert picture here from H:/Powerpoint_Templates/PPT Photos for Title Slide. Click on photo icon in this box to begin.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a:t>Click to enter Title</a:t>
            </a:r>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a:t>Use to insert video files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900" b="0" i="0">
                <a:solidFill>
                  <a:srgbClr val="004A8D"/>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0341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a:t>Insert Section Title Here</a:t>
            </a:r>
          </a:p>
        </p:txBody>
      </p:sp>
    </p:spTree>
    <p:extLst>
      <p:ext uri="{BB962C8B-B14F-4D97-AF65-F5344CB8AC3E}">
        <p14:creationId xmlns:p14="http://schemas.microsoft.com/office/powerpoint/2010/main" val="129294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a:t>Names</a:t>
            </a:r>
          </a:p>
          <a:p>
            <a:r>
              <a:rPr lang="en-US" dirty="0"/>
              <a:t>Section</a:t>
            </a:r>
          </a:p>
          <a:p>
            <a:r>
              <a:rPr lang="en-US" dirty="0"/>
              <a:t>Phone number &amp; Email address</a:t>
            </a:r>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a:t>Contact</a:t>
            </a:r>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a:t>Click to enter Title</a:t>
            </a:r>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a:t>Contact Us</a:t>
            </a:r>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a:t>Use a table for multiple names, titles, email addresses and phone numbers</a:t>
            </a:r>
          </a:p>
        </p:txBody>
      </p:sp>
    </p:spTree>
    <p:extLst>
      <p:ext uri="{BB962C8B-B14F-4D97-AF65-F5344CB8AC3E}">
        <p14:creationId xmlns:p14="http://schemas.microsoft.com/office/powerpoint/2010/main" val="3076587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a:t>Click to enter Title</a:t>
            </a:r>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a:t>Click to enter Title</a:t>
            </a:r>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a:t>Click to enter Title</a:t>
            </a:r>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3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 id="2147483799" r:id="rId8"/>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hf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dese.mo.gov/media/pdf/corrective-action-plan-rubric"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dese.mo.gov/special-education/compliance/tiered-monitoring-imacs-faq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mailto:secompliance@dese.mo.gov"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mailto:civilrights@dese.mo.gov"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47.jpg"/><Relationship Id="rId4" Type="http://schemas.openxmlformats.org/officeDocument/2006/relationships/image" Target="../media/image46.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sz="quarter" idx="4294967295"/>
          </p:nvPr>
        </p:nvSpPr>
        <p:spPr>
          <a:xfrm>
            <a:off x="8686800" y="57151"/>
            <a:ext cx="381000" cy="381000"/>
          </a:xfrm>
          <a:prstGeom prst="rect">
            <a:avLst/>
          </a:prstGeom>
          <a:solidFill>
            <a:schemeClr val="tx2"/>
          </a:solidFill>
        </p:spPr>
        <p:txBody>
          <a:bodyPr/>
          <a:lstStyle/>
          <a:p>
            <a:fld id="{3B745311-16E5-4BEF-BFE6-36758A3427EB}" type="slidenum">
              <a:rPr lang="en-US" smtClean="0">
                <a:solidFill>
                  <a:schemeClr val="bg1"/>
                </a:solidFill>
              </a:rPr>
              <a:pPr/>
              <a:t>1</a:t>
            </a:fld>
            <a:endParaRPr lang="en-US" dirty="0">
              <a:solidFill>
                <a:schemeClr val="bg1"/>
              </a:solidFill>
            </a:endParaRPr>
          </a:p>
        </p:txBody>
      </p:sp>
      <p:sp>
        <p:nvSpPr>
          <p:cNvPr id="12" name="Text Placeholder 11">
            <a:extLst>
              <a:ext uri="{FF2B5EF4-FFF2-40B4-BE49-F238E27FC236}">
                <a16:creationId xmlns:a16="http://schemas.microsoft.com/office/drawing/2014/main" id="{9C834486-68B3-5A19-1332-4CA0A68C52BB}"/>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dirty="0"/>
              <a:t>Fall 2025</a:t>
            </a:r>
          </a:p>
        </p:txBody>
      </p:sp>
      <p:sp>
        <p:nvSpPr>
          <p:cNvPr id="4" name="Title 3">
            <a:extLst>
              <a:ext uri="{FF2B5EF4-FFF2-40B4-BE49-F238E27FC236}">
                <a16:creationId xmlns:a16="http://schemas.microsoft.com/office/drawing/2014/main" id="{E125AE8C-4B96-817D-2311-27B74AC2C16F}"/>
              </a:ext>
              <a:ext uri="{C183D7F6-B498-43B3-948B-1728B52AA6E4}">
                <adec:decorative xmlns:adec="http://schemas.microsoft.com/office/drawing/2017/decorative" val="0"/>
              </a:ext>
            </a:extLst>
          </p:cNvPr>
          <p:cNvSpPr>
            <a:spLocks noGrp="1"/>
          </p:cNvSpPr>
          <p:nvPr>
            <p:ph type="title"/>
          </p:nvPr>
        </p:nvSpPr>
        <p:spPr>
          <a:xfrm>
            <a:off x="38100" y="2015298"/>
            <a:ext cx="6667500" cy="1280355"/>
          </a:xfrm>
        </p:spPr>
        <p:txBody>
          <a:bodyPr>
            <a:normAutofit fontScale="90000"/>
          </a:bodyPr>
          <a:lstStyle/>
          <a:p>
            <a:r>
              <a:rPr lang="en-US" dirty="0"/>
              <a:t>Corrective Action Plan Year</a:t>
            </a:r>
            <a:br>
              <a:rPr lang="en-US" dirty="0"/>
            </a:br>
            <a:r>
              <a:rPr lang="en-US" dirty="0"/>
              <a:t>Training and Guidance</a:t>
            </a:r>
          </a:p>
        </p:txBody>
      </p:sp>
      <p:sp>
        <p:nvSpPr>
          <p:cNvPr id="11" name="Text Placeholder 10">
            <a:extLst>
              <a:ext uri="{FF2B5EF4-FFF2-40B4-BE49-F238E27FC236}">
                <a16:creationId xmlns:a16="http://schemas.microsoft.com/office/drawing/2014/main" id="{92E9C0D8-DC09-4E94-EC4F-6B954B8C2A6A}"/>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Special Education Compliance</a:t>
            </a:r>
          </a:p>
          <a:p>
            <a:r>
              <a:rPr lang="en-US" dirty="0"/>
              <a:t>Tiered Monitoring</a:t>
            </a:r>
          </a:p>
        </p:txBody>
      </p:sp>
    </p:spTree>
    <p:extLst>
      <p:ext uri="{BB962C8B-B14F-4D97-AF65-F5344CB8AC3E}">
        <p14:creationId xmlns:p14="http://schemas.microsoft.com/office/powerpoint/2010/main" val="127350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8E2E0B-F939-FBB4-B32B-CB1085BABAE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Corrective Action Plan (CAP)</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7A18CC2D-5C90-A01A-A26A-9FA9AF958A21}"/>
              </a:ext>
            </a:extLst>
          </p:cNvPr>
          <p:cNvSpPr>
            <a:spLocks noGrp="1"/>
          </p:cNvSpPr>
          <p:nvPr>
            <p:ph type="sldNum" sz="quarter" idx="4"/>
          </p:nvPr>
        </p:nvSpPr>
        <p:spPr/>
        <p:txBody>
          <a:bodyPr/>
          <a:lstStyle/>
          <a:p>
            <a:fld id="{3B745311-16E5-4BEF-BFE6-36758A3427EB}" type="slidenum">
              <a:rPr lang="en-US" smtClean="0"/>
              <a:pPr/>
              <a:t>10</a:t>
            </a:fld>
            <a:endParaRPr lang="en-US" dirty="0"/>
          </a:p>
        </p:txBody>
      </p:sp>
      <p:sp>
        <p:nvSpPr>
          <p:cNvPr id="3" name="Content Placeholder 2">
            <a:extLst>
              <a:ext uri="{FF2B5EF4-FFF2-40B4-BE49-F238E27FC236}">
                <a16:creationId xmlns:a16="http://schemas.microsoft.com/office/drawing/2014/main" id="{8E451F05-9C32-1A65-5B51-E8AFF6699548}"/>
              </a:ext>
            </a:extLst>
          </p:cNvPr>
          <p:cNvSpPr>
            <a:spLocks noGrp="1"/>
          </p:cNvSpPr>
          <p:nvPr>
            <p:ph sz="quarter" idx="11"/>
          </p:nvPr>
        </p:nvSpPr>
        <p:spPr>
          <a:xfrm>
            <a:off x="152400" y="819149"/>
            <a:ext cx="8839200" cy="4127897"/>
          </a:xfrm>
        </p:spPr>
        <p:txBody>
          <a:bodyPr>
            <a:normAutofit/>
          </a:bodyPr>
          <a:lstStyle/>
          <a:p>
            <a:pPr marL="0" indent="0">
              <a:lnSpc>
                <a:spcPct val="100000"/>
              </a:lnSpc>
              <a:spcBef>
                <a:spcPts val="1220"/>
              </a:spcBef>
              <a:buNone/>
            </a:pPr>
            <a:r>
              <a:rPr lang="en-US" dirty="0">
                <a:cs typeface="Cambria"/>
              </a:rPr>
              <a:t>Three</a:t>
            </a:r>
            <a:r>
              <a:rPr lang="en-US" spc="-55" dirty="0">
                <a:cs typeface="Cambria"/>
              </a:rPr>
              <a:t> </a:t>
            </a:r>
            <a:r>
              <a:rPr lang="en-US" dirty="0">
                <a:cs typeface="Cambria"/>
              </a:rPr>
              <a:t>steps</a:t>
            </a:r>
            <a:r>
              <a:rPr lang="en-US" spc="-45" dirty="0">
                <a:cs typeface="Cambria"/>
              </a:rPr>
              <a:t> </a:t>
            </a:r>
            <a:r>
              <a:rPr lang="en-US" dirty="0">
                <a:cs typeface="Cambria"/>
              </a:rPr>
              <a:t>to</a:t>
            </a:r>
            <a:r>
              <a:rPr lang="en-US" spc="-45" dirty="0">
                <a:cs typeface="Cambria"/>
              </a:rPr>
              <a:t> </a:t>
            </a:r>
            <a:r>
              <a:rPr lang="en-US" dirty="0">
                <a:cs typeface="Cambria"/>
              </a:rPr>
              <a:t>completing</a:t>
            </a:r>
            <a:r>
              <a:rPr lang="en-US" spc="-35" dirty="0">
                <a:cs typeface="Cambria"/>
              </a:rPr>
              <a:t> </a:t>
            </a:r>
            <a:r>
              <a:rPr lang="en-US" dirty="0">
                <a:cs typeface="Cambria"/>
              </a:rPr>
              <a:t>a</a:t>
            </a:r>
            <a:r>
              <a:rPr lang="en-US" spc="-35" dirty="0">
                <a:cs typeface="Cambria"/>
              </a:rPr>
              <a:t> </a:t>
            </a:r>
            <a:r>
              <a:rPr lang="en-US" spc="-20" dirty="0">
                <a:cs typeface="Cambria"/>
              </a:rPr>
              <a:t>CAP</a:t>
            </a:r>
          </a:p>
          <a:p>
            <a:pPr marL="584200" indent="-571500">
              <a:spcBef>
                <a:spcPts val="1220"/>
              </a:spcBef>
            </a:pPr>
            <a:r>
              <a:rPr lang="en-US" dirty="0">
                <a:cs typeface="Cambria"/>
              </a:rPr>
              <a:t>write and submit activities of correction. </a:t>
            </a:r>
          </a:p>
          <a:p>
            <a:pPr marL="584200" indent="-571500">
              <a:spcBef>
                <a:spcPts val="1220"/>
              </a:spcBef>
            </a:pPr>
            <a:r>
              <a:rPr lang="en-US" dirty="0">
                <a:cs typeface="Cambria"/>
              </a:rPr>
              <a:t>implement activities of correction once approved. </a:t>
            </a:r>
          </a:p>
          <a:p>
            <a:pPr marL="584200" indent="-571500">
              <a:spcBef>
                <a:spcPts val="1220"/>
              </a:spcBef>
            </a:pPr>
            <a:r>
              <a:rPr lang="en-US" dirty="0">
                <a:cs typeface="Cambria"/>
              </a:rPr>
              <a:t>provide samples of documentation that demonstrate compliance requirements are being met. </a:t>
            </a:r>
          </a:p>
          <a:p>
            <a:endParaRPr lang="en-US" dirty="0"/>
          </a:p>
        </p:txBody>
      </p:sp>
    </p:spTree>
    <p:extLst>
      <p:ext uri="{BB962C8B-B14F-4D97-AF65-F5344CB8AC3E}">
        <p14:creationId xmlns:p14="http://schemas.microsoft.com/office/powerpoint/2010/main" val="207424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F2D89F-73E8-2E67-B2CA-63F6CCF523F6}"/>
              </a:ext>
            </a:extLst>
          </p:cNvPr>
          <p:cNvSpPr>
            <a:spLocks noGrp="1"/>
          </p:cNvSpPr>
          <p:nvPr>
            <p:ph type="title" idx="4294967295"/>
          </p:nvPr>
        </p:nvSpPr>
        <p:spPr>
          <a:xfrm>
            <a:off x="-228600" y="52388"/>
            <a:ext cx="74676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Step 1: Corrective Action Plan (CAP) Statement</a:t>
            </a:r>
          </a:p>
        </p:txBody>
      </p:sp>
      <p:sp>
        <p:nvSpPr>
          <p:cNvPr id="2" name="Slide Number Placeholder 1">
            <a:extLst>
              <a:ext uri="{FF2B5EF4-FFF2-40B4-BE49-F238E27FC236}">
                <a16:creationId xmlns:a16="http://schemas.microsoft.com/office/drawing/2014/main" id="{4225C87C-3CF0-D65D-851A-93F92E6D0428}"/>
              </a:ext>
            </a:extLst>
          </p:cNvPr>
          <p:cNvSpPr>
            <a:spLocks noGrp="1"/>
          </p:cNvSpPr>
          <p:nvPr>
            <p:ph type="sldNum" sz="quarter" idx="4"/>
          </p:nvPr>
        </p:nvSpPr>
        <p:spPr/>
        <p:txBody>
          <a:bodyPr/>
          <a:lstStyle/>
          <a:p>
            <a:fld id="{3B745311-16E5-4BEF-BFE6-36758A3427EB}" type="slidenum">
              <a:rPr lang="en-US" smtClean="0"/>
              <a:pPr/>
              <a:t>11</a:t>
            </a:fld>
            <a:endParaRPr lang="en-US" dirty="0"/>
          </a:p>
        </p:txBody>
      </p:sp>
      <p:sp>
        <p:nvSpPr>
          <p:cNvPr id="3" name="Content Placeholder 2">
            <a:extLst>
              <a:ext uri="{FF2B5EF4-FFF2-40B4-BE49-F238E27FC236}">
                <a16:creationId xmlns:a16="http://schemas.microsoft.com/office/drawing/2014/main" id="{363E1468-9D40-850D-B529-99FA52AACFF1}"/>
              </a:ext>
            </a:extLst>
          </p:cNvPr>
          <p:cNvSpPr>
            <a:spLocks noGrp="1"/>
          </p:cNvSpPr>
          <p:nvPr>
            <p:ph sz="quarter" idx="11"/>
          </p:nvPr>
        </p:nvSpPr>
        <p:spPr>
          <a:xfrm>
            <a:off x="152400" y="819149"/>
            <a:ext cx="8839200" cy="4127897"/>
          </a:xfrm>
        </p:spPr>
        <p:txBody>
          <a:bodyPr>
            <a:normAutofit fontScale="92500" lnSpcReduction="10000"/>
          </a:bodyPr>
          <a:lstStyle/>
          <a:p>
            <a:pPr marL="12065" marR="562610">
              <a:lnSpc>
                <a:spcPct val="100000"/>
              </a:lnSpc>
              <a:spcBef>
                <a:spcPts val="95"/>
              </a:spcBef>
              <a:buSzPct val="58928"/>
              <a:tabLst>
                <a:tab pos="332105" algn="l"/>
                <a:tab pos="333375" algn="l"/>
              </a:tabLst>
            </a:pPr>
            <a:r>
              <a:rPr lang="en-US" dirty="0">
                <a:cs typeface="Times New Roman"/>
              </a:rPr>
              <a:t>The</a:t>
            </a:r>
            <a:r>
              <a:rPr lang="en-US" spc="-45" dirty="0">
                <a:cs typeface="Times New Roman"/>
              </a:rPr>
              <a:t> </a:t>
            </a:r>
            <a:r>
              <a:rPr lang="en-US" dirty="0">
                <a:cs typeface="Times New Roman"/>
              </a:rPr>
              <a:t>Corrective Action Plan is</a:t>
            </a:r>
            <a:r>
              <a:rPr lang="en-US" spc="-60" dirty="0">
                <a:cs typeface="Times New Roman"/>
              </a:rPr>
              <a:t> </a:t>
            </a:r>
            <a:r>
              <a:rPr lang="en-US" dirty="0">
                <a:uFill>
                  <a:solidFill>
                    <a:srgbClr val="000000"/>
                  </a:solidFill>
                </a:uFill>
                <a:cs typeface="Times New Roman"/>
              </a:rPr>
              <a:t>due</a:t>
            </a:r>
            <a:r>
              <a:rPr lang="en-US" spc="-50" dirty="0">
                <a:cs typeface="Times New Roman"/>
              </a:rPr>
              <a:t> </a:t>
            </a:r>
            <a:r>
              <a:rPr lang="en-US" dirty="0">
                <a:cs typeface="Times New Roman"/>
              </a:rPr>
              <a:t>October</a:t>
            </a:r>
            <a:r>
              <a:rPr lang="en-US" spc="-25" dirty="0">
                <a:cs typeface="Times New Roman"/>
              </a:rPr>
              <a:t> </a:t>
            </a:r>
            <a:r>
              <a:rPr lang="en-US" dirty="0">
                <a:cs typeface="Times New Roman"/>
              </a:rPr>
              <a:t>31</a:t>
            </a:r>
            <a:endParaRPr lang="en-US" sz="2800" dirty="0">
              <a:cs typeface="Times New Roman"/>
            </a:endParaRPr>
          </a:p>
          <a:p>
            <a:pPr marL="836930" marR="412115" lvl="1" indent="-457200">
              <a:lnSpc>
                <a:spcPct val="100000"/>
              </a:lnSpc>
              <a:spcBef>
                <a:spcPts val="600"/>
              </a:spcBef>
              <a:buSzPct val="69642"/>
              <a:buFont typeface="Arial" panose="020B0604020202020204" pitchFamily="34" charset="0"/>
              <a:buChar char="•"/>
              <a:tabLst>
                <a:tab pos="653415" algn="l"/>
              </a:tabLst>
            </a:pPr>
            <a:r>
              <a:rPr lang="en-US" sz="2800" dirty="0">
                <a:cs typeface="Times New Roman"/>
              </a:rPr>
              <a:t>districts</a:t>
            </a:r>
            <a:r>
              <a:rPr lang="en-US" sz="2800" spc="-55" dirty="0">
                <a:cs typeface="Times New Roman"/>
              </a:rPr>
              <a:t> </a:t>
            </a:r>
            <a:r>
              <a:rPr lang="en-US" sz="2800" dirty="0">
                <a:cs typeface="Times New Roman"/>
              </a:rPr>
              <a:t>must</a:t>
            </a:r>
            <a:r>
              <a:rPr lang="en-US" sz="2800" spc="-45" dirty="0">
                <a:cs typeface="Times New Roman"/>
              </a:rPr>
              <a:t> </a:t>
            </a:r>
            <a:r>
              <a:rPr lang="en-US" sz="2800" dirty="0">
                <a:cs typeface="Times New Roman"/>
              </a:rPr>
              <a:t>develop</a:t>
            </a:r>
            <a:r>
              <a:rPr lang="en-US" sz="2800" spc="-55" dirty="0">
                <a:cs typeface="Times New Roman"/>
              </a:rPr>
              <a:t> </a:t>
            </a:r>
            <a:r>
              <a:rPr lang="en-US" sz="2800" dirty="0">
                <a:cs typeface="Times New Roman"/>
              </a:rPr>
              <a:t>an</a:t>
            </a:r>
            <a:r>
              <a:rPr lang="en-US" sz="2800" spc="-40" dirty="0">
                <a:cs typeface="Times New Roman"/>
              </a:rPr>
              <a:t> </a:t>
            </a:r>
            <a:r>
              <a:rPr lang="en-US" sz="2800" dirty="0">
                <a:cs typeface="Times New Roman"/>
              </a:rPr>
              <a:t>action</a:t>
            </a:r>
            <a:r>
              <a:rPr lang="en-US" sz="2800" spc="-50" dirty="0">
                <a:cs typeface="Times New Roman"/>
              </a:rPr>
              <a:t> </a:t>
            </a:r>
            <a:r>
              <a:rPr lang="en-US" sz="2800" dirty="0">
                <a:cs typeface="Times New Roman"/>
              </a:rPr>
              <a:t>plan</a:t>
            </a:r>
            <a:r>
              <a:rPr lang="en-US" sz="2800" spc="-40" dirty="0">
                <a:cs typeface="Times New Roman"/>
              </a:rPr>
              <a:t> </a:t>
            </a:r>
            <a:r>
              <a:rPr lang="en-US" sz="2800" dirty="0">
                <a:cs typeface="Times New Roman"/>
              </a:rPr>
              <a:t>for</a:t>
            </a:r>
            <a:r>
              <a:rPr lang="en-US" sz="2800" spc="-40" dirty="0">
                <a:cs typeface="Times New Roman"/>
              </a:rPr>
              <a:t> </a:t>
            </a:r>
            <a:r>
              <a:rPr lang="en-US" sz="2800" spc="-10" dirty="0">
                <a:cs typeface="Times New Roman"/>
              </a:rPr>
              <a:t>correcting </a:t>
            </a:r>
            <a:r>
              <a:rPr lang="en-US" sz="2800" dirty="0">
                <a:cs typeface="Times New Roman"/>
              </a:rPr>
              <a:t>any</a:t>
            </a:r>
            <a:r>
              <a:rPr lang="en-US" sz="2800" spc="-55" dirty="0">
                <a:cs typeface="Times New Roman"/>
              </a:rPr>
              <a:t> </a:t>
            </a:r>
            <a:r>
              <a:rPr lang="en-US" sz="2800" dirty="0">
                <a:cs typeface="Times New Roman"/>
              </a:rPr>
              <a:t>noncompliance</a:t>
            </a:r>
            <a:r>
              <a:rPr lang="en-US" sz="2800" spc="-60" dirty="0">
                <a:cs typeface="Times New Roman"/>
              </a:rPr>
              <a:t> </a:t>
            </a:r>
            <a:r>
              <a:rPr lang="en-US" sz="2800" dirty="0">
                <a:cs typeface="Times New Roman"/>
              </a:rPr>
              <a:t>identified</a:t>
            </a:r>
            <a:r>
              <a:rPr lang="en-US" sz="2800" spc="-75" dirty="0">
                <a:cs typeface="Times New Roman"/>
              </a:rPr>
              <a:t> </a:t>
            </a:r>
            <a:r>
              <a:rPr lang="en-US" sz="2800" dirty="0">
                <a:cs typeface="Times New Roman"/>
              </a:rPr>
              <a:t>through</a:t>
            </a:r>
            <a:r>
              <a:rPr lang="en-US" sz="2800" spc="-65" dirty="0">
                <a:cs typeface="Times New Roman"/>
              </a:rPr>
              <a:t> </a:t>
            </a:r>
            <a:r>
              <a:rPr lang="en-US" sz="2800" dirty="0">
                <a:cs typeface="Times New Roman"/>
              </a:rPr>
              <a:t>the</a:t>
            </a:r>
            <a:r>
              <a:rPr lang="en-US" sz="2800" spc="-60" dirty="0">
                <a:cs typeface="Times New Roman"/>
              </a:rPr>
              <a:t> </a:t>
            </a:r>
            <a:r>
              <a:rPr lang="en-US" sz="2800" spc="-10" dirty="0">
                <a:cs typeface="Times New Roman"/>
              </a:rPr>
              <a:t>self-assessment</a:t>
            </a:r>
            <a:r>
              <a:rPr lang="en-US" sz="2800" spc="-60" dirty="0">
                <a:cs typeface="Times New Roman"/>
              </a:rPr>
              <a:t> </a:t>
            </a:r>
            <a:r>
              <a:rPr lang="en-US" sz="2800" dirty="0">
                <a:cs typeface="Times New Roman"/>
              </a:rPr>
              <a:t>and</a:t>
            </a:r>
            <a:r>
              <a:rPr lang="en-US" sz="2800" spc="-50" dirty="0">
                <a:cs typeface="Times New Roman"/>
              </a:rPr>
              <a:t> </a:t>
            </a:r>
            <a:r>
              <a:rPr lang="en-US" sz="2800" dirty="0">
                <a:cs typeface="Times New Roman"/>
              </a:rPr>
              <a:t>desk</a:t>
            </a:r>
            <a:r>
              <a:rPr lang="en-US" sz="2800" spc="-65" dirty="0">
                <a:cs typeface="Times New Roman"/>
              </a:rPr>
              <a:t> </a:t>
            </a:r>
            <a:r>
              <a:rPr lang="en-US" sz="2800" dirty="0">
                <a:cs typeface="Times New Roman"/>
              </a:rPr>
              <a:t>review</a:t>
            </a:r>
            <a:r>
              <a:rPr lang="en-US" sz="2800" spc="-45" dirty="0">
                <a:cs typeface="Times New Roman"/>
              </a:rPr>
              <a:t> </a:t>
            </a:r>
            <a:r>
              <a:rPr lang="en-US" sz="2800" spc="-10" dirty="0">
                <a:cs typeface="Times New Roman"/>
              </a:rPr>
              <a:t>verification.</a:t>
            </a:r>
            <a:endParaRPr lang="en-US" sz="2800" dirty="0">
              <a:cs typeface="Times New Roman"/>
            </a:endParaRPr>
          </a:p>
          <a:p>
            <a:pPr marL="836930" marR="334010" lvl="1" indent="-457200">
              <a:lnSpc>
                <a:spcPct val="100000"/>
              </a:lnSpc>
              <a:spcBef>
                <a:spcPts val="600"/>
              </a:spcBef>
              <a:buSzPct val="69642"/>
              <a:buFont typeface="Arial" panose="020B0604020202020204" pitchFamily="34" charset="0"/>
              <a:buChar char="•"/>
              <a:tabLst>
                <a:tab pos="653415" algn="l"/>
              </a:tabLst>
            </a:pPr>
            <a:r>
              <a:rPr lang="en-US" sz="2800" dirty="0">
                <a:cs typeface="Times New Roman"/>
              </a:rPr>
              <a:t>corrective</a:t>
            </a:r>
            <a:r>
              <a:rPr lang="en-US" sz="2800" spc="-70" dirty="0">
                <a:cs typeface="Times New Roman"/>
              </a:rPr>
              <a:t> </a:t>
            </a:r>
            <a:r>
              <a:rPr lang="en-US" sz="2800" dirty="0">
                <a:cs typeface="Times New Roman"/>
              </a:rPr>
              <a:t>action</a:t>
            </a:r>
            <a:r>
              <a:rPr lang="en-US" sz="2800" spc="-65" dirty="0">
                <a:cs typeface="Times New Roman"/>
              </a:rPr>
              <a:t> </a:t>
            </a:r>
            <a:r>
              <a:rPr lang="en-US" sz="2800" dirty="0">
                <a:cs typeface="Times New Roman"/>
              </a:rPr>
              <a:t>plan</a:t>
            </a:r>
            <a:r>
              <a:rPr lang="en-US" sz="2800" spc="-65" dirty="0">
                <a:cs typeface="Times New Roman"/>
              </a:rPr>
              <a:t> </a:t>
            </a:r>
            <a:r>
              <a:rPr lang="en-US" sz="2800" dirty="0">
                <a:cs typeface="Times New Roman"/>
              </a:rPr>
              <a:t>must</a:t>
            </a:r>
            <a:r>
              <a:rPr lang="en-US" sz="2800" spc="-90" dirty="0">
                <a:cs typeface="Times New Roman"/>
              </a:rPr>
              <a:t> identify a root cause and </a:t>
            </a:r>
            <a:r>
              <a:rPr lang="en-US" sz="2800" dirty="0">
                <a:cs typeface="Times New Roman"/>
              </a:rPr>
              <a:t>describe</a:t>
            </a:r>
            <a:r>
              <a:rPr lang="en-US" sz="2800" spc="-75" dirty="0">
                <a:cs typeface="Times New Roman"/>
              </a:rPr>
              <a:t> </a:t>
            </a:r>
            <a:r>
              <a:rPr lang="en-US" sz="2800" dirty="0">
                <a:cs typeface="Times New Roman"/>
              </a:rPr>
              <a:t>strategies</a:t>
            </a:r>
            <a:r>
              <a:rPr lang="en-US" sz="2800" spc="-80" dirty="0">
                <a:cs typeface="Times New Roman"/>
              </a:rPr>
              <a:t> </a:t>
            </a:r>
            <a:r>
              <a:rPr lang="en-US" sz="2800" spc="-25" dirty="0">
                <a:cs typeface="Times New Roman"/>
              </a:rPr>
              <a:t>and </a:t>
            </a:r>
            <a:r>
              <a:rPr lang="en-US" sz="2800" dirty="0">
                <a:cs typeface="Times New Roman"/>
              </a:rPr>
              <a:t>timelines</a:t>
            </a:r>
            <a:r>
              <a:rPr lang="en-US" sz="2800" spc="-70" dirty="0">
                <a:cs typeface="Times New Roman"/>
              </a:rPr>
              <a:t> </a:t>
            </a:r>
            <a:r>
              <a:rPr lang="en-US" sz="2800" dirty="0">
                <a:cs typeface="Times New Roman"/>
              </a:rPr>
              <a:t>for</a:t>
            </a:r>
            <a:r>
              <a:rPr lang="en-US" sz="2800" spc="-40" dirty="0">
                <a:cs typeface="Times New Roman"/>
              </a:rPr>
              <a:t> </a:t>
            </a:r>
            <a:r>
              <a:rPr lang="en-US" sz="2800" dirty="0">
                <a:cs typeface="Times New Roman"/>
              </a:rPr>
              <a:t>achieving</a:t>
            </a:r>
            <a:r>
              <a:rPr lang="en-US" sz="2800" spc="-75" dirty="0">
                <a:cs typeface="Times New Roman"/>
              </a:rPr>
              <a:t> </a:t>
            </a:r>
            <a:r>
              <a:rPr lang="en-US" sz="2800" spc="-10" dirty="0">
                <a:cs typeface="Times New Roman"/>
              </a:rPr>
              <a:t>compliance.</a:t>
            </a:r>
            <a:endParaRPr lang="en-US" sz="2800" dirty="0">
              <a:cs typeface="Times New Roman"/>
            </a:endParaRPr>
          </a:p>
          <a:p>
            <a:pPr marL="836930" marR="5080" lvl="1" indent="-457200">
              <a:lnSpc>
                <a:spcPct val="100000"/>
              </a:lnSpc>
              <a:spcBef>
                <a:spcPts val="600"/>
              </a:spcBef>
              <a:buSzPct val="69642"/>
              <a:buFont typeface="Arial" panose="020B0604020202020204" pitchFamily="34" charset="0"/>
              <a:buChar char="•"/>
              <a:tabLst>
                <a:tab pos="653415" algn="l"/>
              </a:tabLst>
            </a:pPr>
            <a:r>
              <a:rPr lang="en-US" sz="2800" dirty="0">
                <a:cs typeface="Times New Roman"/>
              </a:rPr>
              <a:t>the</a:t>
            </a:r>
            <a:r>
              <a:rPr lang="en-US" sz="2800" spc="-60" dirty="0">
                <a:cs typeface="Times New Roman"/>
              </a:rPr>
              <a:t> </a:t>
            </a:r>
            <a:r>
              <a:rPr lang="en-US" sz="2800" u="sng" spc="-10" dirty="0">
                <a:solidFill>
                  <a:srgbClr val="4B280F"/>
                </a:solidFill>
                <a:uFill>
                  <a:solidFill>
                    <a:srgbClr val="4B280F"/>
                  </a:solidFill>
                </a:uFill>
                <a:cs typeface="Times New Roman"/>
                <a:hlinkClick r:id="rId3"/>
              </a:rPr>
              <a:t>Corrective</a:t>
            </a:r>
            <a:r>
              <a:rPr lang="en-US" sz="2800" u="sng" spc="-170" dirty="0">
                <a:solidFill>
                  <a:srgbClr val="4B280F"/>
                </a:solidFill>
                <a:uFill>
                  <a:solidFill>
                    <a:srgbClr val="4B280F"/>
                  </a:solidFill>
                </a:uFill>
                <a:cs typeface="Times New Roman"/>
                <a:hlinkClick r:id="rId3"/>
              </a:rPr>
              <a:t> </a:t>
            </a:r>
            <a:r>
              <a:rPr lang="en-US" sz="2800" u="sng" dirty="0">
                <a:solidFill>
                  <a:srgbClr val="4B280F"/>
                </a:solidFill>
                <a:uFill>
                  <a:solidFill>
                    <a:srgbClr val="4B280F"/>
                  </a:solidFill>
                </a:uFill>
                <a:cs typeface="Times New Roman"/>
                <a:hlinkClick r:id="rId3"/>
              </a:rPr>
              <a:t>Action</a:t>
            </a:r>
            <a:r>
              <a:rPr lang="en-US" sz="2800" u="sng" spc="-45" dirty="0">
                <a:solidFill>
                  <a:srgbClr val="4B280F"/>
                </a:solidFill>
                <a:uFill>
                  <a:solidFill>
                    <a:srgbClr val="4B280F"/>
                  </a:solidFill>
                </a:uFill>
                <a:cs typeface="Times New Roman"/>
                <a:hlinkClick r:id="rId3"/>
              </a:rPr>
              <a:t> </a:t>
            </a:r>
            <a:r>
              <a:rPr lang="en-US" sz="2800" u="sng" dirty="0">
                <a:solidFill>
                  <a:srgbClr val="4B280F"/>
                </a:solidFill>
                <a:uFill>
                  <a:solidFill>
                    <a:srgbClr val="4B280F"/>
                  </a:solidFill>
                </a:uFill>
                <a:cs typeface="Times New Roman"/>
                <a:hlinkClick r:id="rId3"/>
              </a:rPr>
              <a:t>Plan</a:t>
            </a:r>
            <a:r>
              <a:rPr lang="en-US" sz="2800" spc="-35" dirty="0">
                <a:solidFill>
                  <a:srgbClr val="4B280F"/>
                </a:solidFill>
                <a:cs typeface="Times New Roman"/>
                <a:hlinkClick r:id="rId3"/>
              </a:rPr>
              <a:t> </a:t>
            </a:r>
            <a:r>
              <a:rPr lang="en-US" sz="2800" dirty="0">
                <a:cs typeface="Times New Roman"/>
              </a:rPr>
              <a:t>rubric</a:t>
            </a:r>
            <a:r>
              <a:rPr lang="en-US" sz="2800" spc="-40" dirty="0">
                <a:cs typeface="Times New Roman"/>
              </a:rPr>
              <a:t> </a:t>
            </a:r>
            <a:r>
              <a:rPr lang="en-US" sz="2800" dirty="0">
                <a:cs typeface="Times New Roman"/>
              </a:rPr>
              <a:t>can</a:t>
            </a:r>
            <a:r>
              <a:rPr lang="en-US" sz="2800" spc="-35" dirty="0">
                <a:cs typeface="Times New Roman"/>
              </a:rPr>
              <a:t> </a:t>
            </a:r>
            <a:r>
              <a:rPr lang="en-US" sz="2800" dirty="0">
                <a:cs typeface="Times New Roman"/>
              </a:rPr>
              <a:t>be</a:t>
            </a:r>
            <a:r>
              <a:rPr lang="en-US" sz="2800" spc="-40" dirty="0">
                <a:cs typeface="Times New Roman"/>
              </a:rPr>
              <a:t> </a:t>
            </a:r>
            <a:r>
              <a:rPr lang="en-US" sz="2800" dirty="0">
                <a:cs typeface="Times New Roman"/>
              </a:rPr>
              <a:t>found</a:t>
            </a:r>
            <a:r>
              <a:rPr lang="en-US" sz="2800" spc="-50" dirty="0">
                <a:cs typeface="Times New Roman"/>
              </a:rPr>
              <a:t> </a:t>
            </a:r>
            <a:r>
              <a:rPr lang="en-US" sz="2800" dirty="0">
                <a:cs typeface="Times New Roman"/>
              </a:rPr>
              <a:t>on</a:t>
            </a:r>
            <a:r>
              <a:rPr lang="en-US" sz="2800" spc="-30" dirty="0">
                <a:cs typeface="Times New Roman"/>
              </a:rPr>
              <a:t> </a:t>
            </a:r>
            <a:r>
              <a:rPr lang="en-US" sz="2800" spc="-25" dirty="0">
                <a:cs typeface="Times New Roman"/>
              </a:rPr>
              <a:t>the </a:t>
            </a:r>
            <a:r>
              <a:rPr lang="en-US" sz="2800" spc="-10" dirty="0">
                <a:cs typeface="Times New Roman"/>
              </a:rPr>
              <a:t>Tiered</a:t>
            </a:r>
            <a:r>
              <a:rPr lang="en-US" sz="2800" spc="-60" dirty="0">
                <a:cs typeface="Times New Roman"/>
              </a:rPr>
              <a:t> </a:t>
            </a:r>
            <a:r>
              <a:rPr lang="en-US" sz="2800" dirty="0">
                <a:cs typeface="Times New Roman"/>
              </a:rPr>
              <a:t>Monitoring</a:t>
            </a:r>
            <a:r>
              <a:rPr lang="en-US" sz="2800" spc="-80" dirty="0">
                <a:cs typeface="Times New Roman"/>
              </a:rPr>
              <a:t> </a:t>
            </a:r>
            <a:r>
              <a:rPr lang="en-US" sz="2800" dirty="0">
                <a:cs typeface="Times New Roman"/>
              </a:rPr>
              <a:t>web</a:t>
            </a:r>
            <a:r>
              <a:rPr lang="en-US" sz="2800" spc="-50" dirty="0">
                <a:cs typeface="Times New Roman"/>
              </a:rPr>
              <a:t> </a:t>
            </a:r>
            <a:r>
              <a:rPr lang="en-US" sz="2800" dirty="0">
                <a:cs typeface="Times New Roman"/>
              </a:rPr>
              <a:t>page</a:t>
            </a:r>
            <a:r>
              <a:rPr lang="en-US" sz="2800" spc="-70" dirty="0">
                <a:cs typeface="Times New Roman"/>
              </a:rPr>
              <a:t> </a:t>
            </a:r>
            <a:r>
              <a:rPr lang="en-US" sz="2800" dirty="0">
                <a:cs typeface="Times New Roman"/>
              </a:rPr>
              <a:t>of</a:t>
            </a:r>
            <a:r>
              <a:rPr lang="en-US" sz="2800" spc="-55" dirty="0">
                <a:cs typeface="Times New Roman"/>
              </a:rPr>
              <a:t> </a:t>
            </a:r>
            <a:r>
              <a:rPr lang="en-US" sz="2800" dirty="0">
                <a:cs typeface="Times New Roman"/>
              </a:rPr>
              <a:t>the</a:t>
            </a:r>
            <a:r>
              <a:rPr lang="en-US" sz="2800" spc="-70" dirty="0">
                <a:cs typeface="Times New Roman"/>
              </a:rPr>
              <a:t> </a:t>
            </a:r>
            <a:r>
              <a:rPr lang="en-US" sz="2800" dirty="0">
                <a:cs typeface="Times New Roman"/>
              </a:rPr>
              <a:t>DESE</a:t>
            </a:r>
            <a:r>
              <a:rPr lang="en-US" sz="2800" spc="-35" dirty="0">
                <a:cs typeface="Times New Roman"/>
              </a:rPr>
              <a:t> </a:t>
            </a:r>
            <a:r>
              <a:rPr lang="en-US" sz="2800" spc="-10" dirty="0">
                <a:cs typeface="Times New Roman"/>
              </a:rPr>
              <a:t>Special Education</a:t>
            </a:r>
            <a:r>
              <a:rPr lang="en-US" sz="2800" spc="-110" dirty="0">
                <a:cs typeface="Times New Roman"/>
              </a:rPr>
              <a:t> </a:t>
            </a:r>
            <a:r>
              <a:rPr lang="en-US" sz="2800" spc="-10" dirty="0">
                <a:cs typeface="Times New Roman"/>
              </a:rPr>
              <a:t>Compliance</a:t>
            </a:r>
            <a:r>
              <a:rPr lang="en-US" sz="2800" spc="-105" dirty="0">
                <a:cs typeface="Times New Roman"/>
              </a:rPr>
              <a:t> </a:t>
            </a:r>
            <a:r>
              <a:rPr lang="en-US" sz="2800" dirty="0">
                <a:cs typeface="Times New Roman"/>
              </a:rPr>
              <a:t>web</a:t>
            </a:r>
            <a:r>
              <a:rPr lang="en-US" sz="2800" spc="-10" dirty="0">
                <a:cs typeface="Times New Roman"/>
              </a:rPr>
              <a:t>site.</a:t>
            </a:r>
            <a:endParaRPr lang="en-US" sz="2800" dirty="0">
              <a:cs typeface="Times New Roman"/>
            </a:endParaRPr>
          </a:p>
          <a:p>
            <a:endParaRPr lang="en-US" dirty="0"/>
          </a:p>
        </p:txBody>
      </p:sp>
    </p:spTree>
    <p:extLst>
      <p:ext uri="{BB962C8B-B14F-4D97-AF65-F5344CB8AC3E}">
        <p14:creationId xmlns:p14="http://schemas.microsoft.com/office/powerpoint/2010/main" val="200943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8D5029-2E7E-A831-8994-9095C7973EE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Corrective</a:t>
            </a:r>
            <a:r>
              <a:rPr kumimoji="0" lang="en-US" sz="3200" b="0" i="0" u="none" strike="noStrike" kern="1200" cap="none" spc="-220"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Action</a:t>
            </a:r>
            <a:r>
              <a:rPr kumimoji="0" lang="en-US" sz="3200" b="0" i="0" u="none" strike="noStrike" kern="1200" cap="none" spc="-20"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Plan</a:t>
            </a:r>
            <a:r>
              <a:rPr kumimoji="0" lang="en-US" sz="3200" b="0" i="0" u="none" strike="noStrike" kern="1200" cap="none" spc="-15"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Rubric</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80A951B3-FF17-6C16-0A8A-719A295962AF}"/>
              </a:ext>
            </a:extLst>
          </p:cNvPr>
          <p:cNvSpPr>
            <a:spLocks noGrp="1"/>
          </p:cNvSpPr>
          <p:nvPr>
            <p:ph type="sldNum" sz="quarter" idx="4"/>
          </p:nvPr>
        </p:nvSpPr>
        <p:spPr/>
        <p:txBody>
          <a:bodyPr/>
          <a:lstStyle/>
          <a:p>
            <a:fld id="{3B745311-16E5-4BEF-BFE6-36758A3427EB}" type="slidenum">
              <a:rPr lang="en-US" smtClean="0"/>
              <a:pPr/>
              <a:t>12</a:t>
            </a:fld>
            <a:endParaRPr lang="en-US" dirty="0"/>
          </a:p>
        </p:txBody>
      </p:sp>
      <p:pic>
        <p:nvPicPr>
          <p:cNvPr id="6" name="Content Placeholder 5" descr="This rubric is posted with the other CAP Year Tiered Monitoring Guidance. ">
            <a:extLst>
              <a:ext uri="{FF2B5EF4-FFF2-40B4-BE49-F238E27FC236}">
                <a16:creationId xmlns:a16="http://schemas.microsoft.com/office/drawing/2014/main" id="{392CCDD6-7030-60C5-0008-39AB039B73E5}"/>
              </a:ext>
            </a:extLst>
          </p:cNvPr>
          <p:cNvPicPr>
            <a:picLocks noGrp="1" noChangeAspect="1"/>
          </p:cNvPicPr>
          <p:nvPr>
            <p:ph sz="quarter" idx="11"/>
          </p:nvPr>
        </p:nvPicPr>
        <p:blipFill rotWithShape="1">
          <a:blip r:embed="rId3"/>
          <a:srcRect t="7591"/>
          <a:stretch/>
        </p:blipFill>
        <p:spPr>
          <a:xfrm>
            <a:off x="2483162" y="742950"/>
            <a:ext cx="4177675" cy="4267200"/>
          </a:xfrm>
          <a:prstGeom prst="rect">
            <a:avLst/>
          </a:prstGeom>
        </p:spPr>
      </p:pic>
    </p:spTree>
    <p:extLst>
      <p:ext uri="{BB962C8B-B14F-4D97-AF65-F5344CB8AC3E}">
        <p14:creationId xmlns:p14="http://schemas.microsoft.com/office/powerpoint/2010/main" val="406019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8BD309-78D5-2177-880D-242B42ED42E2}"/>
              </a:ext>
            </a:extLst>
          </p:cNvPr>
          <p:cNvSpPr>
            <a:spLocks noGrp="1"/>
          </p:cNvSpPr>
          <p:nvPr>
            <p:ph type="title" idx="4294967295"/>
          </p:nvPr>
        </p:nvSpPr>
        <p:spPr>
          <a:xfrm>
            <a:off x="-304800" y="141288"/>
            <a:ext cx="7620000" cy="593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700" b="0" i="0" u="none" strike="noStrike" kern="1200" cap="none" spc="0" normalizeH="0" baseline="0" noProof="0" dirty="0">
                <a:ln>
                  <a:noFill/>
                </a:ln>
                <a:solidFill>
                  <a:schemeClr val="bg1"/>
                </a:solidFill>
                <a:effectLst/>
                <a:uLnTx/>
                <a:uFillTx/>
                <a:latin typeface="+mn-lt"/>
                <a:ea typeface="+mn-ea"/>
                <a:cs typeface="+mn-cs"/>
              </a:rPr>
              <a:t>Address Indications with a Corrective Action Plan</a:t>
            </a:r>
          </a:p>
        </p:txBody>
      </p:sp>
      <p:sp>
        <p:nvSpPr>
          <p:cNvPr id="2" name="Slide Number Placeholder 1">
            <a:extLst>
              <a:ext uri="{FF2B5EF4-FFF2-40B4-BE49-F238E27FC236}">
                <a16:creationId xmlns:a16="http://schemas.microsoft.com/office/drawing/2014/main" id="{B91A3650-913D-E070-FC21-7226B393C3F9}"/>
              </a:ext>
            </a:extLst>
          </p:cNvPr>
          <p:cNvSpPr>
            <a:spLocks noGrp="1"/>
          </p:cNvSpPr>
          <p:nvPr>
            <p:ph type="sldNum" sz="quarter" idx="4"/>
          </p:nvPr>
        </p:nvSpPr>
        <p:spPr/>
        <p:txBody>
          <a:bodyPr/>
          <a:lstStyle/>
          <a:p>
            <a:fld id="{3B745311-16E5-4BEF-BFE6-36758A3427EB}" type="slidenum">
              <a:rPr lang="en-US" smtClean="0"/>
              <a:pPr/>
              <a:t>13</a:t>
            </a:fld>
            <a:endParaRPr lang="en-US" dirty="0"/>
          </a:p>
        </p:txBody>
      </p:sp>
      <p:pic>
        <p:nvPicPr>
          <p:cNvPr id="6" name="Content Placeholder 5" descr="Screen Capture of the CAP summary page.">
            <a:extLst>
              <a:ext uri="{FF2B5EF4-FFF2-40B4-BE49-F238E27FC236}">
                <a16:creationId xmlns:a16="http://schemas.microsoft.com/office/drawing/2014/main" id="{B32E2490-E57C-BF08-D94E-E4DC60BA67FD}"/>
              </a:ext>
            </a:extLst>
          </p:cNvPr>
          <p:cNvPicPr>
            <a:picLocks noGrp="1" noChangeAspect="1"/>
          </p:cNvPicPr>
          <p:nvPr>
            <p:ph sz="quarter" idx="11"/>
          </p:nvPr>
        </p:nvPicPr>
        <p:blipFill>
          <a:blip r:embed="rId3"/>
          <a:stretch>
            <a:fillRect/>
          </a:stretch>
        </p:blipFill>
        <p:spPr>
          <a:xfrm>
            <a:off x="1370998" y="819150"/>
            <a:ext cx="6402003" cy="3886200"/>
          </a:xfrm>
          <a:prstGeom prst="rect">
            <a:avLst/>
          </a:prstGeom>
        </p:spPr>
      </p:pic>
    </p:spTree>
    <p:extLst>
      <p:ext uri="{BB962C8B-B14F-4D97-AF65-F5344CB8AC3E}">
        <p14:creationId xmlns:p14="http://schemas.microsoft.com/office/powerpoint/2010/main" val="393556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8ADF88-7A64-DFBE-0523-C62BF768C059}"/>
              </a:ext>
            </a:extLst>
          </p:cNvPr>
          <p:cNvSpPr>
            <a:spLocks noGrp="1"/>
          </p:cNvSpPr>
          <p:nvPr>
            <p:ph type="title" idx="4294967295"/>
          </p:nvPr>
        </p:nvSpPr>
        <p:spPr>
          <a:xfrm>
            <a:off x="152400" y="36513"/>
            <a:ext cx="6702425" cy="593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CAP Strategies for Correction Due Date</a:t>
            </a:r>
          </a:p>
        </p:txBody>
      </p:sp>
      <p:sp>
        <p:nvSpPr>
          <p:cNvPr id="2" name="Slide Number Placeholder 1">
            <a:extLst>
              <a:ext uri="{FF2B5EF4-FFF2-40B4-BE49-F238E27FC236}">
                <a16:creationId xmlns:a16="http://schemas.microsoft.com/office/drawing/2014/main" id="{F456615F-0CD8-B214-58F5-E0F58FF58668}"/>
              </a:ext>
            </a:extLst>
          </p:cNvPr>
          <p:cNvSpPr>
            <a:spLocks noGrp="1"/>
          </p:cNvSpPr>
          <p:nvPr>
            <p:ph type="sldNum" sz="quarter" idx="4"/>
          </p:nvPr>
        </p:nvSpPr>
        <p:spPr/>
        <p:txBody>
          <a:bodyPr/>
          <a:lstStyle/>
          <a:p>
            <a:fld id="{3B745311-16E5-4BEF-BFE6-36758A3427EB}" type="slidenum">
              <a:rPr lang="en-US" smtClean="0"/>
              <a:pPr/>
              <a:t>14</a:t>
            </a:fld>
            <a:endParaRPr lang="en-US" dirty="0"/>
          </a:p>
        </p:txBody>
      </p:sp>
      <p:pic>
        <p:nvPicPr>
          <p:cNvPr id="6" name="Content Placeholder 5" descr="CAP Strategies of Correction Screen Capture">
            <a:extLst>
              <a:ext uri="{FF2B5EF4-FFF2-40B4-BE49-F238E27FC236}">
                <a16:creationId xmlns:a16="http://schemas.microsoft.com/office/drawing/2014/main" id="{8CFE5ED0-3570-6317-763E-6C8C2BF2FC4F}"/>
              </a:ext>
              <a:ext uri="{C183D7F6-B498-43B3-948B-1728B52AA6E4}">
                <adec:decorative xmlns:adec="http://schemas.microsoft.com/office/drawing/2017/decorative" val="0"/>
              </a:ext>
            </a:extLst>
          </p:cNvPr>
          <p:cNvPicPr>
            <a:picLocks noGrp="1" noChangeAspect="1"/>
          </p:cNvPicPr>
          <p:nvPr>
            <p:ph sz="quarter" idx="11"/>
          </p:nvPr>
        </p:nvPicPr>
        <p:blipFill>
          <a:blip r:embed="rId3"/>
          <a:stretch>
            <a:fillRect/>
          </a:stretch>
        </p:blipFill>
        <p:spPr>
          <a:xfrm>
            <a:off x="1143000" y="669563"/>
            <a:ext cx="6248399" cy="3509605"/>
          </a:xfrm>
          <a:prstGeom prst="rect">
            <a:avLst/>
          </a:prstGeom>
        </p:spPr>
      </p:pic>
      <p:sp>
        <p:nvSpPr>
          <p:cNvPr id="12" name="TextBox 11">
            <a:extLst>
              <a:ext uri="{FF2B5EF4-FFF2-40B4-BE49-F238E27FC236}">
                <a16:creationId xmlns:a16="http://schemas.microsoft.com/office/drawing/2014/main" id="{0B18FE76-970E-C4C4-6488-33BFF3B37C35}"/>
              </a:ext>
              <a:ext uri="{C183D7F6-B498-43B3-948B-1728B52AA6E4}">
                <adec:decorative xmlns:adec="http://schemas.microsoft.com/office/drawing/2017/decorative" val="0"/>
              </a:ext>
            </a:extLst>
          </p:cNvPr>
          <p:cNvSpPr txBox="1"/>
          <p:nvPr/>
        </p:nvSpPr>
        <p:spPr>
          <a:xfrm>
            <a:off x="2438400" y="2647950"/>
            <a:ext cx="4648200" cy="369332"/>
          </a:xfrm>
          <a:prstGeom prst="rect">
            <a:avLst/>
          </a:prstGeom>
          <a:noFill/>
        </p:spPr>
        <p:txBody>
          <a:bodyPr wrap="square" rtlCol="0">
            <a:spAutoFit/>
          </a:bodyPr>
          <a:lstStyle/>
          <a:p>
            <a:r>
              <a:rPr lang="en-US" u="sng" spc="-10" dirty="0">
                <a:solidFill>
                  <a:srgbClr val="004B8D"/>
                </a:solidFill>
                <a:uFill>
                  <a:solidFill>
                    <a:srgbClr val="4B280F"/>
                  </a:solidFill>
                </a:uFill>
                <a:cs typeface="Times New Roman"/>
                <a:hlinkClick r:id="rId4">
                  <a:extLst>
                    <a:ext uri="{A12FA001-AC4F-418D-AE19-62706E023703}">
                      <ahyp:hlinkClr xmlns:ahyp="http://schemas.microsoft.com/office/drawing/2018/hyperlinkcolor" val="tx"/>
                    </a:ext>
                  </a:extLst>
                </a:hlinkClick>
              </a:rPr>
              <a:t>Corrective</a:t>
            </a:r>
            <a:r>
              <a:rPr lang="en-US" spc="-10" dirty="0">
                <a:solidFill>
                  <a:srgbClr val="004B8D"/>
                </a:solidFill>
                <a:cs typeface="Times New Roman"/>
                <a:hlinkClick r:id="rId4">
                  <a:extLst>
                    <a:ext uri="{A12FA001-AC4F-418D-AE19-62706E023703}">
                      <ahyp:hlinkClr xmlns:ahyp="http://schemas.microsoft.com/office/drawing/2018/hyperlinkcolor" val="tx"/>
                    </a:ext>
                  </a:extLst>
                </a:hlinkClick>
              </a:rPr>
              <a:t> </a:t>
            </a:r>
            <a:r>
              <a:rPr lang="en-US" u="sng" dirty="0">
                <a:solidFill>
                  <a:srgbClr val="004B8D"/>
                </a:solidFill>
                <a:uFill>
                  <a:solidFill>
                    <a:srgbClr val="4B280F"/>
                  </a:solidFill>
                </a:uFill>
                <a:cs typeface="Times New Roman"/>
                <a:hlinkClick r:id="rId4">
                  <a:extLst>
                    <a:ext uri="{A12FA001-AC4F-418D-AE19-62706E023703}">
                      <ahyp:hlinkClr xmlns:ahyp="http://schemas.microsoft.com/office/drawing/2018/hyperlinkcolor" val="tx"/>
                    </a:ext>
                  </a:extLst>
                </a:hlinkClick>
              </a:rPr>
              <a:t>Action</a:t>
            </a:r>
            <a:r>
              <a:rPr lang="en-US" u="sng" spc="-15" dirty="0">
                <a:solidFill>
                  <a:srgbClr val="004B8D"/>
                </a:solidFill>
                <a:uFill>
                  <a:solidFill>
                    <a:srgbClr val="4B280F"/>
                  </a:solidFill>
                </a:uFill>
                <a:cs typeface="Times New Roman"/>
                <a:hlinkClick r:id="rId4">
                  <a:extLst>
                    <a:ext uri="{A12FA001-AC4F-418D-AE19-62706E023703}">
                      <ahyp:hlinkClr xmlns:ahyp="http://schemas.microsoft.com/office/drawing/2018/hyperlinkcolor" val="tx"/>
                    </a:ext>
                  </a:extLst>
                </a:hlinkClick>
              </a:rPr>
              <a:t> </a:t>
            </a:r>
            <a:r>
              <a:rPr lang="en-US" u="sng" dirty="0">
                <a:solidFill>
                  <a:srgbClr val="004B8D"/>
                </a:solidFill>
                <a:uFill>
                  <a:solidFill>
                    <a:srgbClr val="4B280F"/>
                  </a:solidFill>
                </a:uFill>
                <a:cs typeface="Times New Roman"/>
                <a:hlinkClick r:id="rId4">
                  <a:extLst>
                    <a:ext uri="{A12FA001-AC4F-418D-AE19-62706E023703}">
                      <ahyp:hlinkClr xmlns:ahyp="http://schemas.microsoft.com/office/drawing/2018/hyperlinkcolor" val="tx"/>
                    </a:ext>
                  </a:extLst>
                </a:hlinkClick>
              </a:rPr>
              <a:t>Year Guidance and Resources</a:t>
            </a:r>
            <a:r>
              <a:rPr lang="en-US" spc="-10" dirty="0">
                <a:solidFill>
                  <a:schemeClr val="accent5">
                    <a:lumMod val="50000"/>
                  </a:schemeClr>
                </a:solidFill>
                <a:cs typeface="Times New Roman"/>
                <a:hlinkClick r:id="rId4">
                  <a:extLst>
                    <a:ext uri="{A12FA001-AC4F-418D-AE19-62706E023703}">
                      <ahyp:hlinkClr xmlns:ahyp="http://schemas.microsoft.com/office/drawing/2018/hyperlinkcolor" val="tx"/>
                    </a:ext>
                  </a:extLst>
                </a:hlinkClick>
              </a:rPr>
              <a:t>.</a:t>
            </a:r>
            <a:endParaRPr lang="en-US" dirty="0"/>
          </a:p>
        </p:txBody>
      </p:sp>
      <p:sp>
        <p:nvSpPr>
          <p:cNvPr id="8" name="TextBox 7">
            <a:extLst>
              <a:ext uri="{FF2B5EF4-FFF2-40B4-BE49-F238E27FC236}">
                <a16:creationId xmlns:a16="http://schemas.microsoft.com/office/drawing/2014/main" id="{FDADEF76-F062-58AC-C7B1-C9D332E0131E}"/>
              </a:ext>
            </a:extLst>
          </p:cNvPr>
          <p:cNvSpPr txBox="1"/>
          <p:nvPr/>
        </p:nvSpPr>
        <p:spPr>
          <a:xfrm>
            <a:off x="382577" y="4165087"/>
            <a:ext cx="8378846" cy="923330"/>
          </a:xfrm>
          <a:prstGeom prst="rect">
            <a:avLst/>
          </a:prstGeom>
          <a:noFill/>
        </p:spPr>
        <p:txBody>
          <a:bodyPr wrap="square">
            <a:spAutoFit/>
          </a:bodyPr>
          <a:lstStyle/>
          <a:p>
            <a:pPr marL="12700" marR="39370">
              <a:lnSpc>
                <a:spcPct val="100000"/>
              </a:lnSpc>
              <a:spcBef>
                <a:spcPts val="100"/>
              </a:spcBef>
            </a:pPr>
            <a:r>
              <a:rPr lang="en-US" sz="1800" dirty="0">
                <a:latin typeface="+mn-lt"/>
                <a:cs typeface="Times New Roman"/>
              </a:rPr>
              <a:t>The Plan for Correction is due no later than </a:t>
            </a:r>
            <a:r>
              <a:rPr lang="en-US" sz="1800" b="1" dirty="0">
                <a:latin typeface="+mn-lt"/>
                <a:cs typeface="Times New Roman"/>
              </a:rPr>
              <a:t>October 31, 2025</a:t>
            </a:r>
            <a:r>
              <a:rPr lang="en-US" sz="1800" dirty="0">
                <a:latin typeface="+mn-lt"/>
                <a:cs typeface="Times New Roman"/>
              </a:rPr>
              <a:t>. The</a:t>
            </a:r>
            <a:r>
              <a:rPr lang="en-US" sz="1800" spc="-15" dirty="0">
                <a:latin typeface="+mn-lt"/>
                <a:cs typeface="Times New Roman"/>
              </a:rPr>
              <a:t> </a:t>
            </a:r>
            <a:r>
              <a:rPr lang="en-US" sz="1800" dirty="0">
                <a:latin typeface="+mn-lt"/>
                <a:cs typeface="Times New Roman"/>
              </a:rPr>
              <a:t>date the </a:t>
            </a:r>
            <a:r>
              <a:rPr lang="en-US" sz="1800" dirty="0">
                <a:highlight>
                  <a:srgbClr val="FFFF00"/>
                </a:highlight>
                <a:latin typeface="+mn-lt"/>
                <a:cs typeface="Times New Roman"/>
              </a:rPr>
              <a:t>evidence</a:t>
            </a:r>
            <a:r>
              <a:rPr lang="en-US" sz="1800" dirty="0">
                <a:latin typeface="+mn-lt"/>
                <a:cs typeface="Times New Roman"/>
              </a:rPr>
              <a:t> of correction is due is in the Required Timeline for Correction box</a:t>
            </a:r>
            <a:r>
              <a:rPr lang="en-US" sz="1800" spc="-25" dirty="0">
                <a:latin typeface="+mn-lt"/>
                <a:cs typeface="Times New Roman"/>
              </a:rPr>
              <a:t>. This is NOT the CAP Statement due date.</a:t>
            </a:r>
            <a:endParaRPr lang="en-US" sz="1800" dirty="0">
              <a:latin typeface="+mn-lt"/>
              <a:cs typeface="Times New Roman"/>
            </a:endParaRPr>
          </a:p>
        </p:txBody>
      </p:sp>
      <p:cxnSp>
        <p:nvCxnSpPr>
          <p:cNvPr id="14" name="Straight Arrow Connector 13">
            <a:extLst>
              <a:ext uri="{FF2B5EF4-FFF2-40B4-BE49-F238E27FC236}">
                <a16:creationId xmlns:a16="http://schemas.microsoft.com/office/drawing/2014/main" id="{FE4BA609-D6F8-B893-C591-E05D8A9FA2DF}"/>
              </a:ext>
              <a:ext uri="{C183D7F6-B498-43B3-948B-1728B52AA6E4}">
                <adec:decorative xmlns:adec="http://schemas.microsoft.com/office/drawing/2017/decorative" val="1"/>
              </a:ext>
            </a:extLst>
          </p:cNvPr>
          <p:cNvCxnSpPr>
            <a:cxnSpLocks/>
          </p:cNvCxnSpPr>
          <p:nvPr/>
        </p:nvCxnSpPr>
        <p:spPr>
          <a:xfrm>
            <a:off x="3733800" y="2515674"/>
            <a:ext cx="15240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50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93F14A-8F01-CBDB-417C-EDB7531E7A60}"/>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Where to Write the</a:t>
            </a:r>
            <a:r>
              <a:rPr kumimoji="0" lang="en-US" sz="3200" b="0" i="0" u="none" strike="noStrike" kern="1200" cap="none" spc="-4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Plan</a:t>
            </a:r>
            <a:r>
              <a:rPr kumimoji="0" lang="en-US" sz="3200" b="0" i="0" u="none" strike="noStrike" kern="1200" cap="none" spc="-40"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of</a:t>
            </a:r>
            <a:r>
              <a:rPr kumimoji="0" lang="en-US" sz="3200" b="0" i="0" u="none" strike="noStrike" kern="1200" cap="none" spc="-55"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Correction</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92B0F36C-9F74-0452-A505-1DA2FD7E1D2B}"/>
              </a:ext>
            </a:extLst>
          </p:cNvPr>
          <p:cNvSpPr>
            <a:spLocks noGrp="1"/>
          </p:cNvSpPr>
          <p:nvPr>
            <p:ph type="sldNum" sz="quarter" idx="4"/>
          </p:nvPr>
        </p:nvSpPr>
        <p:spPr/>
        <p:txBody>
          <a:bodyPr/>
          <a:lstStyle/>
          <a:p>
            <a:fld id="{3B745311-16E5-4BEF-BFE6-36758A3427EB}" type="slidenum">
              <a:rPr lang="en-US" smtClean="0"/>
              <a:pPr/>
              <a:t>15</a:t>
            </a:fld>
            <a:endParaRPr lang="en-US" dirty="0"/>
          </a:p>
        </p:txBody>
      </p:sp>
      <p:pic>
        <p:nvPicPr>
          <p:cNvPr id="8" name="object 5" descr="Screenshot of the Plan of Correction. ">
            <a:extLst>
              <a:ext uri="{FF2B5EF4-FFF2-40B4-BE49-F238E27FC236}">
                <a16:creationId xmlns:a16="http://schemas.microsoft.com/office/drawing/2014/main" id="{7105B05C-0B02-B5EE-BAEB-93DA4D91B6DB}"/>
              </a:ext>
            </a:extLst>
          </p:cNvPr>
          <p:cNvPicPr>
            <a:picLocks noGrp="1"/>
          </p:cNvPicPr>
          <p:nvPr>
            <p:ph sz="quarter" idx="11"/>
          </p:nvPr>
        </p:nvPicPr>
        <p:blipFill>
          <a:blip r:embed="rId3" cstate="print"/>
          <a:stretch>
            <a:fillRect/>
          </a:stretch>
        </p:blipFill>
        <p:spPr>
          <a:xfrm>
            <a:off x="304798" y="1067102"/>
            <a:ext cx="8382001" cy="2614252"/>
          </a:xfrm>
          <a:prstGeom prst="rect">
            <a:avLst/>
          </a:prstGeom>
        </p:spPr>
      </p:pic>
      <p:grpSp>
        <p:nvGrpSpPr>
          <p:cNvPr id="9" name="object 15">
            <a:extLst>
              <a:ext uri="{FF2B5EF4-FFF2-40B4-BE49-F238E27FC236}">
                <a16:creationId xmlns:a16="http://schemas.microsoft.com/office/drawing/2014/main" id="{B24A46A4-8704-8D13-6491-8E8788CB07CD}"/>
              </a:ext>
              <a:ext uri="{C183D7F6-B498-43B3-948B-1728B52AA6E4}">
                <adec:decorative xmlns:adec="http://schemas.microsoft.com/office/drawing/2017/decorative" val="1"/>
              </a:ext>
            </a:extLst>
          </p:cNvPr>
          <p:cNvGrpSpPr/>
          <p:nvPr/>
        </p:nvGrpSpPr>
        <p:grpSpPr>
          <a:xfrm>
            <a:off x="624165" y="3953694"/>
            <a:ext cx="961467" cy="892853"/>
            <a:chOff x="1829560" y="4193288"/>
            <a:chExt cx="597536" cy="533402"/>
          </a:xfrm>
        </p:grpSpPr>
        <p:sp>
          <p:nvSpPr>
            <p:cNvPr id="10" name="object 16">
              <a:extLst>
                <a:ext uri="{FF2B5EF4-FFF2-40B4-BE49-F238E27FC236}">
                  <a16:creationId xmlns:a16="http://schemas.microsoft.com/office/drawing/2014/main" id="{DC1CAAF4-488A-73CA-BE24-A8309C1E86BB}"/>
                </a:ext>
              </a:extLst>
            </p:cNvPr>
            <p:cNvSpPr/>
            <p:nvPr/>
          </p:nvSpPr>
          <p:spPr>
            <a:xfrm>
              <a:off x="1829561" y="4193290"/>
              <a:ext cx="597535" cy="533400"/>
            </a:xfrm>
            <a:custGeom>
              <a:avLst/>
              <a:gdLst/>
              <a:ahLst/>
              <a:cxnLst/>
              <a:rect l="l" t="t" r="r" b="b"/>
              <a:pathLst>
                <a:path w="597535" h="533400">
                  <a:moveTo>
                    <a:pt x="441185" y="0"/>
                  </a:moveTo>
                  <a:lnTo>
                    <a:pt x="156222" y="0"/>
                  </a:lnTo>
                  <a:lnTo>
                    <a:pt x="0" y="156222"/>
                  </a:lnTo>
                  <a:lnTo>
                    <a:pt x="0" y="377164"/>
                  </a:lnTo>
                  <a:lnTo>
                    <a:pt x="156222" y="533399"/>
                  </a:lnTo>
                  <a:lnTo>
                    <a:pt x="441185" y="533399"/>
                  </a:lnTo>
                  <a:lnTo>
                    <a:pt x="597408" y="377164"/>
                  </a:lnTo>
                  <a:lnTo>
                    <a:pt x="597408" y="156222"/>
                  </a:lnTo>
                  <a:lnTo>
                    <a:pt x="441185" y="0"/>
                  </a:lnTo>
                  <a:close/>
                </a:path>
              </a:pathLst>
            </a:custGeom>
            <a:solidFill>
              <a:srgbClr val="C13828"/>
            </a:solidFill>
          </p:spPr>
          <p:txBody>
            <a:bodyPr wrap="square" lIns="0" tIns="0" rIns="0" bIns="0" rtlCol="0"/>
            <a:lstStyle/>
            <a:p>
              <a:endParaRPr dirty="0">
                <a:latin typeface="+mn-lt"/>
              </a:endParaRPr>
            </a:p>
          </p:txBody>
        </p:sp>
        <p:sp>
          <p:nvSpPr>
            <p:cNvPr id="11" name="object 17">
              <a:extLst>
                <a:ext uri="{FF2B5EF4-FFF2-40B4-BE49-F238E27FC236}">
                  <a16:creationId xmlns:a16="http://schemas.microsoft.com/office/drawing/2014/main" id="{2E8408A6-8A25-FCCA-98E8-DC63BE831B2B}"/>
                </a:ext>
              </a:extLst>
            </p:cNvPr>
            <p:cNvSpPr/>
            <p:nvPr/>
          </p:nvSpPr>
          <p:spPr>
            <a:xfrm>
              <a:off x="1829561" y="4193290"/>
              <a:ext cx="597535" cy="533400"/>
            </a:xfrm>
            <a:custGeom>
              <a:avLst/>
              <a:gdLst/>
              <a:ahLst/>
              <a:cxnLst/>
              <a:rect l="l" t="t" r="r" b="b"/>
              <a:pathLst>
                <a:path w="597535" h="533400">
                  <a:moveTo>
                    <a:pt x="0" y="156222"/>
                  </a:moveTo>
                  <a:lnTo>
                    <a:pt x="156222" y="0"/>
                  </a:lnTo>
                  <a:lnTo>
                    <a:pt x="441185" y="0"/>
                  </a:lnTo>
                  <a:lnTo>
                    <a:pt x="597408" y="156222"/>
                  </a:lnTo>
                  <a:lnTo>
                    <a:pt x="597408" y="377164"/>
                  </a:lnTo>
                  <a:lnTo>
                    <a:pt x="441185" y="533399"/>
                  </a:lnTo>
                  <a:lnTo>
                    <a:pt x="156222" y="533399"/>
                  </a:lnTo>
                  <a:lnTo>
                    <a:pt x="0" y="377164"/>
                  </a:lnTo>
                  <a:lnTo>
                    <a:pt x="0" y="156222"/>
                  </a:lnTo>
                  <a:close/>
                </a:path>
              </a:pathLst>
            </a:custGeom>
            <a:ln w="19812">
              <a:solidFill>
                <a:srgbClr val="8D251A"/>
              </a:solidFill>
            </a:ln>
          </p:spPr>
          <p:txBody>
            <a:bodyPr wrap="square" lIns="0" tIns="0" rIns="0" bIns="0" rtlCol="0"/>
            <a:lstStyle/>
            <a:p>
              <a:endParaRPr>
                <a:latin typeface="+mn-lt"/>
              </a:endParaRPr>
            </a:p>
          </p:txBody>
        </p:sp>
      </p:grpSp>
      <p:sp>
        <p:nvSpPr>
          <p:cNvPr id="13" name="TextBox 12">
            <a:extLst>
              <a:ext uri="{FF2B5EF4-FFF2-40B4-BE49-F238E27FC236}">
                <a16:creationId xmlns:a16="http://schemas.microsoft.com/office/drawing/2014/main" id="{F1D71795-D075-23FA-F245-E5A9FF11CCB9}"/>
              </a:ext>
            </a:extLst>
          </p:cNvPr>
          <p:cNvSpPr txBox="1"/>
          <p:nvPr/>
        </p:nvSpPr>
        <p:spPr>
          <a:xfrm>
            <a:off x="2667000" y="3911032"/>
            <a:ext cx="4580020" cy="1200329"/>
          </a:xfrm>
          <a:prstGeom prst="rect">
            <a:avLst/>
          </a:prstGeom>
          <a:noFill/>
        </p:spPr>
        <p:txBody>
          <a:bodyPr wrap="square">
            <a:spAutoFit/>
          </a:bodyPr>
          <a:lstStyle/>
          <a:p>
            <a:pPr marL="12700" marR="5080">
              <a:lnSpc>
                <a:spcPct val="100000"/>
              </a:lnSpc>
              <a:spcBef>
                <a:spcPts val="95"/>
              </a:spcBef>
            </a:pPr>
            <a:r>
              <a:rPr lang="en-US" sz="1800" b="1" dirty="0">
                <a:solidFill>
                  <a:srgbClr val="C13828"/>
                </a:solidFill>
                <a:latin typeface="+mn-lt"/>
                <a:cs typeface="Times New Roman"/>
              </a:rPr>
              <a:t>Do</a:t>
            </a:r>
            <a:r>
              <a:rPr lang="en-US" sz="1800" b="1" spc="-25" dirty="0">
                <a:solidFill>
                  <a:srgbClr val="C13828"/>
                </a:solidFill>
                <a:latin typeface="+mn-lt"/>
                <a:cs typeface="Times New Roman"/>
              </a:rPr>
              <a:t> </a:t>
            </a:r>
            <a:r>
              <a:rPr lang="en-US" sz="1800" b="1" dirty="0">
                <a:solidFill>
                  <a:srgbClr val="C13828"/>
                </a:solidFill>
                <a:latin typeface="+mn-lt"/>
                <a:cs typeface="Times New Roman"/>
              </a:rPr>
              <a:t>not</a:t>
            </a:r>
            <a:r>
              <a:rPr lang="en-US" sz="1800" b="1" spc="-15" dirty="0">
                <a:solidFill>
                  <a:srgbClr val="C13828"/>
                </a:solidFill>
                <a:latin typeface="+mn-lt"/>
                <a:cs typeface="Times New Roman"/>
              </a:rPr>
              <a:t> </a:t>
            </a:r>
            <a:r>
              <a:rPr lang="en-US" sz="1800" dirty="0">
                <a:latin typeface="+mn-lt"/>
                <a:cs typeface="Times New Roman"/>
              </a:rPr>
              <a:t>proceed</a:t>
            </a:r>
            <a:r>
              <a:rPr lang="en-US" sz="1800" spc="-5" dirty="0">
                <a:latin typeface="+mn-lt"/>
                <a:cs typeface="Times New Roman"/>
              </a:rPr>
              <a:t> </a:t>
            </a:r>
            <a:r>
              <a:rPr lang="en-US" sz="1800" dirty="0">
                <a:latin typeface="+mn-lt"/>
                <a:cs typeface="Times New Roman"/>
              </a:rPr>
              <a:t>to</a:t>
            </a:r>
            <a:r>
              <a:rPr lang="en-US" sz="1800" spc="-20" dirty="0">
                <a:latin typeface="+mn-lt"/>
                <a:cs typeface="Times New Roman"/>
              </a:rPr>
              <a:t> </a:t>
            </a:r>
            <a:r>
              <a:rPr lang="en-US" sz="1800" dirty="0">
                <a:latin typeface="+mn-lt"/>
                <a:cs typeface="Times New Roman"/>
              </a:rPr>
              <a:t>the</a:t>
            </a:r>
            <a:r>
              <a:rPr lang="en-US" sz="1800" spc="-15" dirty="0">
                <a:latin typeface="+mn-lt"/>
                <a:cs typeface="Times New Roman"/>
              </a:rPr>
              <a:t> </a:t>
            </a:r>
            <a:r>
              <a:rPr lang="en-US" sz="1800" dirty="0">
                <a:latin typeface="+mn-lt"/>
                <a:cs typeface="Times New Roman"/>
              </a:rPr>
              <a:t>next</a:t>
            </a:r>
            <a:r>
              <a:rPr lang="en-US" sz="1800" spc="-15" dirty="0">
                <a:latin typeface="+mn-lt"/>
                <a:cs typeface="Times New Roman"/>
              </a:rPr>
              <a:t> </a:t>
            </a:r>
            <a:r>
              <a:rPr lang="en-US" sz="1800" dirty="0">
                <a:latin typeface="+mn-lt"/>
                <a:cs typeface="Times New Roman"/>
              </a:rPr>
              <a:t>box</a:t>
            </a:r>
            <a:r>
              <a:rPr lang="en-US" sz="1800" spc="-30" dirty="0">
                <a:latin typeface="+mn-lt"/>
                <a:cs typeface="Times New Roman"/>
              </a:rPr>
              <a:t> </a:t>
            </a:r>
            <a:r>
              <a:rPr lang="en-US" sz="1800" dirty="0">
                <a:latin typeface="+mn-lt"/>
                <a:cs typeface="Times New Roman"/>
              </a:rPr>
              <a:t>on</a:t>
            </a:r>
            <a:r>
              <a:rPr lang="en-US" sz="1800" spc="-20" dirty="0">
                <a:latin typeface="+mn-lt"/>
                <a:cs typeface="Times New Roman"/>
              </a:rPr>
              <a:t> </a:t>
            </a:r>
            <a:r>
              <a:rPr lang="en-US" sz="1800" dirty="0">
                <a:latin typeface="+mn-lt"/>
                <a:cs typeface="Times New Roman"/>
              </a:rPr>
              <a:t>this</a:t>
            </a:r>
            <a:r>
              <a:rPr lang="en-US" sz="1800" spc="-10" dirty="0">
                <a:latin typeface="+mn-lt"/>
                <a:cs typeface="Times New Roman"/>
              </a:rPr>
              <a:t> </a:t>
            </a:r>
            <a:r>
              <a:rPr lang="en-US" sz="1800" dirty="0">
                <a:latin typeface="+mn-lt"/>
                <a:cs typeface="Times New Roman"/>
              </a:rPr>
              <a:t>page</a:t>
            </a:r>
            <a:r>
              <a:rPr lang="en-US" sz="1800" spc="-30" dirty="0">
                <a:latin typeface="+mn-lt"/>
                <a:cs typeface="Times New Roman"/>
              </a:rPr>
              <a:t> </a:t>
            </a:r>
            <a:r>
              <a:rPr lang="en-US" sz="1800" dirty="0">
                <a:latin typeface="+mn-lt"/>
                <a:cs typeface="Times New Roman"/>
              </a:rPr>
              <a:t>until</a:t>
            </a:r>
            <a:r>
              <a:rPr lang="en-US" sz="1800" spc="-15" dirty="0">
                <a:latin typeface="+mn-lt"/>
                <a:cs typeface="Times New Roman"/>
              </a:rPr>
              <a:t> </a:t>
            </a:r>
            <a:r>
              <a:rPr lang="en-US" sz="1800" dirty="0">
                <a:latin typeface="+mn-lt"/>
                <a:cs typeface="Times New Roman"/>
              </a:rPr>
              <a:t>Your DESE compliance supervisor has approved or discussed revisions to your Plan of Correction</a:t>
            </a:r>
            <a:r>
              <a:rPr lang="en-US" sz="1800" spc="-10" dirty="0">
                <a:latin typeface="+mn-lt"/>
                <a:cs typeface="Times New Roman"/>
              </a:rPr>
              <a:t>.</a:t>
            </a:r>
            <a:endParaRPr lang="en-US" sz="1800" dirty="0">
              <a:latin typeface="+mn-lt"/>
              <a:cs typeface="Times New Roman"/>
            </a:endParaRPr>
          </a:p>
        </p:txBody>
      </p:sp>
      <p:sp>
        <p:nvSpPr>
          <p:cNvPr id="19" name="TextBox 18">
            <a:extLst>
              <a:ext uri="{FF2B5EF4-FFF2-40B4-BE49-F238E27FC236}">
                <a16:creationId xmlns:a16="http://schemas.microsoft.com/office/drawing/2014/main" id="{2BE490A1-78DE-EB83-1B36-645889A7CA7A}"/>
              </a:ext>
              <a:ext uri="{C183D7F6-B498-43B3-948B-1728B52AA6E4}">
                <adec:decorative xmlns:adec="http://schemas.microsoft.com/office/drawing/2017/decorative" val="1"/>
              </a:ext>
            </a:extLst>
          </p:cNvPr>
          <p:cNvSpPr txBox="1"/>
          <p:nvPr/>
        </p:nvSpPr>
        <p:spPr>
          <a:xfrm>
            <a:off x="761999" y="4215455"/>
            <a:ext cx="685801" cy="369332"/>
          </a:xfrm>
          <a:prstGeom prst="rect">
            <a:avLst/>
          </a:prstGeom>
          <a:noFill/>
        </p:spPr>
        <p:txBody>
          <a:bodyPr wrap="square">
            <a:spAutoFit/>
          </a:bodyPr>
          <a:lstStyle/>
          <a:p>
            <a:pPr marL="12700">
              <a:lnSpc>
                <a:spcPct val="100000"/>
              </a:lnSpc>
              <a:spcBef>
                <a:spcPts val="100"/>
              </a:spcBef>
            </a:pPr>
            <a:r>
              <a:rPr lang="en-US" sz="1800" b="1" spc="-20" dirty="0">
                <a:solidFill>
                  <a:srgbClr val="FFFFFF"/>
                </a:solidFill>
                <a:latin typeface="+mn-lt"/>
                <a:cs typeface="Arial"/>
              </a:rPr>
              <a:t>STOP</a:t>
            </a:r>
            <a:endParaRPr lang="en-US" sz="1800" b="1" dirty="0">
              <a:latin typeface="+mn-lt"/>
              <a:cs typeface="Arial"/>
            </a:endParaRPr>
          </a:p>
        </p:txBody>
      </p:sp>
    </p:spTree>
    <p:extLst>
      <p:ext uri="{BB962C8B-B14F-4D97-AF65-F5344CB8AC3E}">
        <p14:creationId xmlns:p14="http://schemas.microsoft.com/office/powerpoint/2010/main" val="241684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E1A979-E178-C51C-762F-909EA9A19033}"/>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DESE Approval of</a:t>
            </a:r>
            <a:r>
              <a:rPr kumimoji="0" lang="en-US" sz="3200" b="0" i="0" u="none" strike="noStrike" kern="1200" cap="none" spc="-5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the</a:t>
            </a:r>
            <a:r>
              <a:rPr kumimoji="0" lang="en-US" sz="3200" b="0" i="0" u="none" strike="noStrike" kern="1200" cap="none" spc="-4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Plan</a:t>
            </a:r>
            <a:r>
              <a:rPr kumimoji="0" lang="en-US" sz="3200" b="0" i="0" u="none" strike="noStrike" kern="1200" cap="none" spc="-40"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of</a:t>
            </a:r>
            <a:r>
              <a:rPr kumimoji="0" lang="en-US" sz="3200" b="0" i="0" u="none" strike="noStrike" kern="1200" cap="none" spc="-55"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Correction</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1D9ECDE9-09B9-D487-4BFD-CA0E6BF6AEC2}"/>
              </a:ext>
            </a:extLst>
          </p:cNvPr>
          <p:cNvSpPr>
            <a:spLocks noGrp="1"/>
          </p:cNvSpPr>
          <p:nvPr>
            <p:ph type="sldNum" sz="quarter" idx="4"/>
          </p:nvPr>
        </p:nvSpPr>
        <p:spPr/>
        <p:txBody>
          <a:bodyPr/>
          <a:lstStyle/>
          <a:p>
            <a:fld id="{3B745311-16E5-4BEF-BFE6-36758A3427EB}" type="slidenum">
              <a:rPr lang="en-US" smtClean="0"/>
              <a:pPr/>
              <a:t>16</a:t>
            </a:fld>
            <a:endParaRPr lang="en-US" dirty="0"/>
          </a:p>
        </p:txBody>
      </p:sp>
      <p:pic>
        <p:nvPicPr>
          <p:cNvPr id="6" name="Content Placeholder 5" descr="Screenshot of the DESE Response to Plan of Correction.">
            <a:extLst>
              <a:ext uri="{FF2B5EF4-FFF2-40B4-BE49-F238E27FC236}">
                <a16:creationId xmlns:a16="http://schemas.microsoft.com/office/drawing/2014/main" id="{CF0826B9-BA28-B27C-8A82-D8819239935D}"/>
              </a:ext>
            </a:extLst>
          </p:cNvPr>
          <p:cNvPicPr>
            <a:picLocks noGrp="1" noChangeAspect="1"/>
          </p:cNvPicPr>
          <p:nvPr>
            <p:ph sz="quarter" idx="11"/>
          </p:nvPr>
        </p:nvPicPr>
        <p:blipFill>
          <a:blip r:embed="rId3"/>
          <a:stretch>
            <a:fillRect/>
          </a:stretch>
        </p:blipFill>
        <p:spPr>
          <a:xfrm>
            <a:off x="180474" y="742950"/>
            <a:ext cx="8839200" cy="1905000"/>
          </a:xfrm>
          <a:prstGeom prst="rect">
            <a:avLst/>
          </a:prstGeom>
        </p:spPr>
      </p:pic>
      <p:sp>
        <p:nvSpPr>
          <p:cNvPr id="8" name="TextBox 7">
            <a:extLst>
              <a:ext uri="{FF2B5EF4-FFF2-40B4-BE49-F238E27FC236}">
                <a16:creationId xmlns:a16="http://schemas.microsoft.com/office/drawing/2014/main" id="{18BB440B-C3AA-97AD-D89D-231B932FBF8A}"/>
              </a:ext>
            </a:extLst>
          </p:cNvPr>
          <p:cNvSpPr txBox="1"/>
          <p:nvPr/>
        </p:nvSpPr>
        <p:spPr>
          <a:xfrm>
            <a:off x="228600" y="2730591"/>
            <a:ext cx="8610600" cy="2062103"/>
          </a:xfrm>
          <a:prstGeom prst="rect">
            <a:avLst/>
          </a:prstGeom>
          <a:noFill/>
        </p:spPr>
        <p:txBody>
          <a:bodyPr wrap="square">
            <a:spAutoFit/>
          </a:bodyPr>
          <a:lstStyle/>
          <a:p>
            <a:pPr marL="12700" marR="5080">
              <a:lnSpc>
                <a:spcPct val="100000"/>
              </a:lnSpc>
              <a:spcBef>
                <a:spcPts val="100"/>
              </a:spcBef>
            </a:pPr>
            <a:r>
              <a:rPr lang="en-US" sz="3200" dirty="0">
                <a:latin typeface="+mn-lt"/>
                <a:cs typeface="Times New Roman"/>
              </a:rPr>
              <a:t>This section will be filled out when a DESE Supervisor has approved the plan. Once</a:t>
            </a:r>
            <a:r>
              <a:rPr lang="en-US" sz="3200" spc="-25" dirty="0">
                <a:latin typeface="+mn-lt"/>
                <a:cs typeface="Times New Roman"/>
              </a:rPr>
              <a:t> </a:t>
            </a:r>
            <a:r>
              <a:rPr lang="en-US" sz="3200" dirty="0">
                <a:latin typeface="+mn-lt"/>
                <a:cs typeface="Times New Roman"/>
              </a:rPr>
              <a:t>a</a:t>
            </a:r>
            <a:r>
              <a:rPr lang="en-US" sz="3200" spc="-15" dirty="0">
                <a:latin typeface="+mn-lt"/>
                <a:cs typeface="Times New Roman"/>
              </a:rPr>
              <a:t> </a:t>
            </a:r>
            <a:r>
              <a:rPr lang="en-US" sz="3200" dirty="0">
                <a:latin typeface="+mn-lt"/>
                <a:cs typeface="Times New Roman"/>
              </a:rPr>
              <a:t>DESE</a:t>
            </a:r>
            <a:r>
              <a:rPr lang="en-US" sz="3200" spc="-5" dirty="0">
                <a:latin typeface="+mn-lt"/>
                <a:cs typeface="Times New Roman"/>
              </a:rPr>
              <a:t> </a:t>
            </a:r>
            <a:r>
              <a:rPr lang="en-US" sz="3200" dirty="0">
                <a:latin typeface="+mn-lt"/>
                <a:cs typeface="Times New Roman"/>
              </a:rPr>
              <a:t>Supervisor</a:t>
            </a:r>
            <a:r>
              <a:rPr lang="en-US" sz="3200" spc="-45" dirty="0">
                <a:latin typeface="+mn-lt"/>
                <a:cs typeface="Times New Roman"/>
              </a:rPr>
              <a:t> </a:t>
            </a:r>
            <a:r>
              <a:rPr lang="en-US" sz="3200" dirty="0">
                <a:latin typeface="+mn-lt"/>
                <a:cs typeface="Times New Roman"/>
              </a:rPr>
              <a:t>has approved all the LEA’s Plans of Correction, you can</a:t>
            </a:r>
            <a:r>
              <a:rPr lang="en-US" sz="3200" spc="-50" dirty="0">
                <a:latin typeface="+mn-lt"/>
                <a:cs typeface="Times New Roman"/>
              </a:rPr>
              <a:t> </a:t>
            </a:r>
            <a:r>
              <a:rPr lang="en-US" sz="3200" dirty="0">
                <a:latin typeface="+mn-lt"/>
                <a:cs typeface="Times New Roman"/>
              </a:rPr>
              <a:t>begin</a:t>
            </a:r>
            <a:r>
              <a:rPr lang="en-US" sz="3200" spc="-40" dirty="0">
                <a:latin typeface="+mn-lt"/>
                <a:cs typeface="Times New Roman"/>
              </a:rPr>
              <a:t> </a:t>
            </a:r>
            <a:r>
              <a:rPr lang="en-US" sz="3200" dirty="0">
                <a:latin typeface="+mn-lt"/>
                <a:cs typeface="Times New Roman"/>
              </a:rPr>
              <a:t>the</a:t>
            </a:r>
            <a:r>
              <a:rPr lang="en-US" sz="3200" spc="-20" dirty="0">
                <a:latin typeface="+mn-lt"/>
                <a:cs typeface="Times New Roman"/>
              </a:rPr>
              <a:t> </a:t>
            </a:r>
            <a:r>
              <a:rPr lang="en-US" sz="3200" dirty="0">
                <a:latin typeface="+mn-lt"/>
                <a:cs typeface="Times New Roman"/>
              </a:rPr>
              <a:t>ICAP</a:t>
            </a:r>
            <a:r>
              <a:rPr lang="en-US" sz="3200" spc="-85" dirty="0">
                <a:latin typeface="+mn-lt"/>
                <a:cs typeface="Times New Roman"/>
              </a:rPr>
              <a:t> </a:t>
            </a:r>
            <a:r>
              <a:rPr lang="en-US" sz="3200" spc="-10" dirty="0">
                <a:latin typeface="+mn-lt"/>
                <a:cs typeface="Times New Roman"/>
              </a:rPr>
              <a:t>Process.</a:t>
            </a:r>
            <a:endParaRPr lang="en-US" sz="3200" dirty="0">
              <a:latin typeface="+mn-lt"/>
              <a:cs typeface="Times New Roman"/>
            </a:endParaRPr>
          </a:p>
        </p:txBody>
      </p:sp>
    </p:spTree>
    <p:extLst>
      <p:ext uri="{BB962C8B-B14F-4D97-AF65-F5344CB8AC3E}">
        <p14:creationId xmlns:p14="http://schemas.microsoft.com/office/powerpoint/2010/main" val="306754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9F75FD-E4B2-1F67-1C49-AE6105BFE23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The</a:t>
            </a:r>
            <a:r>
              <a:rPr kumimoji="0" lang="en-US" sz="3200" b="0" i="0" u="none" strike="noStrike" kern="1200" cap="none" spc="-160" normalizeH="0" baseline="0" noProof="0" dirty="0">
                <a:ln>
                  <a:noFill/>
                </a:ln>
                <a:solidFill>
                  <a:schemeClr val="bg1"/>
                </a:solidFill>
                <a:effectLst/>
                <a:uLnTx/>
                <a:uFillTx/>
                <a:latin typeface="+mn-lt"/>
                <a:ea typeface="+mn-ea"/>
                <a:cs typeface="+mn-cs"/>
              </a:rPr>
              <a:t> </a:t>
            </a:r>
            <a:r>
              <a:rPr kumimoji="0" lang="en-US" sz="3200" b="0" i="0" u="none" strike="noStrike" kern="1200" cap="none" spc="-25" normalizeH="0" baseline="0" noProof="0" dirty="0">
                <a:ln>
                  <a:noFill/>
                </a:ln>
                <a:solidFill>
                  <a:schemeClr val="bg1"/>
                </a:solidFill>
                <a:effectLst/>
                <a:uLnTx/>
                <a:uFillTx/>
                <a:latin typeface="+mn-lt"/>
                <a:ea typeface="+mn-ea"/>
                <a:cs typeface="+mn-cs"/>
              </a:rPr>
              <a:t>Two</a:t>
            </a:r>
            <a:r>
              <a:rPr kumimoji="0" lang="en-US" sz="3200" b="0" i="0" u="none" strike="noStrike" kern="1200" cap="none" spc="-70"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Prongs</a:t>
            </a:r>
            <a:r>
              <a:rPr kumimoji="0" lang="en-US" sz="3200" b="0" i="0" u="none" strike="noStrike" kern="1200" cap="none" spc="-9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of</a:t>
            </a:r>
            <a:r>
              <a:rPr kumimoji="0" lang="en-US" sz="3200" b="0" i="0" u="none" strike="noStrike" kern="1200" cap="none" spc="-75"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Correction</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4134639B-6397-7CE0-BD4D-3BA419725933}"/>
              </a:ext>
            </a:extLst>
          </p:cNvPr>
          <p:cNvSpPr>
            <a:spLocks noGrp="1"/>
          </p:cNvSpPr>
          <p:nvPr>
            <p:ph type="sldNum" sz="quarter" idx="4"/>
          </p:nvPr>
        </p:nvSpPr>
        <p:spPr/>
        <p:txBody>
          <a:bodyPr/>
          <a:lstStyle/>
          <a:p>
            <a:fld id="{3B745311-16E5-4BEF-BFE6-36758A3427EB}" type="slidenum">
              <a:rPr lang="en-US" smtClean="0"/>
              <a:pPr/>
              <a:t>17</a:t>
            </a:fld>
            <a:endParaRPr lang="en-US" dirty="0"/>
          </a:p>
        </p:txBody>
      </p:sp>
      <p:sp>
        <p:nvSpPr>
          <p:cNvPr id="3" name="Content Placeholder 2">
            <a:extLst>
              <a:ext uri="{FF2B5EF4-FFF2-40B4-BE49-F238E27FC236}">
                <a16:creationId xmlns:a16="http://schemas.microsoft.com/office/drawing/2014/main" id="{C5C9DF2F-DA29-B39B-C371-0CBEF09B8732}"/>
              </a:ext>
            </a:extLst>
          </p:cNvPr>
          <p:cNvSpPr>
            <a:spLocks noGrp="1"/>
          </p:cNvSpPr>
          <p:nvPr>
            <p:ph sz="quarter" idx="11"/>
          </p:nvPr>
        </p:nvSpPr>
        <p:spPr/>
        <p:txBody>
          <a:bodyPr>
            <a:normAutofit lnSpcReduction="10000"/>
          </a:bodyPr>
          <a:lstStyle/>
          <a:p>
            <a:pPr marL="739775" lvl="1" indent="-342900">
              <a:lnSpc>
                <a:spcPct val="150000"/>
              </a:lnSpc>
              <a:buSzPct val="100000"/>
              <a:buFont typeface="+mj-lt"/>
              <a:buAutoNum type="arabicPeriod"/>
            </a:pPr>
            <a:r>
              <a:rPr lang="en-US" sz="4000" dirty="0"/>
              <a:t> Individual students</a:t>
            </a:r>
          </a:p>
          <a:p>
            <a:pPr marL="739775" lvl="1" indent="-342900">
              <a:lnSpc>
                <a:spcPct val="150000"/>
              </a:lnSpc>
              <a:buSzPct val="100000"/>
              <a:buFont typeface="+mj-lt"/>
              <a:buAutoNum type="arabicPeriod"/>
            </a:pPr>
            <a:r>
              <a:rPr lang="en-US" sz="4000" dirty="0"/>
              <a:t> Systemic noncompliance</a:t>
            </a:r>
          </a:p>
          <a:p>
            <a:pPr marL="396875" lvl="1" indent="0">
              <a:lnSpc>
                <a:spcPct val="150000"/>
              </a:lnSpc>
              <a:buSzPct val="100000"/>
              <a:buNone/>
            </a:pPr>
            <a:endParaRPr lang="en-US" sz="3600" dirty="0"/>
          </a:p>
          <a:p>
            <a:pPr marL="112712" indent="0">
              <a:buNone/>
            </a:pPr>
            <a:r>
              <a:rPr lang="en-US" dirty="0"/>
              <a:t>The ICAP and the CAP, each area is addressed separately. </a:t>
            </a:r>
          </a:p>
        </p:txBody>
      </p:sp>
    </p:spTree>
    <p:extLst>
      <p:ext uri="{BB962C8B-B14F-4D97-AF65-F5344CB8AC3E}">
        <p14:creationId xmlns:p14="http://schemas.microsoft.com/office/powerpoint/2010/main" val="186097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FAA2AE-80BC-D589-A4CB-2DA2D817DA3F}"/>
              </a:ext>
            </a:extLst>
          </p:cNvPr>
          <p:cNvSpPr>
            <a:spLocks noGrp="1"/>
          </p:cNvSpPr>
          <p:nvPr>
            <p:ph type="title" idx="4294967295"/>
          </p:nvPr>
        </p:nvSpPr>
        <p:spPr>
          <a:xfrm>
            <a:off x="-228600" y="74613"/>
            <a:ext cx="73914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Step 2: Individual</a:t>
            </a:r>
            <a:r>
              <a:rPr kumimoji="0" lang="en-US" sz="2800" b="0" i="0" u="none" strike="noStrike" kern="1200" cap="none" spc="-25"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a:ln>
                  <a:noFill/>
                </a:ln>
                <a:solidFill>
                  <a:schemeClr val="bg1"/>
                </a:solidFill>
                <a:effectLst/>
                <a:uLnTx/>
                <a:uFillTx/>
                <a:latin typeface="+mn-lt"/>
                <a:ea typeface="+mn-ea"/>
                <a:cs typeface="+mn-cs"/>
              </a:rPr>
              <a:t>Corrective</a:t>
            </a:r>
            <a:r>
              <a:rPr kumimoji="0" lang="en-US" sz="2800" b="0" i="0" u="none" strike="noStrike" kern="1200" cap="none" spc="-195"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a:ln>
                  <a:noFill/>
                </a:ln>
                <a:solidFill>
                  <a:schemeClr val="bg1"/>
                </a:solidFill>
                <a:effectLst/>
                <a:uLnTx/>
                <a:uFillTx/>
                <a:latin typeface="+mn-lt"/>
                <a:ea typeface="+mn-ea"/>
                <a:cs typeface="+mn-cs"/>
              </a:rPr>
              <a:t>Action</a:t>
            </a:r>
            <a:r>
              <a:rPr kumimoji="0" lang="en-US" sz="2800" b="0" i="0" u="none" strike="noStrike" kern="1200" cap="none" spc="-5"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a:ln>
                  <a:noFill/>
                </a:ln>
                <a:solidFill>
                  <a:schemeClr val="bg1"/>
                </a:solidFill>
                <a:effectLst/>
                <a:uLnTx/>
                <a:uFillTx/>
                <a:latin typeface="+mn-lt"/>
                <a:ea typeface="+mn-ea"/>
                <a:cs typeface="+mn-cs"/>
              </a:rPr>
              <a:t>Plan</a:t>
            </a:r>
            <a:r>
              <a:rPr kumimoji="0" lang="en-US" sz="2800" b="0" i="0" u="none" strike="noStrike" kern="1200" cap="none" spc="-15" normalizeH="0" baseline="0" noProof="0" dirty="0">
                <a:ln>
                  <a:noFill/>
                </a:ln>
                <a:solidFill>
                  <a:schemeClr val="bg1"/>
                </a:solidFill>
                <a:effectLst/>
                <a:uLnTx/>
                <a:uFillTx/>
                <a:latin typeface="+mn-lt"/>
                <a:ea typeface="+mn-ea"/>
                <a:cs typeface="+mn-cs"/>
              </a:rPr>
              <a:t> </a:t>
            </a:r>
            <a:r>
              <a:rPr kumimoji="0" lang="en-US" sz="2800" b="0" i="0" u="none" strike="noStrike" kern="1200" cap="none" spc="-10" normalizeH="0" baseline="0" noProof="0" dirty="0">
                <a:ln>
                  <a:noFill/>
                </a:ln>
                <a:solidFill>
                  <a:schemeClr val="bg1"/>
                </a:solidFill>
                <a:effectLst/>
                <a:uLnTx/>
                <a:uFillTx/>
                <a:latin typeface="+mn-lt"/>
                <a:ea typeface="+mn-ea"/>
                <a:cs typeface="+mn-cs"/>
              </a:rPr>
              <a:t>(ICAP)</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96703F7D-0CCC-639B-3D42-72656B879085}"/>
              </a:ext>
            </a:extLst>
          </p:cNvPr>
          <p:cNvSpPr>
            <a:spLocks noGrp="1"/>
          </p:cNvSpPr>
          <p:nvPr>
            <p:ph type="sldNum" sz="quarter" idx="4"/>
          </p:nvPr>
        </p:nvSpPr>
        <p:spPr/>
        <p:txBody>
          <a:bodyPr/>
          <a:lstStyle/>
          <a:p>
            <a:fld id="{3B745311-16E5-4BEF-BFE6-36758A3427EB}" type="slidenum">
              <a:rPr lang="en-US" smtClean="0"/>
              <a:pPr/>
              <a:t>18</a:t>
            </a:fld>
            <a:endParaRPr lang="en-US" dirty="0"/>
          </a:p>
        </p:txBody>
      </p:sp>
      <p:sp>
        <p:nvSpPr>
          <p:cNvPr id="3" name="Content Placeholder 2">
            <a:extLst>
              <a:ext uri="{FF2B5EF4-FFF2-40B4-BE49-F238E27FC236}">
                <a16:creationId xmlns:a16="http://schemas.microsoft.com/office/drawing/2014/main" id="{0162BE7F-7EF1-3412-39D3-320DBA617B91}"/>
              </a:ext>
            </a:extLst>
          </p:cNvPr>
          <p:cNvSpPr>
            <a:spLocks noGrp="1"/>
          </p:cNvSpPr>
          <p:nvPr>
            <p:ph sz="quarter" idx="11"/>
          </p:nvPr>
        </p:nvSpPr>
        <p:spPr>
          <a:xfrm>
            <a:off x="152400" y="666750"/>
            <a:ext cx="8839200" cy="4439944"/>
          </a:xfrm>
        </p:spPr>
        <p:txBody>
          <a:bodyPr>
            <a:normAutofit fontScale="77500" lnSpcReduction="20000"/>
          </a:bodyPr>
          <a:lstStyle/>
          <a:p>
            <a:pPr marL="0" indent="0">
              <a:lnSpc>
                <a:spcPct val="100000"/>
              </a:lnSpc>
              <a:spcBef>
                <a:spcPts val="805"/>
              </a:spcBef>
              <a:buNone/>
            </a:pPr>
            <a:r>
              <a:rPr lang="en-US" sz="3500" dirty="0">
                <a:cs typeface="Times New Roman"/>
              </a:rPr>
              <a:t>During</a:t>
            </a:r>
            <a:r>
              <a:rPr lang="en-US" sz="3500" spc="-90" dirty="0">
                <a:cs typeface="Times New Roman"/>
              </a:rPr>
              <a:t> </a:t>
            </a:r>
            <a:r>
              <a:rPr lang="en-US" sz="3500" dirty="0">
                <a:cs typeface="Times New Roman"/>
              </a:rPr>
              <a:t>the</a:t>
            </a:r>
            <a:r>
              <a:rPr lang="en-US" sz="3500" spc="-55" dirty="0">
                <a:cs typeface="Times New Roman"/>
              </a:rPr>
              <a:t> </a:t>
            </a:r>
            <a:r>
              <a:rPr lang="en-US" sz="3500" dirty="0">
                <a:cs typeface="Times New Roman"/>
              </a:rPr>
              <a:t>ICAP</a:t>
            </a:r>
            <a:r>
              <a:rPr lang="en-US" sz="3500" spc="-145" dirty="0">
                <a:cs typeface="Times New Roman"/>
              </a:rPr>
              <a:t> </a:t>
            </a:r>
            <a:r>
              <a:rPr lang="en-US" sz="3500" dirty="0">
                <a:cs typeface="Times New Roman"/>
              </a:rPr>
              <a:t>phase</a:t>
            </a:r>
            <a:r>
              <a:rPr lang="en-US" sz="3500" spc="-55" dirty="0">
                <a:cs typeface="Times New Roman"/>
              </a:rPr>
              <a:t> </a:t>
            </a:r>
            <a:r>
              <a:rPr lang="en-US" sz="3500" dirty="0">
                <a:cs typeface="Times New Roman"/>
              </a:rPr>
              <a:t>of</a:t>
            </a:r>
            <a:r>
              <a:rPr lang="en-US" sz="3500" spc="-50" dirty="0">
                <a:cs typeface="Times New Roman"/>
              </a:rPr>
              <a:t> </a:t>
            </a:r>
            <a:r>
              <a:rPr lang="en-US" sz="3500" dirty="0">
                <a:cs typeface="Times New Roman"/>
              </a:rPr>
              <a:t>the</a:t>
            </a:r>
            <a:r>
              <a:rPr lang="en-US" sz="3500" spc="-60" dirty="0">
                <a:cs typeface="Times New Roman"/>
              </a:rPr>
              <a:t> </a:t>
            </a:r>
            <a:r>
              <a:rPr lang="en-US" sz="3500" spc="-20" dirty="0">
                <a:cs typeface="Times New Roman"/>
              </a:rPr>
              <a:t>Corrective</a:t>
            </a:r>
            <a:r>
              <a:rPr lang="en-US" sz="3500" spc="-170" dirty="0">
                <a:cs typeface="Times New Roman"/>
              </a:rPr>
              <a:t> </a:t>
            </a:r>
            <a:r>
              <a:rPr lang="en-US" sz="3500" dirty="0">
                <a:cs typeface="Times New Roman"/>
              </a:rPr>
              <a:t>Action</a:t>
            </a:r>
            <a:r>
              <a:rPr lang="en-US" sz="3500" spc="-60" dirty="0">
                <a:cs typeface="Times New Roman"/>
              </a:rPr>
              <a:t> </a:t>
            </a:r>
            <a:r>
              <a:rPr lang="en-US" sz="3500" dirty="0">
                <a:cs typeface="Times New Roman"/>
              </a:rPr>
              <a:t>Plan</a:t>
            </a:r>
            <a:r>
              <a:rPr lang="en-US" sz="3500" spc="-140" dirty="0">
                <a:cs typeface="Times New Roman"/>
              </a:rPr>
              <a:t> </a:t>
            </a:r>
            <a:r>
              <a:rPr lang="en-US" sz="3500" spc="-55" dirty="0">
                <a:cs typeface="Times New Roman"/>
              </a:rPr>
              <a:t>Year:</a:t>
            </a:r>
          </a:p>
          <a:p>
            <a:pPr marL="0" indent="0">
              <a:lnSpc>
                <a:spcPct val="100000"/>
              </a:lnSpc>
              <a:spcBef>
                <a:spcPts val="805"/>
              </a:spcBef>
              <a:buNone/>
            </a:pPr>
            <a:endParaRPr lang="en-US" sz="1500" dirty="0">
              <a:cs typeface="Times New Roman"/>
            </a:endParaRPr>
          </a:p>
          <a:p>
            <a:pPr marL="469265" marR="5080" indent="-457200">
              <a:spcBef>
                <a:spcPts val="710"/>
              </a:spcBef>
              <a:buSzPct val="58928"/>
              <a:tabLst>
                <a:tab pos="332105" algn="l"/>
                <a:tab pos="332740" algn="l"/>
              </a:tabLst>
            </a:pPr>
            <a:r>
              <a:rPr lang="en-US" sz="3600" dirty="0">
                <a:cs typeface="Times New Roman"/>
              </a:rPr>
              <a:t>Districts</a:t>
            </a:r>
            <a:r>
              <a:rPr lang="en-US" sz="3600" spc="-75" dirty="0">
                <a:cs typeface="Times New Roman"/>
              </a:rPr>
              <a:t> </a:t>
            </a:r>
            <a:r>
              <a:rPr lang="en-US" sz="3600" dirty="0">
                <a:cs typeface="Times New Roman"/>
              </a:rPr>
              <a:t>correct</a:t>
            </a:r>
            <a:r>
              <a:rPr lang="en-US" sz="3600" spc="-65" dirty="0">
                <a:cs typeface="Times New Roman"/>
              </a:rPr>
              <a:t> </a:t>
            </a:r>
            <a:r>
              <a:rPr lang="en-US" sz="3600" dirty="0">
                <a:cs typeface="Times New Roman"/>
              </a:rPr>
              <a:t>all</a:t>
            </a:r>
            <a:r>
              <a:rPr lang="en-US" sz="3600" spc="-60" dirty="0">
                <a:cs typeface="Times New Roman"/>
              </a:rPr>
              <a:t> </a:t>
            </a:r>
            <a:r>
              <a:rPr lang="en-US" sz="3600" dirty="0">
                <a:cs typeface="Times New Roman"/>
              </a:rPr>
              <a:t>individual</a:t>
            </a:r>
            <a:r>
              <a:rPr lang="en-US" sz="3600" spc="-95" dirty="0">
                <a:cs typeface="Times New Roman"/>
              </a:rPr>
              <a:t> </a:t>
            </a:r>
            <a:r>
              <a:rPr lang="en-US" sz="3600" dirty="0">
                <a:cs typeface="Times New Roman"/>
              </a:rPr>
              <a:t>student</a:t>
            </a:r>
            <a:r>
              <a:rPr lang="en-US" sz="3600" spc="-85" dirty="0">
                <a:cs typeface="Times New Roman"/>
              </a:rPr>
              <a:t> </a:t>
            </a:r>
            <a:r>
              <a:rPr lang="en-US" sz="3600" dirty="0">
                <a:cs typeface="Times New Roman"/>
              </a:rPr>
              <a:t>noncompliance</a:t>
            </a:r>
            <a:r>
              <a:rPr lang="en-US" sz="3600" spc="-60" dirty="0">
                <a:cs typeface="Times New Roman"/>
              </a:rPr>
              <a:t> </a:t>
            </a:r>
            <a:r>
              <a:rPr lang="en-US" sz="3600" spc="-25" dirty="0">
                <a:cs typeface="Times New Roman"/>
              </a:rPr>
              <a:t>and </a:t>
            </a:r>
            <a:r>
              <a:rPr lang="en-US" sz="3600" dirty="0">
                <a:cs typeface="Times New Roman"/>
              </a:rPr>
              <a:t>submit</a:t>
            </a:r>
            <a:r>
              <a:rPr lang="en-US" sz="3600" spc="-55" dirty="0">
                <a:cs typeface="Times New Roman"/>
              </a:rPr>
              <a:t> </a:t>
            </a:r>
            <a:r>
              <a:rPr lang="en-US" sz="3600" dirty="0">
                <a:cs typeface="Times New Roman"/>
              </a:rPr>
              <a:t>documentation</a:t>
            </a:r>
            <a:r>
              <a:rPr lang="en-US" sz="3600" spc="-70" dirty="0">
                <a:cs typeface="Times New Roman"/>
              </a:rPr>
              <a:t> </a:t>
            </a:r>
            <a:r>
              <a:rPr lang="en-US" sz="3600" dirty="0">
                <a:cs typeface="Times New Roman"/>
              </a:rPr>
              <a:t>of</a:t>
            </a:r>
            <a:r>
              <a:rPr lang="en-US" sz="3600" spc="-45" dirty="0">
                <a:cs typeface="Times New Roman"/>
              </a:rPr>
              <a:t> </a:t>
            </a:r>
            <a:r>
              <a:rPr lang="en-US" sz="3600" dirty="0">
                <a:cs typeface="Times New Roman"/>
              </a:rPr>
              <a:t>correction</a:t>
            </a:r>
            <a:r>
              <a:rPr lang="en-US" sz="3600" spc="-60" dirty="0">
                <a:cs typeface="Times New Roman"/>
              </a:rPr>
              <a:t> </a:t>
            </a:r>
            <a:r>
              <a:rPr lang="en-US" sz="3600" u="sng" dirty="0">
                <a:uFill>
                  <a:solidFill>
                    <a:srgbClr val="000000"/>
                  </a:solidFill>
                </a:uFill>
                <a:cs typeface="Times New Roman"/>
              </a:rPr>
              <a:t>no</a:t>
            </a:r>
            <a:r>
              <a:rPr lang="en-US" sz="3600" u="sng" spc="-60" dirty="0">
                <a:uFill>
                  <a:solidFill>
                    <a:srgbClr val="000000"/>
                  </a:solidFill>
                </a:uFill>
                <a:cs typeface="Times New Roman"/>
              </a:rPr>
              <a:t> </a:t>
            </a:r>
            <a:r>
              <a:rPr lang="en-US" sz="3600" u="sng" dirty="0">
                <a:uFill>
                  <a:solidFill>
                    <a:srgbClr val="000000"/>
                  </a:solidFill>
                </a:uFill>
                <a:cs typeface="Times New Roman"/>
              </a:rPr>
              <a:t>later</a:t>
            </a:r>
            <a:r>
              <a:rPr lang="en-US" sz="3600" u="sng" spc="-50" dirty="0">
                <a:uFill>
                  <a:solidFill>
                    <a:srgbClr val="000000"/>
                  </a:solidFill>
                </a:uFill>
                <a:cs typeface="Times New Roman"/>
              </a:rPr>
              <a:t> </a:t>
            </a:r>
            <a:r>
              <a:rPr lang="en-US" sz="3600" u="sng" spc="-20" dirty="0">
                <a:uFill>
                  <a:solidFill>
                    <a:srgbClr val="000000"/>
                  </a:solidFill>
                </a:uFill>
                <a:cs typeface="Times New Roman"/>
              </a:rPr>
              <a:t>than</a:t>
            </a:r>
            <a:r>
              <a:rPr lang="en-US" sz="3600" spc="-20" dirty="0">
                <a:cs typeface="Times New Roman"/>
              </a:rPr>
              <a:t> </a:t>
            </a:r>
            <a:r>
              <a:rPr lang="en-US" sz="3600" u="sng" dirty="0">
                <a:uFill>
                  <a:solidFill>
                    <a:srgbClr val="000000"/>
                  </a:solidFill>
                </a:uFill>
                <a:cs typeface="Times New Roman"/>
              </a:rPr>
              <a:t>December</a:t>
            </a:r>
            <a:r>
              <a:rPr lang="en-US" sz="3600" u="sng" spc="-85" dirty="0">
                <a:uFill>
                  <a:solidFill>
                    <a:srgbClr val="000000"/>
                  </a:solidFill>
                </a:uFill>
                <a:cs typeface="Times New Roman"/>
              </a:rPr>
              <a:t> </a:t>
            </a:r>
            <a:r>
              <a:rPr lang="en-US" sz="3600" u="sng" dirty="0">
                <a:uFill>
                  <a:solidFill>
                    <a:srgbClr val="000000"/>
                  </a:solidFill>
                </a:uFill>
                <a:cs typeface="Times New Roman"/>
              </a:rPr>
              <a:t>31</a:t>
            </a:r>
            <a:r>
              <a:rPr lang="en-US" sz="3600" spc="-140" dirty="0">
                <a:cs typeface="Times New Roman"/>
              </a:rPr>
              <a:t> </a:t>
            </a:r>
            <a:r>
              <a:rPr lang="en-US" sz="3600" spc="-50" dirty="0">
                <a:cs typeface="Times New Roman"/>
              </a:rPr>
              <a:t>.</a:t>
            </a:r>
          </a:p>
          <a:p>
            <a:pPr marL="469265" marR="5080" indent="-457200">
              <a:spcBef>
                <a:spcPts val="710"/>
              </a:spcBef>
              <a:buSzPct val="58928"/>
              <a:tabLst>
                <a:tab pos="332105" algn="l"/>
                <a:tab pos="332740" algn="l"/>
              </a:tabLst>
            </a:pPr>
            <a:endParaRPr lang="en-US" sz="1500" dirty="0">
              <a:cs typeface="Times New Roman"/>
            </a:endParaRPr>
          </a:p>
          <a:p>
            <a:pPr marL="469265" marR="529590" indent="-457200">
              <a:spcBef>
                <a:spcPts val="695"/>
              </a:spcBef>
              <a:buSzPct val="58928"/>
              <a:tabLst>
                <a:tab pos="332105" algn="l"/>
                <a:tab pos="332740" algn="l"/>
              </a:tabLst>
            </a:pPr>
            <a:r>
              <a:rPr lang="en-US" sz="3600" dirty="0">
                <a:cs typeface="Times New Roman"/>
              </a:rPr>
              <a:t>Documentation</a:t>
            </a:r>
            <a:r>
              <a:rPr lang="en-US" sz="3600" spc="-70" dirty="0">
                <a:cs typeface="Times New Roman"/>
              </a:rPr>
              <a:t> </a:t>
            </a:r>
            <a:r>
              <a:rPr lang="en-US" sz="3600" dirty="0">
                <a:cs typeface="Times New Roman"/>
              </a:rPr>
              <a:t>showing</a:t>
            </a:r>
            <a:r>
              <a:rPr lang="en-US" sz="3600" spc="-80" dirty="0">
                <a:cs typeface="Times New Roman"/>
              </a:rPr>
              <a:t> </a:t>
            </a:r>
            <a:r>
              <a:rPr lang="en-US" sz="3600" dirty="0">
                <a:cs typeface="Times New Roman"/>
              </a:rPr>
              <a:t>correction</a:t>
            </a:r>
            <a:r>
              <a:rPr lang="en-US" sz="3600" spc="-75" dirty="0">
                <a:cs typeface="Times New Roman"/>
              </a:rPr>
              <a:t> </a:t>
            </a:r>
            <a:r>
              <a:rPr lang="en-US" sz="3600" dirty="0">
                <a:cs typeface="Times New Roman"/>
              </a:rPr>
              <a:t>for</a:t>
            </a:r>
            <a:r>
              <a:rPr lang="en-US" sz="3600" spc="-70" dirty="0">
                <a:cs typeface="Times New Roman"/>
              </a:rPr>
              <a:t> </a:t>
            </a:r>
            <a:r>
              <a:rPr lang="en-US" sz="3600" dirty="0">
                <a:cs typeface="Times New Roman"/>
              </a:rPr>
              <a:t>each</a:t>
            </a:r>
            <a:r>
              <a:rPr lang="en-US" sz="3600" spc="-55" dirty="0">
                <a:cs typeface="Times New Roman"/>
              </a:rPr>
              <a:t> </a:t>
            </a:r>
            <a:r>
              <a:rPr lang="en-US" sz="3600" spc="-10" dirty="0">
                <a:cs typeface="Times New Roman"/>
              </a:rPr>
              <a:t>individual </a:t>
            </a:r>
            <a:r>
              <a:rPr lang="en-US" sz="3600" dirty="0">
                <a:cs typeface="Times New Roman"/>
              </a:rPr>
              <a:t>student</a:t>
            </a:r>
            <a:r>
              <a:rPr lang="en-US" sz="3600" spc="-75" dirty="0">
                <a:cs typeface="Times New Roman"/>
              </a:rPr>
              <a:t> </a:t>
            </a:r>
            <a:r>
              <a:rPr lang="en-US" sz="3600" dirty="0">
                <a:cs typeface="Times New Roman"/>
              </a:rPr>
              <a:t>must</a:t>
            </a:r>
            <a:r>
              <a:rPr lang="en-US" sz="3600" spc="-30" dirty="0">
                <a:cs typeface="Times New Roman"/>
              </a:rPr>
              <a:t> </a:t>
            </a:r>
            <a:r>
              <a:rPr lang="en-US" sz="3600" dirty="0">
                <a:cs typeface="Times New Roman"/>
              </a:rPr>
              <a:t>be</a:t>
            </a:r>
            <a:r>
              <a:rPr lang="en-US" sz="3600" spc="-50" dirty="0">
                <a:cs typeface="Times New Roman"/>
              </a:rPr>
              <a:t> </a:t>
            </a:r>
            <a:r>
              <a:rPr lang="en-US" sz="3600" dirty="0">
                <a:cs typeface="Times New Roman"/>
              </a:rPr>
              <a:t>uploaded</a:t>
            </a:r>
            <a:r>
              <a:rPr lang="en-US" sz="3600" spc="-65" dirty="0">
                <a:cs typeface="Times New Roman"/>
              </a:rPr>
              <a:t> </a:t>
            </a:r>
            <a:r>
              <a:rPr lang="en-US" sz="3600" dirty="0">
                <a:cs typeface="Times New Roman"/>
              </a:rPr>
              <a:t>in</a:t>
            </a:r>
            <a:r>
              <a:rPr lang="en-US" sz="3600" spc="-45" dirty="0">
                <a:cs typeface="Times New Roman"/>
              </a:rPr>
              <a:t> </a:t>
            </a:r>
            <a:r>
              <a:rPr lang="en-US" sz="3600" dirty="0">
                <a:cs typeface="Times New Roman"/>
              </a:rPr>
              <a:t>IMACS</a:t>
            </a:r>
            <a:r>
              <a:rPr lang="en-US" sz="3600" spc="-25" dirty="0">
                <a:cs typeface="Times New Roman"/>
              </a:rPr>
              <a:t> </a:t>
            </a:r>
            <a:r>
              <a:rPr lang="en-US" sz="3600" dirty="0">
                <a:cs typeface="Times New Roman"/>
              </a:rPr>
              <a:t>under</a:t>
            </a:r>
            <a:r>
              <a:rPr lang="en-US" sz="3600" spc="-55" dirty="0">
                <a:cs typeface="Times New Roman"/>
              </a:rPr>
              <a:t> </a:t>
            </a:r>
            <a:r>
              <a:rPr lang="en-US" sz="3600" dirty="0">
                <a:cs typeface="Times New Roman"/>
              </a:rPr>
              <a:t>the</a:t>
            </a:r>
            <a:r>
              <a:rPr lang="en-US" sz="3600" spc="-50" dirty="0">
                <a:cs typeface="Times New Roman"/>
              </a:rPr>
              <a:t> </a:t>
            </a:r>
            <a:r>
              <a:rPr lang="en-US" sz="3600" spc="-10" dirty="0">
                <a:cs typeface="Times New Roman"/>
              </a:rPr>
              <a:t>ICAP</a:t>
            </a:r>
            <a:r>
              <a:rPr lang="en-US" sz="3500" spc="-10" dirty="0">
                <a:cs typeface="Times New Roman"/>
              </a:rPr>
              <a:t>.</a:t>
            </a:r>
          </a:p>
          <a:p>
            <a:pPr marL="469265" marR="529590" indent="-457200">
              <a:spcBef>
                <a:spcPts val="695"/>
              </a:spcBef>
              <a:buSzPct val="58928"/>
              <a:tabLst>
                <a:tab pos="332105" algn="l"/>
                <a:tab pos="332740" algn="l"/>
              </a:tabLst>
            </a:pPr>
            <a:endParaRPr lang="en-US" sz="1500" dirty="0">
              <a:cs typeface="Times New Roman"/>
            </a:endParaRPr>
          </a:p>
          <a:p>
            <a:pPr marL="469265" marR="1640205" indent="-457200">
              <a:spcBef>
                <a:spcPts val="695"/>
              </a:spcBef>
              <a:buSzPct val="58928"/>
              <a:tabLst>
                <a:tab pos="332105" algn="l"/>
                <a:tab pos="332740" algn="l"/>
              </a:tabLst>
            </a:pPr>
            <a:r>
              <a:rPr lang="en-US" sz="3600" dirty="0">
                <a:cs typeface="Times New Roman"/>
              </a:rPr>
              <a:t>DESE</a:t>
            </a:r>
            <a:r>
              <a:rPr lang="en-US" sz="3600" spc="-45" dirty="0">
                <a:cs typeface="Times New Roman"/>
              </a:rPr>
              <a:t> </a:t>
            </a:r>
            <a:r>
              <a:rPr lang="en-US" sz="3600" dirty="0">
                <a:cs typeface="Times New Roman"/>
              </a:rPr>
              <a:t>Compliance</a:t>
            </a:r>
            <a:r>
              <a:rPr lang="en-US" sz="3600" spc="-75" dirty="0">
                <a:cs typeface="Times New Roman"/>
              </a:rPr>
              <a:t> </a:t>
            </a:r>
            <a:r>
              <a:rPr lang="en-US" sz="3600" dirty="0">
                <a:cs typeface="Times New Roman"/>
              </a:rPr>
              <a:t>Supervisors</a:t>
            </a:r>
            <a:r>
              <a:rPr lang="en-US" sz="3600" spc="-80" dirty="0">
                <a:cs typeface="Times New Roman"/>
              </a:rPr>
              <a:t> </a:t>
            </a:r>
            <a:r>
              <a:rPr lang="en-US" sz="3600" dirty="0">
                <a:cs typeface="Times New Roman"/>
              </a:rPr>
              <a:t>will</a:t>
            </a:r>
            <a:r>
              <a:rPr lang="en-US" sz="3600" spc="-70" dirty="0">
                <a:cs typeface="Times New Roman"/>
              </a:rPr>
              <a:t> </a:t>
            </a:r>
            <a:r>
              <a:rPr lang="en-US" sz="3600" dirty="0">
                <a:cs typeface="Times New Roman"/>
              </a:rPr>
              <a:t>review</a:t>
            </a:r>
            <a:r>
              <a:rPr lang="en-US" sz="3600" spc="-60" dirty="0">
                <a:cs typeface="Times New Roman"/>
              </a:rPr>
              <a:t> </a:t>
            </a:r>
            <a:r>
              <a:rPr lang="en-US" sz="3600" spc="-25" dirty="0">
                <a:cs typeface="Times New Roman"/>
              </a:rPr>
              <a:t>the </a:t>
            </a:r>
            <a:r>
              <a:rPr lang="en-US" sz="3600" dirty="0">
                <a:cs typeface="Times New Roman"/>
              </a:rPr>
              <a:t>documentation</a:t>
            </a:r>
            <a:r>
              <a:rPr lang="en-US" sz="3600" spc="-55" dirty="0">
                <a:cs typeface="Times New Roman"/>
              </a:rPr>
              <a:t> </a:t>
            </a:r>
            <a:r>
              <a:rPr lang="en-US" sz="3600" dirty="0">
                <a:cs typeface="Times New Roman"/>
              </a:rPr>
              <a:t>in</a:t>
            </a:r>
            <a:r>
              <a:rPr lang="en-US" sz="3600" spc="-55" dirty="0">
                <a:cs typeface="Times New Roman"/>
              </a:rPr>
              <a:t> </a:t>
            </a:r>
            <a:r>
              <a:rPr lang="en-US" sz="3600" dirty="0">
                <a:cs typeface="Times New Roman"/>
              </a:rPr>
              <a:t>order</a:t>
            </a:r>
            <a:r>
              <a:rPr lang="en-US" sz="3600" spc="-40" dirty="0">
                <a:cs typeface="Times New Roman"/>
              </a:rPr>
              <a:t> </a:t>
            </a:r>
            <a:r>
              <a:rPr lang="en-US" sz="3600" dirty="0">
                <a:cs typeface="Times New Roman"/>
              </a:rPr>
              <a:t>to</a:t>
            </a:r>
            <a:r>
              <a:rPr lang="en-US" sz="3600" spc="-35" dirty="0">
                <a:cs typeface="Times New Roman"/>
              </a:rPr>
              <a:t> </a:t>
            </a:r>
            <a:r>
              <a:rPr lang="en-US" sz="3600" dirty="0">
                <a:cs typeface="Times New Roman"/>
              </a:rPr>
              <a:t>clear</a:t>
            </a:r>
            <a:r>
              <a:rPr lang="en-US" sz="3600" spc="-40" dirty="0">
                <a:cs typeface="Times New Roman"/>
              </a:rPr>
              <a:t> </a:t>
            </a:r>
            <a:r>
              <a:rPr lang="en-US" sz="3600" dirty="0">
                <a:cs typeface="Times New Roman"/>
              </a:rPr>
              <a:t>the </a:t>
            </a:r>
            <a:r>
              <a:rPr lang="en-US" sz="3600" spc="-10" dirty="0">
                <a:cs typeface="Times New Roman"/>
              </a:rPr>
              <a:t>I</a:t>
            </a:r>
            <a:r>
              <a:rPr lang="en-US" sz="3600" spc="-20" dirty="0">
                <a:cs typeface="Times New Roman"/>
              </a:rPr>
              <a:t>CAP.</a:t>
            </a:r>
            <a:endParaRPr lang="en-US" sz="3600" dirty="0">
              <a:cs typeface="Times New Roman"/>
            </a:endParaRPr>
          </a:p>
          <a:p>
            <a:endParaRPr lang="en-US" dirty="0"/>
          </a:p>
        </p:txBody>
      </p:sp>
    </p:spTree>
    <p:extLst>
      <p:ext uri="{BB962C8B-B14F-4D97-AF65-F5344CB8AC3E}">
        <p14:creationId xmlns:p14="http://schemas.microsoft.com/office/powerpoint/2010/main" val="307441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52CE76-B84C-3146-A3C2-3A1EAA887306}"/>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LEA Home Page ICAP</a:t>
            </a:r>
          </a:p>
        </p:txBody>
      </p:sp>
      <p:sp>
        <p:nvSpPr>
          <p:cNvPr id="2" name="Slide Number Placeholder 1">
            <a:extLst>
              <a:ext uri="{FF2B5EF4-FFF2-40B4-BE49-F238E27FC236}">
                <a16:creationId xmlns:a16="http://schemas.microsoft.com/office/drawing/2014/main" id="{449CF5BC-066B-3CDC-1077-92767A7863F6}"/>
              </a:ext>
            </a:extLst>
          </p:cNvPr>
          <p:cNvSpPr>
            <a:spLocks noGrp="1"/>
          </p:cNvSpPr>
          <p:nvPr>
            <p:ph type="sldNum" sz="quarter" idx="4"/>
          </p:nvPr>
        </p:nvSpPr>
        <p:spPr/>
        <p:txBody>
          <a:bodyPr/>
          <a:lstStyle/>
          <a:p>
            <a:fld id="{3B745311-16E5-4BEF-BFE6-36758A3427EB}" type="slidenum">
              <a:rPr lang="en-US" smtClean="0"/>
              <a:pPr/>
              <a:t>19</a:t>
            </a:fld>
            <a:endParaRPr lang="en-US" dirty="0"/>
          </a:p>
        </p:txBody>
      </p:sp>
      <p:pic>
        <p:nvPicPr>
          <p:cNvPr id="6" name="Content Placeholder 5" descr="Screenshot of the LEA Home Page  with Search Assignment and Assignments List.">
            <a:extLst>
              <a:ext uri="{FF2B5EF4-FFF2-40B4-BE49-F238E27FC236}">
                <a16:creationId xmlns:a16="http://schemas.microsoft.com/office/drawing/2014/main" id="{847D678B-316B-9FEC-2FC2-4C817BA01F4C}"/>
              </a:ext>
            </a:extLst>
          </p:cNvPr>
          <p:cNvPicPr>
            <a:picLocks noGrp="1" noChangeAspect="1"/>
          </p:cNvPicPr>
          <p:nvPr>
            <p:ph sz="quarter" idx="11"/>
          </p:nvPr>
        </p:nvPicPr>
        <p:blipFill>
          <a:blip r:embed="rId3"/>
          <a:stretch>
            <a:fillRect/>
          </a:stretch>
        </p:blipFill>
        <p:spPr>
          <a:xfrm>
            <a:off x="1246593" y="895350"/>
            <a:ext cx="6650813" cy="3886200"/>
          </a:xfrm>
          <a:prstGeom prst="rect">
            <a:avLst/>
          </a:prstGeom>
        </p:spPr>
      </p:pic>
      <p:sp>
        <p:nvSpPr>
          <p:cNvPr id="8" name="Rectangle 7">
            <a:extLst>
              <a:ext uri="{FF2B5EF4-FFF2-40B4-BE49-F238E27FC236}">
                <a16:creationId xmlns:a16="http://schemas.microsoft.com/office/drawing/2014/main" id="{CC203249-B4BC-1EE8-7CE0-DBC6115EDD5E}"/>
              </a:ext>
              <a:ext uri="{C183D7F6-B498-43B3-948B-1728B52AA6E4}">
                <adec:decorative xmlns:adec="http://schemas.microsoft.com/office/drawing/2017/decorative" val="1"/>
              </a:ext>
            </a:extLst>
          </p:cNvPr>
          <p:cNvSpPr/>
          <p:nvPr/>
        </p:nvSpPr>
        <p:spPr>
          <a:xfrm>
            <a:off x="7086600" y="4527884"/>
            <a:ext cx="685800" cy="135355"/>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E9CCD8B-B334-AD72-45B4-3A6C9903E98C}"/>
              </a:ext>
              <a:ext uri="{C183D7F6-B498-43B3-948B-1728B52AA6E4}">
                <adec:decorative xmlns:adec="http://schemas.microsoft.com/office/drawing/2017/decorative" val="1"/>
              </a:ext>
            </a:extLst>
          </p:cNvPr>
          <p:cNvSpPr/>
          <p:nvPr/>
        </p:nvSpPr>
        <p:spPr>
          <a:xfrm>
            <a:off x="7086600" y="4165934"/>
            <a:ext cx="762000" cy="457200"/>
          </a:xfrm>
          <a:prstGeom prst="ellipse">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45A4EE3-C411-5827-9665-777851A56A5A}"/>
              </a:ext>
              <a:ext uri="{C183D7F6-B498-43B3-948B-1728B52AA6E4}">
                <adec:decorative xmlns:adec="http://schemas.microsoft.com/office/drawing/2017/decorative" val="1"/>
              </a:ext>
            </a:extLst>
          </p:cNvPr>
          <p:cNvSpPr/>
          <p:nvPr/>
        </p:nvSpPr>
        <p:spPr>
          <a:xfrm>
            <a:off x="3681661" y="4271064"/>
            <a:ext cx="762001" cy="324497"/>
          </a:xfrm>
          <a:prstGeom prst="ellipse">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7D7AE0-E72F-1304-619E-A7004D44C72E}"/>
              </a:ext>
              <a:ext uri="{C183D7F6-B498-43B3-948B-1728B52AA6E4}">
                <adec:decorative xmlns:adec="http://schemas.microsoft.com/office/drawing/2017/decorative" val="1"/>
              </a:ext>
            </a:extLst>
          </p:cNvPr>
          <p:cNvSpPr/>
          <p:nvPr/>
        </p:nvSpPr>
        <p:spPr>
          <a:xfrm>
            <a:off x="2209800" y="1123950"/>
            <a:ext cx="6096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95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D40E3A3-98CB-DA59-F44F-519BAAD5362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Learning</a:t>
            </a:r>
            <a:r>
              <a:rPr kumimoji="0" lang="en-US" sz="3200" b="0" i="0" u="none" strike="noStrike" kern="1200" cap="none" spc="-40"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Objectives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EF936496-288E-588F-DB74-2E2AD5A9FB97}"/>
              </a:ext>
              <a:ext uri="{C183D7F6-B498-43B3-948B-1728B52AA6E4}">
                <adec:decorative xmlns:adec="http://schemas.microsoft.com/office/drawing/2017/decorative" val="1"/>
              </a:ext>
            </a:extLst>
          </p:cNvPr>
          <p:cNvSpPr>
            <a:spLocks/>
          </p:cNvSpPr>
          <p:nvPr/>
        </p:nvSpPr>
        <p:spPr>
          <a:xfrm>
            <a:off x="8534400" y="196850"/>
            <a:ext cx="4572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4" name="Content Placeholder 3">
            <a:extLst>
              <a:ext uri="{FF2B5EF4-FFF2-40B4-BE49-F238E27FC236}">
                <a16:creationId xmlns:a16="http://schemas.microsoft.com/office/drawing/2014/main" id="{79544063-6C81-C0BA-C347-411A7D0339C8}"/>
              </a:ext>
            </a:extLst>
          </p:cNvPr>
          <p:cNvSpPr>
            <a:spLocks noGrp="1"/>
          </p:cNvSpPr>
          <p:nvPr>
            <p:ph sz="quarter" idx="11"/>
          </p:nvPr>
        </p:nvSpPr>
        <p:spPr>
          <a:xfrm>
            <a:off x="152400" y="666750"/>
            <a:ext cx="8839200" cy="4343400"/>
          </a:xfrm>
        </p:spPr>
        <p:txBody>
          <a:bodyPr>
            <a:normAutofit fontScale="85000" lnSpcReduction="20000"/>
          </a:bodyPr>
          <a:lstStyle/>
          <a:p>
            <a:pPr marL="0" indent="0">
              <a:spcBef>
                <a:spcPts val="95"/>
              </a:spcBef>
              <a:buNone/>
            </a:pPr>
            <a:r>
              <a:rPr lang="en-US" sz="3800" dirty="0">
                <a:cs typeface="Times New Roman"/>
              </a:rPr>
              <a:t>Participants</a:t>
            </a:r>
            <a:r>
              <a:rPr lang="en-US" sz="3800" spc="-125" dirty="0">
                <a:cs typeface="Times New Roman"/>
              </a:rPr>
              <a:t> </a:t>
            </a:r>
            <a:r>
              <a:rPr lang="en-US" sz="3800" dirty="0">
                <a:cs typeface="Times New Roman"/>
              </a:rPr>
              <a:t>will</a:t>
            </a:r>
            <a:r>
              <a:rPr lang="en-US" sz="3800" spc="-105" dirty="0">
                <a:cs typeface="Times New Roman"/>
              </a:rPr>
              <a:t> </a:t>
            </a:r>
            <a:r>
              <a:rPr lang="en-US" sz="3800" spc="-20" dirty="0">
                <a:cs typeface="Times New Roman"/>
              </a:rPr>
              <a:t>learn</a:t>
            </a:r>
          </a:p>
          <a:p>
            <a:pPr indent="-457200">
              <a:spcBef>
                <a:spcPts val="95"/>
              </a:spcBef>
            </a:pPr>
            <a:endParaRPr lang="en-US" dirty="0">
              <a:cs typeface="Times New Roman"/>
            </a:endParaRPr>
          </a:p>
          <a:p>
            <a:pPr marL="836295" marR="5080" indent="-457200">
              <a:spcBef>
                <a:spcPts val="10"/>
              </a:spcBef>
              <a:tabLst>
                <a:tab pos="659130" algn="l"/>
              </a:tabLst>
            </a:pPr>
            <a:r>
              <a:rPr lang="en-US" dirty="0">
                <a:cs typeface="Times New Roman"/>
              </a:rPr>
              <a:t>how to do corrective</a:t>
            </a:r>
            <a:r>
              <a:rPr lang="en-US" spc="-50" dirty="0">
                <a:cs typeface="Times New Roman"/>
              </a:rPr>
              <a:t> </a:t>
            </a:r>
            <a:r>
              <a:rPr lang="en-US" dirty="0">
                <a:cs typeface="Times New Roman"/>
              </a:rPr>
              <a:t>action</a:t>
            </a:r>
            <a:r>
              <a:rPr lang="en-US" spc="-50" dirty="0">
                <a:cs typeface="Times New Roman"/>
              </a:rPr>
              <a:t> </a:t>
            </a:r>
            <a:r>
              <a:rPr lang="en-US" dirty="0">
                <a:cs typeface="Times New Roman"/>
              </a:rPr>
              <a:t>steps</a:t>
            </a:r>
            <a:r>
              <a:rPr lang="en-US" spc="-65" dirty="0">
                <a:cs typeface="Times New Roman"/>
              </a:rPr>
              <a:t> </a:t>
            </a:r>
            <a:r>
              <a:rPr lang="en-US" dirty="0">
                <a:cs typeface="Times New Roman"/>
              </a:rPr>
              <a:t>in</a:t>
            </a:r>
            <a:r>
              <a:rPr lang="en-US" spc="-60" dirty="0">
                <a:cs typeface="Times New Roman"/>
              </a:rPr>
              <a:t> </a:t>
            </a:r>
            <a:r>
              <a:rPr lang="en-US" dirty="0">
                <a:cs typeface="Times New Roman"/>
              </a:rPr>
              <a:t>the</a:t>
            </a:r>
            <a:r>
              <a:rPr lang="en-US" spc="-65" dirty="0">
                <a:cs typeface="Times New Roman"/>
              </a:rPr>
              <a:t> </a:t>
            </a:r>
            <a:r>
              <a:rPr lang="en-US" dirty="0">
                <a:cs typeface="Times New Roman"/>
              </a:rPr>
              <a:t>special</a:t>
            </a:r>
            <a:r>
              <a:rPr lang="en-US" spc="-55" dirty="0">
                <a:cs typeface="Times New Roman"/>
              </a:rPr>
              <a:t> </a:t>
            </a:r>
            <a:r>
              <a:rPr lang="en-US" dirty="0">
                <a:cs typeface="Times New Roman"/>
              </a:rPr>
              <a:t>education</a:t>
            </a:r>
            <a:r>
              <a:rPr lang="en-US" spc="-65" dirty="0">
                <a:cs typeface="Times New Roman"/>
              </a:rPr>
              <a:t> </a:t>
            </a:r>
            <a:r>
              <a:rPr lang="en-US" dirty="0">
                <a:cs typeface="Times New Roman"/>
              </a:rPr>
              <a:t>monitoring</a:t>
            </a:r>
            <a:r>
              <a:rPr lang="en-US" spc="-40" dirty="0">
                <a:cs typeface="Times New Roman"/>
              </a:rPr>
              <a:t> </a:t>
            </a:r>
            <a:r>
              <a:rPr lang="en-US" spc="-10" dirty="0">
                <a:cs typeface="Times New Roman"/>
              </a:rPr>
              <a:t>process </a:t>
            </a:r>
            <a:r>
              <a:rPr lang="en-US" dirty="0">
                <a:cs typeface="Times New Roman"/>
              </a:rPr>
              <a:t>cycle</a:t>
            </a:r>
            <a:r>
              <a:rPr lang="en-US" spc="-65" dirty="0">
                <a:cs typeface="Times New Roman"/>
              </a:rPr>
              <a:t> </a:t>
            </a:r>
            <a:r>
              <a:rPr lang="en-US" dirty="0">
                <a:cs typeface="Times New Roman"/>
              </a:rPr>
              <a:t>for</a:t>
            </a:r>
            <a:r>
              <a:rPr lang="en-US" spc="-35" dirty="0">
                <a:cs typeface="Times New Roman"/>
              </a:rPr>
              <a:t> </a:t>
            </a:r>
            <a:r>
              <a:rPr lang="en-US" dirty="0">
                <a:cs typeface="Times New Roman"/>
              </a:rPr>
              <a:t>federal</a:t>
            </a:r>
            <a:r>
              <a:rPr lang="en-US" spc="-30" dirty="0">
                <a:cs typeface="Times New Roman"/>
              </a:rPr>
              <a:t> </a:t>
            </a:r>
            <a:r>
              <a:rPr lang="en-US" dirty="0">
                <a:cs typeface="Times New Roman"/>
              </a:rPr>
              <a:t>tiered</a:t>
            </a:r>
            <a:r>
              <a:rPr lang="en-US" spc="-45" dirty="0">
                <a:cs typeface="Times New Roman"/>
              </a:rPr>
              <a:t> </a:t>
            </a:r>
            <a:r>
              <a:rPr lang="en-US" spc="-10" dirty="0">
                <a:cs typeface="Times New Roman"/>
              </a:rPr>
              <a:t>monitoring.</a:t>
            </a:r>
          </a:p>
          <a:p>
            <a:pPr marL="664845" marR="5080" indent="-285750">
              <a:spcBef>
                <a:spcPts val="10"/>
              </a:spcBef>
              <a:tabLst>
                <a:tab pos="659130" algn="l"/>
              </a:tabLst>
            </a:pPr>
            <a:endParaRPr lang="en-US" sz="1500" dirty="0">
              <a:cs typeface="Times New Roman"/>
            </a:endParaRPr>
          </a:p>
          <a:p>
            <a:pPr marL="836295" marR="281940" indent="-457200">
              <a:spcBef>
                <a:spcPts val="600"/>
              </a:spcBef>
              <a:tabLst>
                <a:tab pos="659130" algn="l"/>
              </a:tabLst>
            </a:pPr>
            <a:r>
              <a:rPr lang="en-US" dirty="0">
                <a:cs typeface="Times New Roman"/>
              </a:rPr>
              <a:t>how</a:t>
            </a:r>
            <a:r>
              <a:rPr lang="en-US" spc="-55" dirty="0">
                <a:cs typeface="Times New Roman"/>
              </a:rPr>
              <a:t> </a:t>
            </a:r>
            <a:r>
              <a:rPr lang="en-US" dirty="0">
                <a:cs typeface="Times New Roman"/>
              </a:rPr>
              <a:t>to</a:t>
            </a:r>
            <a:r>
              <a:rPr lang="en-US" spc="-55" dirty="0">
                <a:cs typeface="Times New Roman"/>
              </a:rPr>
              <a:t> </a:t>
            </a:r>
            <a:r>
              <a:rPr lang="en-US" dirty="0">
                <a:cs typeface="Times New Roman"/>
              </a:rPr>
              <a:t>read</a:t>
            </a:r>
            <a:r>
              <a:rPr lang="en-US" spc="-35" dirty="0">
                <a:cs typeface="Times New Roman"/>
              </a:rPr>
              <a:t> </a:t>
            </a:r>
            <a:r>
              <a:rPr lang="en-US" dirty="0">
                <a:cs typeface="Times New Roman"/>
              </a:rPr>
              <a:t>and</a:t>
            </a:r>
            <a:r>
              <a:rPr lang="en-US" spc="-55" dirty="0">
                <a:cs typeface="Times New Roman"/>
              </a:rPr>
              <a:t> </a:t>
            </a:r>
            <a:r>
              <a:rPr lang="en-US" dirty="0">
                <a:cs typeface="Times New Roman"/>
              </a:rPr>
              <a:t>understand</a:t>
            </a:r>
            <a:r>
              <a:rPr lang="en-US" spc="-55" dirty="0">
                <a:cs typeface="Times New Roman"/>
              </a:rPr>
              <a:t> </a:t>
            </a:r>
            <a:r>
              <a:rPr lang="en-US" dirty="0">
                <a:cs typeface="Times New Roman"/>
              </a:rPr>
              <a:t>the</a:t>
            </a:r>
            <a:r>
              <a:rPr lang="en-US" spc="-60" dirty="0">
                <a:cs typeface="Times New Roman"/>
              </a:rPr>
              <a:t> </a:t>
            </a:r>
            <a:r>
              <a:rPr lang="en-US" dirty="0">
                <a:cs typeface="Times New Roman"/>
              </a:rPr>
              <a:t>Special</a:t>
            </a:r>
            <a:r>
              <a:rPr lang="en-US" spc="-50" dirty="0">
                <a:cs typeface="Times New Roman"/>
              </a:rPr>
              <a:t> </a:t>
            </a:r>
            <a:r>
              <a:rPr lang="en-US" dirty="0">
                <a:cs typeface="Times New Roman"/>
              </a:rPr>
              <a:t>Education</a:t>
            </a:r>
            <a:r>
              <a:rPr lang="en-US" spc="-50" dirty="0">
                <a:cs typeface="Times New Roman"/>
              </a:rPr>
              <a:t> </a:t>
            </a:r>
            <a:r>
              <a:rPr lang="en-US" dirty="0">
                <a:cs typeface="Times New Roman"/>
              </a:rPr>
              <a:t>Program</a:t>
            </a:r>
            <a:r>
              <a:rPr lang="en-US" spc="-45" dirty="0">
                <a:cs typeface="Times New Roman"/>
              </a:rPr>
              <a:t> </a:t>
            </a:r>
            <a:r>
              <a:rPr lang="en-US" spc="-10" dirty="0">
                <a:cs typeface="Times New Roman"/>
              </a:rPr>
              <a:t>Review </a:t>
            </a:r>
            <a:r>
              <a:rPr lang="en-US" dirty="0">
                <a:cs typeface="Times New Roman"/>
              </a:rPr>
              <a:t>Report</a:t>
            </a:r>
            <a:r>
              <a:rPr lang="en-US" spc="-55" dirty="0">
                <a:cs typeface="Times New Roman"/>
              </a:rPr>
              <a:t> </a:t>
            </a:r>
            <a:r>
              <a:rPr lang="en-US" dirty="0">
                <a:cs typeface="Times New Roman"/>
              </a:rPr>
              <a:t>for</a:t>
            </a:r>
            <a:r>
              <a:rPr lang="en-US" spc="-55" dirty="0">
                <a:cs typeface="Times New Roman"/>
              </a:rPr>
              <a:t> </a:t>
            </a:r>
            <a:r>
              <a:rPr lang="en-US" dirty="0">
                <a:cs typeface="Times New Roman"/>
              </a:rPr>
              <a:t>the</a:t>
            </a:r>
            <a:r>
              <a:rPr lang="en-US" spc="-60" dirty="0">
                <a:cs typeface="Times New Roman"/>
              </a:rPr>
              <a:t> </a:t>
            </a:r>
            <a:r>
              <a:rPr lang="en-US" spc="-10" dirty="0">
                <a:cs typeface="Times New Roman"/>
              </a:rPr>
              <a:t>self-</a:t>
            </a:r>
            <a:r>
              <a:rPr lang="en-US" dirty="0">
                <a:cs typeface="Times New Roman"/>
              </a:rPr>
              <a:t>assessment</a:t>
            </a:r>
            <a:r>
              <a:rPr lang="en-US" spc="-30" dirty="0">
                <a:cs typeface="Times New Roman"/>
              </a:rPr>
              <a:t> </a:t>
            </a:r>
            <a:r>
              <a:rPr lang="en-US" dirty="0">
                <a:cs typeface="Times New Roman"/>
              </a:rPr>
              <a:t>and</a:t>
            </a:r>
            <a:r>
              <a:rPr lang="en-US" spc="-50" dirty="0">
                <a:cs typeface="Times New Roman"/>
              </a:rPr>
              <a:t> </a:t>
            </a:r>
            <a:r>
              <a:rPr lang="en-US" dirty="0">
                <a:cs typeface="Times New Roman"/>
              </a:rPr>
              <a:t>desk</a:t>
            </a:r>
            <a:r>
              <a:rPr lang="en-US" spc="-60" dirty="0">
                <a:cs typeface="Times New Roman"/>
              </a:rPr>
              <a:t> </a:t>
            </a:r>
            <a:r>
              <a:rPr lang="en-US" spc="-10" dirty="0">
                <a:cs typeface="Times New Roman"/>
              </a:rPr>
              <a:t>review.</a:t>
            </a:r>
          </a:p>
          <a:p>
            <a:pPr marL="664845" marR="281940" indent="-285750">
              <a:spcBef>
                <a:spcPts val="600"/>
              </a:spcBef>
              <a:tabLst>
                <a:tab pos="659130" algn="l"/>
              </a:tabLst>
            </a:pPr>
            <a:endParaRPr lang="en-US" sz="1600" dirty="0">
              <a:cs typeface="Times New Roman"/>
            </a:endParaRPr>
          </a:p>
          <a:p>
            <a:pPr marL="836295" indent="-457200">
              <a:spcBef>
                <a:spcPts val="600"/>
              </a:spcBef>
              <a:tabLst>
                <a:tab pos="659130" algn="l"/>
              </a:tabLst>
            </a:pPr>
            <a:r>
              <a:rPr lang="en-US" dirty="0">
                <a:cs typeface="Times New Roman"/>
              </a:rPr>
              <a:t>how to complete required</a:t>
            </a:r>
            <a:r>
              <a:rPr lang="en-US" spc="-50" dirty="0">
                <a:cs typeface="Times New Roman"/>
              </a:rPr>
              <a:t> </a:t>
            </a:r>
            <a:r>
              <a:rPr lang="en-US" dirty="0">
                <a:cs typeface="Times New Roman"/>
              </a:rPr>
              <a:t>activities</a:t>
            </a:r>
            <a:r>
              <a:rPr lang="en-US" spc="-40" dirty="0">
                <a:cs typeface="Times New Roman"/>
              </a:rPr>
              <a:t> </a:t>
            </a:r>
            <a:r>
              <a:rPr lang="en-US" dirty="0">
                <a:cs typeface="Times New Roman"/>
              </a:rPr>
              <a:t>for</a:t>
            </a:r>
            <a:r>
              <a:rPr lang="en-US" spc="-55" dirty="0">
                <a:cs typeface="Times New Roman"/>
              </a:rPr>
              <a:t> </a:t>
            </a:r>
            <a:r>
              <a:rPr lang="en-US" dirty="0">
                <a:cs typeface="Times New Roman"/>
              </a:rPr>
              <a:t>clearing</a:t>
            </a:r>
            <a:r>
              <a:rPr lang="en-US" spc="-40" dirty="0">
                <a:cs typeface="Times New Roman"/>
              </a:rPr>
              <a:t> </a:t>
            </a:r>
            <a:r>
              <a:rPr lang="en-US" dirty="0">
                <a:cs typeface="Times New Roman"/>
              </a:rPr>
              <a:t>any</a:t>
            </a:r>
            <a:r>
              <a:rPr lang="en-US" spc="-55" dirty="0">
                <a:cs typeface="Times New Roman"/>
              </a:rPr>
              <a:t> </a:t>
            </a:r>
            <a:r>
              <a:rPr lang="en-US" dirty="0">
                <a:cs typeface="Times New Roman"/>
              </a:rPr>
              <a:t>identified</a:t>
            </a:r>
            <a:r>
              <a:rPr lang="en-US" spc="-50" dirty="0">
                <a:cs typeface="Times New Roman"/>
              </a:rPr>
              <a:t> </a:t>
            </a:r>
            <a:r>
              <a:rPr lang="en-US" dirty="0">
                <a:cs typeface="Times New Roman"/>
              </a:rPr>
              <a:t>non</a:t>
            </a:r>
            <a:r>
              <a:rPr lang="en-US" spc="-10" dirty="0">
                <a:cs typeface="Times New Roman"/>
              </a:rPr>
              <a:t>compliance.</a:t>
            </a:r>
            <a:endParaRPr lang="en-US" dirty="0">
              <a:cs typeface="Times New Roman"/>
            </a:endParaRPr>
          </a:p>
          <a:p>
            <a:endParaRPr lang="en-US" b="1" dirty="0"/>
          </a:p>
        </p:txBody>
      </p:sp>
    </p:spTree>
    <p:extLst>
      <p:ext uri="{BB962C8B-B14F-4D97-AF65-F5344CB8AC3E}">
        <p14:creationId xmlns:p14="http://schemas.microsoft.com/office/powerpoint/2010/main" val="160715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BD3EE7-E60B-8A68-81A6-E6A5CDCD5C20}"/>
              </a:ext>
            </a:extLst>
          </p:cNvPr>
          <p:cNvSpPr>
            <a:spLocks noGrp="1"/>
          </p:cNvSpPr>
          <p:nvPr>
            <p:ph type="title" idx="4294967295"/>
          </p:nvPr>
        </p:nvSpPr>
        <p:spPr>
          <a:xfrm>
            <a:off x="136525" y="36513"/>
            <a:ext cx="6705600" cy="593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800" b="0" i="0" u="none" strike="noStrike" kern="1200" cap="none" spc="-20" normalizeH="0" baseline="0" noProof="0" dirty="0">
                <a:ln>
                  <a:noFill/>
                </a:ln>
                <a:solidFill>
                  <a:schemeClr val="bg1"/>
                </a:solidFill>
                <a:effectLst/>
                <a:uLnTx/>
                <a:uFillTx/>
                <a:latin typeface="+mn-lt"/>
                <a:ea typeface="+mn-ea"/>
                <a:cs typeface="+mn-cs"/>
              </a:rPr>
              <a:t>Completing </a:t>
            </a:r>
            <a:r>
              <a:rPr kumimoji="0" lang="en-US" sz="2800" b="0" i="0" u="none" strike="noStrike" kern="1200" cap="none" spc="0" normalizeH="0" baseline="0" noProof="0" dirty="0">
                <a:ln>
                  <a:noFill/>
                </a:ln>
                <a:solidFill>
                  <a:schemeClr val="bg1"/>
                </a:solidFill>
                <a:effectLst/>
                <a:uLnTx/>
                <a:uFillTx/>
                <a:latin typeface="+mn-lt"/>
                <a:ea typeface="+mn-ea"/>
                <a:cs typeface="+mn-cs"/>
              </a:rPr>
              <a:t>the</a:t>
            </a:r>
            <a:r>
              <a:rPr kumimoji="0" lang="en-US" sz="2800" b="0" i="0" u="none" strike="noStrike" kern="1200" cap="none" spc="-3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a:ln>
                  <a:noFill/>
                </a:ln>
                <a:solidFill>
                  <a:schemeClr val="bg1"/>
                </a:solidFill>
                <a:effectLst/>
                <a:uLnTx/>
                <a:uFillTx/>
                <a:latin typeface="+mn-lt"/>
                <a:ea typeface="+mn-ea"/>
                <a:cs typeface="+mn-cs"/>
              </a:rPr>
              <a:t>Individual</a:t>
            </a:r>
            <a:r>
              <a:rPr kumimoji="0" lang="en-US" sz="2800" b="0" i="0" u="none" strike="noStrike" kern="1200" cap="none" spc="-55"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a:ln>
                  <a:noFill/>
                </a:ln>
                <a:solidFill>
                  <a:schemeClr val="bg1"/>
                </a:solidFill>
                <a:effectLst/>
                <a:uLnTx/>
                <a:uFillTx/>
                <a:latin typeface="+mn-lt"/>
                <a:ea typeface="+mn-ea"/>
                <a:cs typeface="+mn-cs"/>
              </a:rPr>
              <a:t>Plan</a:t>
            </a:r>
            <a:r>
              <a:rPr kumimoji="0" lang="en-US" sz="2800" b="0" i="0" u="none" strike="noStrike" kern="1200" cap="none" spc="-3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a:ln>
                  <a:noFill/>
                </a:ln>
                <a:solidFill>
                  <a:schemeClr val="bg1"/>
                </a:solidFill>
                <a:effectLst/>
                <a:uLnTx/>
                <a:uFillTx/>
                <a:latin typeface="+mn-lt"/>
                <a:ea typeface="+mn-ea"/>
                <a:cs typeface="+mn-cs"/>
              </a:rPr>
              <a:t>of</a:t>
            </a:r>
            <a:r>
              <a:rPr kumimoji="0" lang="en-US" sz="2800" b="0" i="0" u="none" strike="noStrike" kern="1200" cap="none" spc="-25" normalizeH="0" baseline="0" noProof="0" dirty="0">
                <a:ln>
                  <a:noFill/>
                </a:ln>
                <a:solidFill>
                  <a:schemeClr val="bg1"/>
                </a:solidFill>
                <a:effectLst/>
                <a:uLnTx/>
                <a:uFillTx/>
                <a:latin typeface="+mn-lt"/>
                <a:ea typeface="+mn-ea"/>
                <a:cs typeface="+mn-cs"/>
              </a:rPr>
              <a:t> </a:t>
            </a:r>
            <a:r>
              <a:rPr kumimoji="0" lang="en-US" sz="2800" b="0" i="0" u="none" strike="noStrike" kern="1200" cap="none" spc="-10" normalizeH="0" baseline="0" noProof="0" dirty="0">
                <a:ln>
                  <a:noFill/>
                </a:ln>
                <a:solidFill>
                  <a:schemeClr val="bg1"/>
                </a:solidFill>
                <a:effectLst/>
                <a:uLnTx/>
                <a:uFillTx/>
                <a:latin typeface="+mn-lt"/>
                <a:ea typeface="+mn-ea"/>
                <a:cs typeface="+mn-cs"/>
              </a:rPr>
              <a:t>Correction</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pic>
        <p:nvPicPr>
          <p:cNvPr id="8" name="Content Placeholder 7" descr="ICAP Summary page screen capture. ">
            <a:extLst>
              <a:ext uri="{FF2B5EF4-FFF2-40B4-BE49-F238E27FC236}">
                <a16:creationId xmlns:a16="http://schemas.microsoft.com/office/drawing/2014/main" id="{93366194-7940-623A-617B-9420859C9E20}"/>
              </a:ext>
            </a:extLst>
          </p:cNvPr>
          <p:cNvPicPr>
            <a:picLocks noGrp="1" noChangeAspect="1"/>
          </p:cNvPicPr>
          <p:nvPr>
            <p:ph sz="quarter" idx="11"/>
          </p:nvPr>
        </p:nvPicPr>
        <p:blipFill>
          <a:blip r:embed="rId3"/>
          <a:stretch>
            <a:fillRect/>
          </a:stretch>
        </p:blipFill>
        <p:spPr>
          <a:xfrm>
            <a:off x="1427618" y="819150"/>
            <a:ext cx="6288764" cy="3886200"/>
          </a:xfrm>
          <a:prstGeom prst="rect">
            <a:avLst/>
          </a:prstGeom>
        </p:spPr>
      </p:pic>
      <p:sp>
        <p:nvSpPr>
          <p:cNvPr id="2" name="Slide Number Placeholder 1">
            <a:extLst>
              <a:ext uri="{FF2B5EF4-FFF2-40B4-BE49-F238E27FC236}">
                <a16:creationId xmlns:a16="http://schemas.microsoft.com/office/drawing/2014/main" id="{FFEE1D77-6334-5D58-6C68-5412FCC047CC}"/>
              </a:ext>
            </a:extLst>
          </p:cNvPr>
          <p:cNvSpPr>
            <a:spLocks noGrp="1"/>
          </p:cNvSpPr>
          <p:nvPr>
            <p:ph type="sldNum" sz="quarter" idx="4"/>
          </p:nvPr>
        </p:nvSpPr>
        <p:spPr/>
        <p:txBody>
          <a:bodyPr/>
          <a:lstStyle/>
          <a:p>
            <a:fld id="{3B745311-16E5-4BEF-BFE6-36758A3427EB}" type="slidenum">
              <a:rPr lang="en-US" smtClean="0"/>
              <a:pPr/>
              <a:t>20</a:t>
            </a:fld>
            <a:endParaRPr lang="en-US" dirty="0"/>
          </a:p>
        </p:txBody>
      </p:sp>
      <p:sp>
        <p:nvSpPr>
          <p:cNvPr id="3" name="Oval 2">
            <a:extLst>
              <a:ext uri="{FF2B5EF4-FFF2-40B4-BE49-F238E27FC236}">
                <a16:creationId xmlns:a16="http://schemas.microsoft.com/office/drawing/2014/main" id="{D2B49FA6-871A-FBE2-5B38-C02CBA39E861}"/>
              </a:ext>
            </a:extLst>
          </p:cNvPr>
          <p:cNvSpPr/>
          <p:nvPr/>
        </p:nvSpPr>
        <p:spPr>
          <a:xfrm>
            <a:off x="3490369" y="3158125"/>
            <a:ext cx="914400" cy="533400"/>
          </a:xfrm>
          <a:prstGeom prst="ellipse">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D6CBEB1-0125-D806-8347-C268A2B52C63}"/>
              </a:ext>
            </a:extLst>
          </p:cNvPr>
          <p:cNvSpPr/>
          <p:nvPr/>
        </p:nvSpPr>
        <p:spPr>
          <a:xfrm>
            <a:off x="5715000" y="3181350"/>
            <a:ext cx="914400" cy="533400"/>
          </a:xfrm>
          <a:prstGeom prst="ellipse">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844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1EF009-9790-5402-C186-2A40B25B1C32}"/>
              </a:ext>
            </a:extLst>
          </p:cNvPr>
          <p:cNvSpPr>
            <a:spLocks noGrp="1"/>
          </p:cNvSpPr>
          <p:nvPr>
            <p:ph type="title" idx="4294967295"/>
          </p:nvPr>
        </p:nvSpPr>
        <p:spPr>
          <a:xfrm>
            <a:off x="76200" y="36513"/>
            <a:ext cx="70866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20" normalizeH="0" baseline="0" noProof="0" dirty="0">
                <a:ln>
                  <a:noFill/>
                </a:ln>
                <a:solidFill>
                  <a:schemeClr val="bg1"/>
                </a:solidFill>
                <a:effectLst/>
                <a:uLnTx/>
                <a:uFillTx/>
                <a:latin typeface="+mn-lt"/>
                <a:ea typeface="+mn-ea"/>
                <a:cs typeface="+mn-cs"/>
              </a:rPr>
              <a:t>Correcting </a:t>
            </a:r>
            <a:r>
              <a:rPr kumimoji="0" lang="en-US" sz="3200" b="0" i="0" u="none" strike="noStrike" kern="1200" cap="none" spc="0" normalizeH="0" baseline="0" noProof="0" dirty="0">
                <a:ln>
                  <a:noFill/>
                </a:ln>
                <a:solidFill>
                  <a:schemeClr val="bg1"/>
                </a:solidFill>
                <a:effectLst/>
                <a:uLnTx/>
                <a:uFillTx/>
                <a:latin typeface="+mn-lt"/>
                <a:ea typeface="+mn-ea"/>
                <a:cs typeface="+mn-cs"/>
              </a:rPr>
              <a:t>the</a:t>
            </a:r>
            <a:r>
              <a:rPr kumimoji="0" lang="en-US" sz="3200" b="0" i="0" u="none" strike="noStrike" kern="1200" cap="none" spc="-30"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Individual</a:t>
            </a:r>
            <a:r>
              <a:rPr kumimoji="0" lang="en-US" sz="3200" b="0" i="0" u="none" strike="noStrike" kern="1200" cap="none" spc="-5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Plan</a:t>
            </a:r>
            <a:r>
              <a:rPr kumimoji="0" lang="en-US" sz="3200" b="0" i="0" u="none" strike="noStrike" kern="1200" cap="none" spc="-30"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of</a:t>
            </a:r>
            <a:r>
              <a:rPr kumimoji="0" lang="en-US" sz="3200" b="0" i="0" u="none" strike="noStrike" kern="1200" cap="none" spc="-25"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Correction</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FB830D09-5D65-47B1-A646-365A871A6BB5}"/>
              </a:ext>
            </a:extLst>
          </p:cNvPr>
          <p:cNvSpPr>
            <a:spLocks noGrp="1"/>
          </p:cNvSpPr>
          <p:nvPr>
            <p:ph type="sldNum" sz="quarter" idx="4"/>
          </p:nvPr>
        </p:nvSpPr>
        <p:spPr/>
        <p:txBody>
          <a:bodyPr/>
          <a:lstStyle/>
          <a:p>
            <a:fld id="{3B745311-16E5-4BEF-BFE6-36758A3427EB}" type="slidenum">
              <a:rPr lang="en-US" smtClean="0"/>
              <a:pPr/>
              <a:t>21</a:t>
            </a:fld>
            <a:endParaRPr lang="en-US" dirty="0"/>
          </a:p>
        </p:txBody>
      </p:sp>
      <p:pic>
        <p:nvPicPr>
          <p:cNvPr id="6" name="Content Placeholder 5" descr="Screenshot of the LEA's how to address the non compliance of a specific indicator.">
            <a:extLst>
              <a:ext uri="{FF2B5EF4-FFF2-40B4-BE49-F238E27FC236}">
                <a16:creationId xmlns:a16="http://schemas.microsoft.com/office/drawing/2014/main" id="{21C03914-12C3-F5B4-981F-2023F5F31AFF}"/>
              </a:ext>
            </a:extLst>
          </p:cNvPr>
          <p:cNvPicPr>
            <a:picLocks noGrp="1" noChangeAspect="1"/>
          </p:cNvPicPr>
          <p:nvPr>
            <p:ph sz="quarter" idx="11"/>
          </p:nvPr>
        </p:nvPicPr>
        <p:blipFill>
          <a:blip r:embed="rId3"/>
          <a:stretch>
            <a:fillRect/>
          </a:stretch>
        </p:blipFill>
        <p:spPr>
          <a:xfrm>
            <a:off x="762000" y="742949"/>
            <a:ext cx="7161699" cy="3148885"/>
          </a:xfrm>
          <a:prstGeom prst="rect">
            <a:avLst/>
          </a:prstGeom>
        </p:spPr>
      </p:pic>
      <p:sp>
        <p:nvSpPr>
          <p:cNvPr id="10" name="TextBox 9">
            <a:extLst>
              <a:ext uri="{FF2B5EF4-FFF2-40B4-BE49-F238E27FC236}">
                <a16:creationId xmlns:a16="http://schemas.microsoft.com/office/drawing/2014/main" id="{5ED1A94B-B938-9E1A-83BB-A0E7167DA55D}"/>
              </a:ext>
            </a:extLst>
          </p:cNvPr>
          <p:cNvSpPr txBox="1"/>
          <p:nvPr/>
        </p:nvSpPr>
        <p:spPr>
          <a:xfrm>
            <a:off x="685800" y="4215885"/>
            <a:ext cx="7772400" cy="523220"/>
          </a:xfrm>
          <a:prstGeom prst="rect">
            <a:avLst/>
          </a:prstGeom>
          <a:noFill/>
        </p:spPr>
        <p:txBody>
          <a:bodyPr wrap="square" rtlCol="0">
            <a:spAutoFit/>
          </a:bodyPr>
          <a:lstStyle/>
          <a:p>
            <a:r>
              <a:rPr lang="en-US" sz="2800" dirty="0"/>
              <a:t>But what if . . .   </a:t>
            </a:r>
          </a:p>
        </p:txBody>
      </p:sp>
      <p:sp>
        <p:nvSpPr>
          <p:cNvPr id="7" name="Rectangle 6">
            <a:extLst>
              <a:ext uri="{FF2B5EF4-FFF2-40B4-BE49-F238E27FC236}">
                <a16:creationId xmlns:a16="http://schemas.microsoft.com/office/drawing/2014/main" id="{C8AA96A5-31DA-78B8-7C6A-AF904AAA7676}"/>
              </a:ext>
              <a:ext uri="{C183D7F6-B498-43B3-948B-1728B52AA6E4}">
                <adec:decorative xmlns:adec="http://schemas.microsoft.com/office/drawing/2017/decorative" val="1"/>
              </a:ext>
            </a:extLst>
          </p:cNvPr>
          <p:cNvSpPr/>
          <p:nvPr/>
        </p:nvSpPr>
        <p:spPr>
          <a:xfrm>
            <a:off x="2591350" y="2952750"/>
            <a:ext cx="5332349" cy="654718"/>
          </a:xfrm>
          <a:prstGeom prst="rect">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2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B56FC8-C008-06A1-5A30-5A7A8FD7D42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What if . . . To correct the ICAP</a:t>
            </a:r>
          </a:p>
        </p:txBody>
      </p:sp>
      <p:sp>
        <p:nvSpPr>
          <p:cNvPr id="2" name="Slide Number Placeholder 1">
            <a:extLst>
              <a:ext uri="{FF2B5EF4-FFF2-40B4-BE49-F238E27FC236}">
                <a16:creationId xmlns:a16="http://schemas.microsoft.com/office/drawing/2014/main" id="{A9227EE4-A725-A6C8-2A25-70378BD988EA}"/>
              </a:ext>
            </a:extLst>
          </p:cNvPr>
          <p:cNvSpPr>
            <a:spLocks noGrp="1"/>
          </p:cNvSpPr>
          <p:nvPr>
            <p:ph type="sldNum" sz="quarter" idx="4"/>
          </p:nvPr>
        </p:nvSpPr>
        <p:spPr/>
        <p:txBody>
          <a:bodyPr/>
          <a:lstStyle/>
          <a:p>
            <a:fld id="{3B745311-16E5-4BEF-BFE6-36758A3427EB}" type="slidenum">
              <a:rPr lang="en-US" smtClean="0"/>
              <a:pPr/>
              <a:t>22</a:t>
            </a:fld>
            <a:endParaRPr lang="en-US" dirty="0"/>
          </a:p>
        </p:txBody>
      </p:sp>
      <p:sp>
        <p:nvSpPr>
          <p:cNvPr id="3" name="Content Placeholder 2">
            <a:extLst>
              <a:ext uri="{FF2B5EF4-FFF2-40B4-BE49-F238E27FC236}">
                <a16:creationId xmlns:a16="http://schemas.microsoft.com/office/drawing/2014/main" id="{5D6A6958-D731-1E59-546A-CAE3F1E047B1}"/>
              </a:ext>
            </a:extLst>
          </p:cNvPr>
          <p:cNvSpPr>
            <a:spLocks noGrp="1"/>
          </p:cNvSpPr>
          <p:nvPr>
            <p:ph sz="quarter" idx="11"/>
          </p:nvPr>
        </p:nvSpPr>
        <p:spPr>
          <a:xfrm>
            <a:off x="152400" y="726134"/>
            <a:ext cx="8839200" cy="4380853"/>
          </a:xfrm>
        </p:spPr>
        <p:txBody>
          <a:bodyPr>
            <a:normAutofit lnSpcReduction="10000"/>
          </a:bodyPr>
          <a:lstStyle/>
          <a:p>
            <a:r>
              <a:rPr lang="en-US" sz="3000" dirty="0"/>
              <a:t>If the student left the district or graduated, the I-CAP can be cleared by uploading documentation from the student information system showing the withdrawal date.</a:t>
            </a:r>
          </a:p>
          <a:p>
            <a:r>
              <a:rPr lang="en-US" sz="3000" dirty="0"/>
              <a:t>If there has already been a new IEP or reevaluation done since the self-assessment, that documentation might be used to clear an I-CAP, if it meets compliance requirements.</a:t>
            </a:r>
          </a:p>
          <a:p>
            <a:r>
              <a:rPr lang="en-US" dirty="0"/>
              <a:t>Call your DESE Supervisor if you have questions.</a:t>
            </a:r>
          </a:p>
        </p:txBody>
      </p:sp>
    </p:spTree>
    <p:extLst>
      <p:ext uri="{BB962C8B-B14F-4D97-AF65-F5344CB8AC3E}">
        <p14:creationId xmlns:p14="http://schemas.microsoft.com/office/powerpoint/2010/main" val="1152859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8B25DB-1583-503C-B09B-0FE547F60AFE}"/>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Uploading</a:t>
            </a:r>
            <a:r>
              <a:rPr kumimoji="0" lang="en-US" sz="3200" b="0" i="0" u="none" strike="noStrike" kern="1200" cap="none" spc="-3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ICAP</a:t>
            </a:r>
            <a:r>
              <a:rPr kumimoji="0" lang="en-US" sz="3200" b="0" i="0" u="none" strike="noStrike" kern="1200" cap="none" spc="-130"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Evidence</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81E559A2-9700-78F3-73E7-6B3DA824DC92}"/>
              </a:ext>
            </a:extLst>
          </p:cNvPr>
          <p:cNvSpPr>
            <a:spLocks noGrp="1"/>
          </p:cNvSpPr>
          <p:nvPr>
            <p:ph type="sldNum" sz="quarter" idx="4"/>
          </p:nvPr>
        </p:nvSpPr>
        <p:spPr/>
        <p:txBody>
          <a:bodyPr/>
          <a:lstStyle/>
          <a:p>
            <a:fld id="{3B745311-16E5-4BEF-BFE6-36758A3427EB}" type="slidenum">
              <a:rPr lang="en-US" smtClean="0"/>
              <a:pPr/>
              <a:t>23</a:t>
            </a:fld>
            <a:endParaRPr lang="en-US" dirty="0"/>
          </a:p>
        </p:txBody>
      </p:sp>
      <p:pic>
        <p:nvPicPr>
          <p:cNvPr id="7" name="object 6" descr="Screenshot of the Assignment Uploads when opened without uploads. ">
            <a:extLst>
              <a:ext uri="{FF2B5EF4-FFF2-40B4-BE49-F238E27FC236}">
                <a16:creationId xmlns:a16="http://schemas.microsoft.com/office/drawing/2014/main" id="{E0D6FC7D-9A2F-395A-73B5-67DA241AAB9A}"/>
              </a:ext>
            </a:extLst>
          </p:cNvPr>
          <p:cNvPicPr/>
          <p:nvPr/>
        </p:nvPicPr>
        <p:blipFill>
          <a:blip r:embed="rId3" cstate="print"/>
          <a:stretch>
            <a:fillRect/>
          </a:stretch>
        </p:blipFill>
        <p:spPr>
          <a:xfrm>
            <a:off x="618592" y="904105"/>
            <a:ext cx="7619999" cy="1260347"/>
          </a:xfrm>
          <a:prstGeom prst="rect">
            <a:avLst/>
          </a:prstGeom>
        </p:spPr>
      </p:pic>
      <p:pic>
        <p:nvPicPr>
          <p:cNvPr id="8" name="object 10" descr="Screenshot of the Assignment Upload popup window.">
            <a:extLst>
              <a:ext uri="{FF2B5EF4-FFF2-40B4-BE49-F238E27FC236}">
                <a16:creationId xmlns:a16="http://schemas.microsoft.com/office/drawing/2014/main" id="{4E39292C-A333-1E58-3BC1-D87A60DA8BCE}"/>
              </a:ext>
            </a:extLst>
          </p:cNvPr>
          <p:cNvPicPr>
            <a:picLocks noGrp="1"/>
          </p:cNvPicPr>
          <p:nvPr>
            <p:ph sz="quarter" idx="11"/>
          </p:nvPr>
        </p:nvPicPr>
        <p:blipFill>
          <a:blip r:embed="rId4" cstate="print"/>
          <a:stretch>
            <a:fillRect/>
          </a:stretch>
        </p:blipFill>
        <p:spPr>
          <a:xfrm>
            <a:off x="1447800" y="2541950"/>
            <a:ext cx="6172200" cy="2428875"/>
          </a:xfrm>
          <a:prstGeom prst="rect">
            <a:avLst/>
          </a:prstGeom>
        </p:spPr>
      </p:pic>
      <p:sp>
        <p:nvSpPr>
          <p:cNvPr id="10" name="TextBox 9">
            <a:extLst>
              <a:ext uri="{FF2B5EF4-FFF2-40B4-BE49-F238E27FC236}">
                <a16:creationId xmlns:a16="http://schemas.microsoft.com/office/drawing/2014/main" id="{A588145B-7699-E909-CB16-11CFC788946A}"/>
              </a:ext>
            </a:extLst>
          </p:cNvPr>
          <p:cNvSpPr txBox="1"/>
          <p:nvPr/>
        </p:nvSpPr>
        <p:spPr>
          <a:xfrm>
            <a:off x="2819400" y="3028950"/>
            <a:ext cx="4580020" cy="369332"/>
          </a:xfrm>
          <a:prstGeom prst="rect">
            <a:avLst/>
          </a:prstGeom>
          <a:noFill/>
        </p:spPr>
        <p:txBody>
          <a:bodyPr wrap="square">
            <a:spAutoFit/>
          </a:bodyPr>
          <a:lstStyle/>
          <a:p>
            <a:r>
              <a:rPr lang="en-US" sz="1800" dirty="0">
                <a:solidFill>
                  <a:srgbClr val="FF0000"/>
                </a:solidFill>
                <a:latin typeface="+mn-lt"/>
                <a:cs typeface="Times New Roman"/>
              </a:rPr>
              <a:t>Fill</a:t>
            </a:r>
            <a:r>
              <a:rPr lang="en-US" sz="1800" spc="-25" dirty="0">
                <a:solidFill>
                  <a:srgbClr val="FF0000"/>
                </a:solidFill>
                <a:latin typeface="+mn-lt"/>
                <a:cs typeface="Times New Roman"/>
              </a:rPr>
              <a:t> </a:t>
            </a:r>
            <a:r>
              <a:rPr lang="en-US" sz="1800" dirty="0">
                <a:solidFill>
                  <a:srgbClr val="FF0000"/>
                </a:solidFill>
                <a:latin typeface="+mn-lt"/>
                <a:cs typeface="Times New Roman"/>
              </a:rPr>
              <a:t>in</a:t>
            </a:r>
            <a:r>
              <a:rPr lang="en-US" sz="1800" spc="-15" dirty="0">
                <a:solidFill>
                  <a:srgbClr val="FF0000"/>
                </a:solidFill>
                <a:latin typeface="+mn-lt"/>
                <a:cs typeface="Times New Roman"/>
              </a:rPr>
              <a:t> </a:t>
            </a:r>
            <a:r>
              <a:rPr lang="en-US" sz="1800" dirty="0">
                <a:solidFill>
                  <a:srgbClr val="FF0000"/>
                </a:solidFill>
                <a:latin typeface="+mn-lt"/>
                <a:cs typeface="Times New Roman"/>
              </a:rPr>
              <a:t>the</a:t>
            </a:r>
            <a:r>
              <a:rPr lang="en-US" sz="1800" spc="-30" dirty="0">
                <a:solidFill>
                  <a:srgbClr val="FF0000"/>
                </a:solidFill>
                <a:latin typeface="+mn-lt"/>
                <a:cs typeface="Times New Roman"/>
              </a:rPr>
              <a:t> </a:t>
            </a:r>
            <a:r>
              <a:rPr lang="en-US" sz="1800" dirty="0">
                <a:solidFill>
                  <a:srgbClr val="FF0000"/>
                </a:solidFill>
                <a:latin typeface="+mn-lt"/>
                <a:cs typeface="Times New Roman"/>
              </a:rPr>
              <a:t>name of</a:t>
            </a:r>
            <a:r>
              <a:rPr lang="en-US" sz="1800" spc="-25" dirty="0">
                <a:solidFill>
                  <a:srgbClr val="FF0000"/>
                </a:solidFill>
                <a:latin typeface="+mn-lt"/>
                <a:cs typeface="Times New Roman"/>
              </a:rPr>
              <a:t> </a:t>
            </a:r>
            <a:r>
              <a:rPr lang="en-US" sz="1800" dirty="0">
                <a:solidFill>
                  <a:srgbClr val="FF0000"/>
                </a:solidFill>
                <a:latin typeface="+mn-lt"/>
                <a:cs typeface="Times New Roman"/>
              </a:rPr>
              <a:t>the</a:t>
            </a:r>
            <a:r>
              <a:rPr lang="en-US" sz="1800" spc="-20" dirty="0">
                <a:solidFill>
                  <a:srgbClr val="FF0000"/>
                </a:solidFill>
                <a:latin typeface="+mn-lt"/>
                <a:cs typeface="Times New Roman"/>
              </a:rPr>
              <a:t> </a:t>
            </a:r>
            <a:r>
              <a:rPr lang="en-US" sz="1800" dirty="0">
                <a:solidFill>
                  <a:srgbClr val="FF0000"/>
                </a:solidFill>
                <a:latin typeface="+mn-lt"/>
                <a:cs typeface="Times New Roman"/>
              </a:rPr>
              <a:t>document here</a:t>
            </a:r>
            <a:endParaRPr lang="en-US" sz="1800" dirty="0">
              <a:solidFill>
                <a:srgbClr val="FF0000"/>
              </a:solidFill>
              <a:latin typeface="+mn-lt"/>
            </a:endParaRPr>
          </a:p>
        </p:txBody>
      </p:sp>
      <p:pic>
        <p:nvPicPr>
          <p:cNvPr id="12" name="Picture 11">
            <a:extLst>
              <a:ext uri="{FF2B5EF4-FFF2-40B4-BE49-F238E27FC236}">
                <a16:creationId xmlns:a16="http://schemas.microsoft.com/office/drawing/2014/main" id="{DA369D2A-3E3C-21F5-D179-54B248AE78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971800" y="3696289"/>
            <a:ext cx="3462828" cy="377985"/>
          </a:xfrm>
          <a:prstGeom prst="rect">
            <a:avLst/>
          </a:prstGeom>
        </p:spPr>
      </p:pic>
      <p:sp>
        <p:nvSpPr>
          <p:cNvPr id="14" name="TextBox 13">
            <a:extLst>
              <a:ext uri="{FF2B5EF4-FFF2-40B4-BE49-F238E27FC236}">
                <a16:creationId xmlns:a16="http://schemas.microsoft.com/office/drawing/2014/main" id="{33994428-DD23-CEA1-6E5A-65A3F801ED7C}"/>
              </a:ext>
            </a:extLst>
          </p:cNvPr>
          <p:cNvSpPr txBox="1"/>
          <p:nvPr/>
        </p:nvSpPr>
        <p:spPr>
          <a:xfrm>
            <a:off x="5029200" y="4106602"/>
            <a:ext cx="2267952" cy="253916"/>
          </a:xfrm>
          <a:prstGeom prst="rect">
            <a:avLst/>
          </a:prstGeom>
          <a:noFill/>
        </p:spPr>
        <p:txBody>
          <a:bodyPr wrap="square">
            <a:spAutoFit/>
          </a:bodyPr>
          <a:lstStyle/>
          <a:p>
            <a:r>
              <a:rPr lang="en-US" sz="1050" dirty="0">
                <a:solidFill>
                  <a:srgbClr val="FF0000"/>
                </a:solidFill>
                <a:latin typeface="+mn-lt"/>
              </a:rPr>
              <a:t>Browse for the file you wish to upload</a:t>
            </a:r>
          </a:p>
        </p:txBody>
      </p:sp>
      <p:sp>
        <p:nvSpPr>
          <p:cNvPr id="15" name="Oval 14">
            <a:extLst>
              <a:ext uri="{FF2B5EF4-FFF2-40B4-BE49-F238E27FC236}">
                <a16:creationId xmlns:a16="http://schemas.microsoft.com/office/drawing/2014/main" id="{DF15103F-9D34-E77F-4958-357632190D05}"/>
              </a:ext>
              <a:ext uri="{C183D7F6-B498-43B3-948B-1728B52AA6E4}">
                <adec:decorative xmlns:adec="http://schemas.microsoft.com/office/drawing/2017/decorative" val="1"/>
              </a:ext>
            </a:extLst>
          </p:cNvPr>
          <p:cNvSpPr/>
          <p:nvPr/>
        </p:nvSpPr>
        <p:spPr>
          <a:xfrm>
            <a:off x="3788814" y="4542497"/>
            <a:ext cx="914400" cy="458185"/>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6" name="Oval 15">
            <a:extLst>
              <a:ext uri="{FF2B5EF4-FFF2-40B4-BE49-F238E27FC236}">
                <a16:creationId xmlns:a16="http://schemas.microsoft.com/office/drawing/2014/main" id="{F7875BE0-0380-33B5-A905-CDD7F2C6602A}"/>
              </a:ext>
              <a:ext uri="{C183D7F6-B498-43B3-948B-1728B52AA6E4}">
                <adec:decorative xmlns:adec="http://schemas.microsoft.com/office/drawing/2017/decorative" val="1"/>
              </a:ext>
            </a:extLst>
          </p:cNvPr>
          <p:cNvSpPr/>
          <p:nvPr/>
        </p:nvSpPr>
        <p:spPr>
          <a:xfrm>
            <a:off x="638645" y="1200150"/>
            <a:ext cx="914400" cy="457200"/>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09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EE8AE3-A237-A8E4-E724-EC1C61BE3F8F}"/>
              </a:ext>
            </a:extLst>
          </p:cNvPr>
          <p:cNvSpPr>
            <a:spLocks noGrp="1"/>
          </p:cNvSpPr>
          <p:nvPr>
            <p:ph type="title" idx="4294967295"/>
          </p:nvPr>
        </p:nvSpPr>
        <p:spPr>
          <a:xfrm>
            <a:off x="0" y="36513"/>
            <a:ext cx="7162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800" b="0" i="0" u="none" strike="noStrike" kern="1200" cap="none" spc="0" normalizeH="0" baseline="0" noProof="0" dirty="0">
                <a:ln>
                  <a:noFill/>
                </a:ln>
                <a:solidFill>
                  <a:schemeClr val="bg1"/>
                </a:solidFill>
                <a:effectLst/>
                <a:uLnTx/>
                <a:uFillTx/>
                <a:latin typeface="+mn-lt"/>
                <a:ea typeface="+mn-ea"/>
                <a:cs typeface="+mn-cs"/>
              </a:rPr>
              <a:t>Submitting</a:t>
            </a:r>
            <a:r>
              <a:rPr kumimoji="0" lang="en-US" sz="2800" b="0" i="0" u="none" strike="noStrike" kern="1200" cap="none" spc="-8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a:ln>
                  <a:noFill/>
                </a:ln>
                <a:solidFill>
                  <a:schemeClr val="bg1"/>
                </a:solidFill>
                <a:effectLst/>
                <a:uLnTx/>
                <a:uFillTx/>
                <a:latin typeface="+mn-lt"/>
                <a:ea typeface="+mn-ea"/>
                <a:cs typeface="+mn-cs"/>
              </a:rPr>
              <a:t>Evidence</a:t>
            </a:r>
            <a:r>
              <a:rPr kumimoji="0" lang="en-US" sz="2800" b="0" i="0" u="none" strike="noStrike" kern="1200" cap="none" spc="-75"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a:ln>
                  <a:noFill/>
                </a:ln>
                <a:solidFill>
                  <a:schemeClr val="bg1"/>
                </a:solidFill>
                <a:effectLst/>
                <a:uLnTx/>
                <a:uFillTx/>
                <a:latin typeface="+mn-lt"/>
                <a:ea typeface="+mn-ea"/>
                <a:cs typeface="+mn-cs"/>
              </a:rPr>
              <a:t>for</a:t>
            </a:r>
            <a:r>
              <a:rPr kumimoji="0" lang="en-US" sz="2800" b="0" i="0" u="none" strike="noStrike" kern="1200" cap="none" spc="-7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a:ln>
                  <a:noFill/>
                </a:ln>
                <a:solidFill>
                  <a:schemeClr val="bg1"/>
                </a:solidFill>
                <a:effectLst/>
                <a:uLnTx/>
                <a:uFillTx/>
                <a:latin typeface="+mn-lt"/>
                <a:ea typeface="+mn-ea"/>
                <a:cs typeface="+mn-cs"/>
              </a:rPr>
              <a:t>the</a:t>
            </a:r>
            <a:r>
              <a:rPr kumimoji="0" lang="en-US" sz="2800" b="0" i="0" u="none" strike="noStrike" kern="1200" cap="none" spc="-70" normalizeH="0" baseline="0" noProof="0" dirty="0">
                <a:ln>
                  <a:noFill/>
                </a:ln>
                <a:solidFill>
                  <a:schemeClr val="bg1"/>
                </a:solidFill>
                <a:effectLst/>
                <a:uLnTx/>
                <a:uFillTx/>
                <a:latin typeface="+mn-lt"/>
                <a:ea typeface="+mn-ea"/>
                <a:cs typeface="+mn-cs"/>
              </a:rPr>
              <a:t> </a:t>
            </a:r>
            <a:r>
              <a:rPr kumimoji="0" lang="en-US" sz="2800" b="0" i="0" u="none" strike="noStrike" kern="1200" cap="none" spc="0" normalizeH="0" baseline="0" noProof="0" dirty="0">
                <a:ln>
                  <a:noFill/>
                </a:ln>
                <a:solidFill>
                  <a:schemeClr val="bg1"/>
                </a:solidFill>
                <a:effectLst/>
                <a:uLnTx/>
                <a:uFillTx/>
                <a:latin typeface="+mn-lt"/>
                <a:ea typeface="+mn-ea"/>
                <a:cs typeface="+mn-cs"/>
              </a:rPr>
              <a:t>ICAP</a:t>
            </a:r>
          </a:p>
        </p:txBody>
      </p:sp>
      <p:sp>
        <p:nvSpPr>
          <p:cNvPr id="2" name="Slide Number Placeholder 1">
            <a:extLst>
              <a:ext uri="{FF2B5EF4-FFF2-40B4-BE49-F238E27FC236}">
                <a16:creationId xmlns:a16="http://schemas.microsoft.com/office/drawing/2014/main" id="{08BA4760-4F0F-330D-A332-59E217B9FF81}"/>
              </a:ext>
            </a:extLst>
          </p:cNvPr>
          <p:cNvSpPr>
            <a:spLocks noGrp="1"/>
          </p:cNvSpPr>
          <p:nvPr>
            <p:ph type="sldNum" sz="quarter" idx="4"/>
          </p:nvPr>
        </p:nvSpPr>
        <p:spPr/>
        <p:txBody>
          <a:bodyPr/>
          <a:lstStyle/>
          <a:p>
            <a:fld id="{3B745311-16E5-4BEF-BFE6-36758A3427EB}" type="slidenum">
              <a:rPr lang="en-US" smtClean="0"/>
              <a:pPr/>
              <a:t>24</a:t>
            </a:fld>
            <a:endParaRPr lang="en-US" dirty="0"/>
          </a:p>
        </p:txBody>
      </p:sp>
      <p:grpSp>
        <p:nvGrpSpPr>
          <p:cNvPr id="6" name="object 3" descr="Screenshot of the LEA Evidence of Correction page.">
            <a:extLst>
              <a:ext uri="{FF2B5EF4-FFF2-40B4-BE49-F238E27FC236}">
                <a16:creationId xmlns:a16="http://schemas.microsoft.com/office/drawing/2014/main" id="{38689981-CE98-F114-6D78-96FB0421C74E}"/>
              </a:ext>
            </a:extLst>
          </p:cNvPr>
          <p:cNvGrpSpPr/>
          <p:nvPr/>
        </p:nvGrpSpPr>
        <p:grpSpPr>
          <a:xfrm>
            <a:off x="609600" y="679816"/>
            <a:ext cx="7539990" cy="3366135"/>
            <a:chOff x="766318" y="1669624"/>
            <a:chExt cx="7539990" cy="3366135"/>
          </a:xfrm>
        </p:grpSpPr>
        <p:pic>
          <p:nvPicPr>
            <p:cNvPr id="7" name="object 4">
              <a:extLst>
                <a:ext uri="{FF2B5EF4-FFF2-40B4-BE49-F238E27FC236}">
                  <a16:creationId xmlns:a16="http://schemas.microsoft.com/office/drawing/2014/main" id="{730559EA-CC2B-DA97-141D-5A89B370996D}"/>
                </a:ext>
              </a:extLst>
            </p:cNvPr>
            <p:cNvPicPr/>
            <p:nvPr/>
          </p:nvPicPr>
          <p:blipFill>
            <a:blip r:embed="rId3" cstate="print"/>
            <a:stretch>
              <a:fillRect/>
            </a:stretch>
          </p:blipFill>
          <p:spPr>
            <a:xfrm>
              <a:off x="860600" y="1669624"/>
              <a:ext cx="7445575" cy="3332354"/>
            </a:xfrm>
            <a:prstGeom prst="rect">
              <a:avLst/>
            </a:prstGeom>
          </p:spPr>
        </p:pic>
        <p:sp>
          <p:nvSpPr>
            <p:cNvPr id="8" name="object 5">
              <a:extLst>
                <a:ext uri="{FF2B5EF4-FFF2-40B4-BE49-F238E27FC236}">
                  <a16:creationId xmlns:a16="http://schemas.microsoft.com/office/drawing/2014/main" id="{3EA3EA69-4C51-D75C-9A9B-416B659BC30E}"/>
                </a:ext>
              </a:extLst>
            </p:cNvPr>
            <p:cNvSpPr/>
            <p:nvPr/>
          </p:nvSpPr>
          <p:spPr>
            <a:xfrm>
              <a:off x="776478" y="4725161"/>
              <a:ext cx="315595" cy="300355"/>
            </a:xfrm>
            <a:custGeom>
              <a:avLst/>
              <a:gdLst/>
              <a:ahLst/>
              <a:cxnLst/>
              <a:rect l="l" t="t" r="r" b="b"/>
              <a:pathLst>
                <a:path w="315594" h="300354">
                  <a:moveTo>
                    <a:pt x="0" y="150113"/>
                  </a:moveTo>
                  <a:lnTo>
                    <a:pt x="8041" y="102666"/>
                  </a:lnTo>
                  <a:lnTo>
                    <a:pt x="30434" y="61458"/>
                  </a:lnTo>
                  <a:lnTo>
                    <a:pt x="64580" y="28963"/>
                  </a:lnTo>
                  <a:lnTo>
                    <a:pt x="107879" y="7652"/>
                  </a:lnTo>
                  <a:lnTo>
                    <a:pt x="157734" y="0"/>
                  </a:lnTo>
                  <a:lnTo>
                    <a:pt x="207588" y="7652"/>
                  </a:lnTo>
                  <a:lnTo>
                    <a:pt x="250887" y="28963"/>
                  </a:lnTo>
                  <a:lnTo>
                    <a:pt x="285033" y="61458"/>
                  </a:lnTo>
                  <a:lnTo>
                    <a:pt x="307426" y="102666"/>
                  </a:lnTo>
                  <a:lnTo>
                    <a:pt x="315468" y="150113"/>
                  </a:lnTo>
                  <a:lnTo>
                    <a:pt x="307426" y="197561"/>
                  </a:lnTo>
                  <a:lnTo>
                    <a:pt x="285033" y="238769"/>
                  </a:lnTo>
                  <a:lnTo>
                    <a:pt x="250887" y="271264"/>
                  </a:lnTo>
                  <a:lnTo>
                    <a:pt x="207588" y="292575"/>
                  </a:lnTo>
                  <a:lnTo>
                    <a:pt x="157734" y="300227"/>
                  </a:lnTo>
                  <a:lnTo>
                    <a:pt x="107879" y="292575"/>
                  </a:lnTo>
                  <a:lnTo>
                    <a:pt x="64580" y="271264"/>
                  </a:lnTo>
                  <a:lnTo>
                    <a:pt x="30434" y="238769"/>
                  </a:lnTo>
                  <a:lnTo>
                    <a:pt x="8041" y="197561"/>
                  </a:lnTo>
                  <a:lnTo>
                    <a:pt x="0" y="150113"/>
                  </a:lnTo>
                  <a:close/>
                </a:path>
              </a:pathLst>
            </a:custGeom>
            <a:ln w="19812">
              <a:solidFill>
                <a:srgbClr val="C13828"/>
              </a:solidFill>
            </a:ln>
          </p:spPr>
          <p:txBody>
            <a:bodyPr wrap="square" lIns="0" tIns="0" rIns="0" bIns="0" rtlCol="0"/>
            <a:lstStyle/>
            <a:p>
              <a:endParaRPr>
                <a:latin typeface="+mn-lt"/>
              </a:endParaRPr>
            </a:p>
          </p:txBody>
        </p:sp>
      </p:grpSp>
      <p:sp>
        <p:nvSpPr>
          <p:cNvPr id="13" name="TextBox 12">
            <a:extLst>
              <a:ext uri="{FF2B5EF4-FFF2-40B4-BE49-F238E27FC236}">
                <a16:creationId xmlns:a16="http://schemas.microsoft.com/office/drawing/2014/main" id="{AD462811-A002-1EDF-8ED0-773ED3C30CF5}"/>
              </a:ext>
            </a:extLst>
          </p:cNvPr>
          <p:cNvSpPr txBox="1"/>
          <p:nvPr/>
        </p:nvSpPr>
        <p:spPr>
          <a:xfrm>
            <a:off x="2819400" y="1128710"/>
            <a:ext cx="4580020" cy="646331"/>
          </a:xfrm>
          <a:prstGeom prst="rect">
            <a:avLst/>
          </a:prstGeom>
          <a:noFill/>
        </p:spPr>
        <p:txBody>
          <a:bodyPr wrap="square">
            <a:spAutoFit/>
          </a:bodyPr>
          <a:lstStyle/>
          <a:p>
            <a:r>
              <a:rPr lang="en-US" sz="1800" dirty="0">
                <a:solidFill>
                  <a:schemeClr val="accent5">
                    <a:lumMod val="75000"/>
                  </a:schemeClr>
                </a:solidFill>
                <a:latin typeface="+mn-lt"/>
                <a:cs typeface="Times New Roman"/>
              </a:rPr>
              <a:t>Do</a:t>
            </a:r>
            <a:r>
              <a:rPr lang="en-US" sz="1800" spc="5" dirty="0">
                <a:solidFill>
                  <a:schemeClr val="accent5">
                    <a:lumMod val="75000"/>
                  </a:schemeClr>
                </a:solidFill>
                <a:latin typeface="+mn-lt"/>
                <a:cs typeface="Times New Roman"/>
              </a:rPr>
              <a:t> </a:t>
            </a:r>
            <a:r>
              <a:rPr lang="en-US" sz="1800" dirty="0">
                <a:solidFill>
                  <a:schemeClr val="accent5">
                    <a:lumMod val="75000"/>
                  </a:schemeClr>
                </a:solidFill>
                <a:latin typeface="+mn-lt"/>
                <a:cs typeface="Times New Roman"/>
              </a:rPr>
              <a:t>not click</a:t>
            </a:r>
            <a:r>
              <a:rPr lang="en-US" sz="1800" spc="-15" dirty="0">
                <a:solidFill>
                  <a:schemeClr val="accent5">
                    <a:lumMod val="75000"/>
                  </a:schemeClr>
                </a:solidFill>
                <a:latin typeface="+mn-lt"/>
                <a:cs typeface="Times New Roman"/>
              </a:rPr>
              <a:t> </a:t>
            </a:r>
            <a:r>
              <a:rPr lang="en-US" sz="1800" dirty="0">
                <a:solidFill>
                  <a:schemeClr val="accent5">
                    <a:lumMod val="75000"/>
                  </a:schemeClr>
                </a:solidFill>
                <a:latin typeface="+mn-lt"/>
                <a:cs typeface="Times New Roman"/>
              </a:rPr>
              <a:t>save and submit until you</a:t>
            </a:r>
            <a:r>
              <a:rPr lang="en-US" sz="1800" spc="-30" dirty="0">
                <a:solidFill>
                  <a:schemeClr val="accent5">
                    <a:lumMod val="75000"/>
                  </a:schemeClr>
                </a:solidFill>
                <a:latin typeface="+mn-lt"/>
                <a:cs typeface="Times New Roman"/>
              </a:rPr>
              <a:t> </a:t>
            </a:r>
            <a:r>
              <a:rPr lang="en-US" sz="1800" spc="-20" dirty="0">
                <a:solidFill>
                  <a:schemeClr val="accent5">
                    <a:lumMod val="75000"/>
                  </a:schemeClr>
                </a:solidFill>
                <a:latin typeface="+mn-lt"/>
                <a:cs typeface="Times New Roman"/>
              </a:rPr>
              <a:t>have </a:t>
            </a:r>
            <a:r>
              <a:rPr lang="en-US" sz="1800" dirty="0">
                <a:solidFill>
                  <a:schemeClr val="accent5">
                    <a:lumMod val="75000"/>
                  </a:schemeClr>
                </a:solidFill>
                <a:latin typeface="+mn-lt"/>
                <a:cs typeface="Times New Roman"/>
              </a:rPr>
              <a:t>uploaded</a:t>
            </a:r>
            <a:r>
              <a:rPr lang="en-US" sz="1800" spc="-10" dirty="0">
                <a:solidFill>
                  <a:schemeClr val="accent5">
                    <a:lumMod val="75000"/>
                  </a:schemeClr>
                </a:solidFill>
                <a:latin typeface="+mn-lt"/>
                <a:cs typeface="Times New Roman"/>
              </a:rPr>
              <a:t> </a:t>
            </a:r>
            <a:r>
              <a:rPr lang="en-US" sz="1800" dirty="0">
                <a:solidFill>
                  <a:schemeClr val="accent5">
                    <a:lumMod val="75000"/>
                  </a:schemeClr>
                </a:solidFill>
                <a:latin typeface="+mn-lt"/>
                <a:cs typeface="Times New Roman"/>
              </a:rPr>
              <a:t>your</a:t>
            </a:r>
            <a:r>
              <a:rPr lang="en-US" sz="1800" spc="-10" dirty="0">
                <a:solidFill>
                  <a:schemeClr val="accent5">
                    <a:lumMod val="75000"/>
                  </a:schemeClr>
                </a:solidFill>
                <a:latin typeface="+mn-lt"/>
                <a:cs typeface="Times New Roman"/>
              </a:rPr>
              <a:t> evidence</a:t>
            </a:r>
            <a:endParaRPr lang="en-US" dirty="0">
              <a:solidFill>
                <a:schemeClr val="accent5">
                  <a:lumMod val="75000"/>
                </a:schemeClr>
              </a:solidFill>
            </a:endParaRPr>
          </a:p>
        </p:txBody>
      </p:sp>
      <p:sp>
        <p:nvSpPr>
          <p:cNvPr id="14" name="Oval 13">
            <a:extLst>
              <a:ext uri="{FF2B5EF4-FFF2-40B4-BE49-F238E27FC236}">
                <a16:creationId xmlns:a16="http://schemas.microsoft.com/office/drawing/2014/main" id="{A9A88509-54FE-0627-DB67-E3F640627968}"/>
              </a:ext>
              <a:ext uri="{C183D7F6-B498-43B3-948B-1728B52AA6E4}">
                <adec:decorative xmlns:adec="http://schemas.microsoft.com/office/drawing/2017/decorative" val="1"/>
              </a:ext>
            </a:extLst>
          </p:cNvPr>
          <p:cNvSpPr/>
          <p:nvPr/>
        </p:nvSpPr>
        <p:spPr>
          <a:xfrm>
            <a:off x="3886200" y="2084601"/>
            <a:ext cx="1752600" cy="41773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F549277-6141-86D0-501F-C76C34127E70}"/>
              </a:ext>
            </a:extLst>
          </p:cNvPr>
          <p:cNvSpPr txBox="1"/>
          <p:nvPr/>
        </p:nvSpPr>
        <p:spPr>
          <a:xfrm>
            <a:off x="457200" y="4171950"/>
            <a:ext cx="8229600" cy="646331"/>
          </a:xfrm>
          <a:prstGeom prst="rect">
            <a:avLst/>
          </a:prstGeom>
          <a:noFill/>
        </p:spPr>
        <p:txBody>
          <a:bodyPr wrap="square" rtlCol="0">
            <a:spAutoFit/>
          </a:bodyPr>
          <a:lstStyle/>
          <a:p>
            <a:r>
              <a:rPr lang="en-US" dirty="0">
                <a:cs typeface="Times New Roman"/>
              </a:rPr>
              <a:t>Upload</a:t>
            </a:r>
            <a:r>
              <a:rPr lang="en-US" spc="-20" dirty="0">
                <a:cs typeface="Times New Roman"/>
              </a:rPr>
              <a:t> </a:t>
            </a:r>
            <a:r>
              <a:rPr lang="en-US" dirty="0">
                <a:cs typeface="Times New Roman"/>
              </a:rPr>
              <a:t>evidence</a:t>
            </a:r>
            <a:r>
              <a:rPr lang="en-US" spc="-50" dirty="0">
                <a:cs typeface="Times New Roman"/>
              </a:rPr>
              <a:t> </a:t>
            </a:r>
            <a:r>
              <a:rPr lang="en-US" dirty="0">
                <a:cs typeface="Times New Roman"/>
              </a:rPr>
              <a:t>of</a:t>
            </a:r>
            <a:r>
              <a:rPr lang="en-US" spc="-15" dirty="0">
                <a:cs typeface="Times New Roman"/>
              </a:rPr>
              <a:t> </a:t>
            </a:r>
            <a:r>
              <a:rPr lang="en-US" dirty="0">
                <a:cs typeface="Times New Roman"/>
              </a:rPr>
              <a:t>INDIVIDUAL</a:t>
            </a:r>
            <a:r>
              <a:rPr lang="en-US" spc="-65" dirty="0">
                <a:cs typeface="Times New Roman"/>
              </a:rPr>
              <a:t> </a:t>
            </a:r>
            <a:r>
              <a:rPr lang="en-US" dirty="0">
                <a:cs typeface="Times New Roman"/>
              </a:rPr>
              <a:t>correction</a:t>
            </a:r>
            <a:r>
              <a:rPr lang="en-US" spc="-50" dirty="0">
                <a:cs typeface="Times New Roman"/>
              </a:rPr>
              <a:t> </a:t>
            </a:r>
            <a:r>
              <a:rPr lang="en-US" spc="-10" dirty="0">
                <a:cs typeface="Times New Roman"/>
              </a:rPr>
              <a:t>under </a:t>
            </a:r>
            <a:r>
              <a:rPr lang="en-US" dirty="0">
                <a:cs typeface="Times New Roman"/>
              </a:rPr>
              <a:t>the</a:t>
            </a:r>
            <a:r>
              <a:rPr lang="en-US" spc="-35" dirty="0">
                <a:cs typeface="Times New Roman"/>
              </a:rPr>
              <a:t> </a:t>
            </a:r>
            <a:r>
              <a:rPr lang="en-US" dirty="0">
                <a:cs typeface="Times New Roman"/>
              </a:rPr>
              <a:t>student’s</a:t>
            </a:r>
            <a:r>
              <a:rPr lang="en-US" spc="-50" dirty="0">
                <a:cs typeface="Times New Roman"/>
              </a:rPr>
              <a:t> </a:t>
            </a:r>
            <a:r>
              <a:rPr lang="en-US" dirty="0">
                <a:cs typeface="Times New Roman"/>
              </a:rPr>
              <a:t>name</a:t>
            </a:r>
            <a:r>
              <a:rPr lang="en-US" spc="-25" dirty="0">
                <a:cs typeface="Times New Roman"/>
              </a:rPr>
              <a:t> </a:t>
            </a:r>
            <a:r>
              <a:rPr lang="en-US" dirty="0">
                <a:cs typeface="Times New Roman"/>
              </a:rPr>
              <a:t>and</a:t>
            </a:r>
            <a:r>
              <a:rPr lang="en-US" spc="-40" dirty="0">
                <a:cs typeface="Times New Roman"/>
              </a:rPr>
              <a:t> </a:t>
            </a:r>
            <a:r>
              <a:rPr lang="en-US" dirty="0">
                <a:cs typeface="Times New Roman"/>
              </a:rPr>
              <a:t>correct</a:t>
            </a:r>
            <a:r>
              <a:rPr lang="en-US" spc="-45" dirty="0">
                <a:cs typeface="Times New Roman"/>
              </a:rPr>
              <a:t> </a:t>
            </a:r>
            <a:r>
              <a:rPr lang="en-US" dirty="0">
                <a:cs typeface="Times New Roman"/>
              </a:rPr>
              <a:t>indicator</a:t>
            </a:r>
            <a:r>
              <a:rPr lang="en-US" spc="-55" dirty="0">
                <a:cs typeface="Times New Roman"/>
              </a:rPr>
              <a:t> </a:t>
            </a:r>
            <a:r>
              <a:rPr lang="en-US" spc="-10" dirty="0">
                <a:cs typeface="Times New Roman"/>
              </a:rPr>
              <a:t>number </a:t>
            </a:r>
            <a:r>
              <a:rPr lang="en-US" dirty="0">
                <a:cs typeface="Times New Roman"/>
              </a:rPr>
              <a:t>(see</a:t>
            </a:r>
            <a:r>
              <a:rPr lang="en-US" spc="-10" dirty="0">
                <a:cs typeface="Times New Roman"/>
              </a:rPr>
              <a:t> </a:t>
            </a:r>
            <a:r>
              <a:rPr lang="en-US" dirty="0">
                <a:cs typeface="Times New Roman"/>
              </a:rPr>
              <a:t>slide</a:t>
            </a:r>
            <a:r>
              <a:rPr lang="en-US" spc="-20" dirty="0">
                <a:cs typeface="Times New Roman"/>
              </a:rPr>
              <a:t> </a:t>
            </a:r>
            <a:r>
              <a:rPr lang="en-US" dirty="0">
                <a:cs typeface="Times New Roman"/>
              </a:rPr>
              <a:t>17</a:t>
            </a:r>
            <a:r>
              <a:rPr lang="en-US" spc="5" dirty="0">
                <a:cs typeface="Times New Roman"/>
              </a:rPr>
              <a:t> </a:t>
            </a:r>
            <a:r>
              <a:rPr lang="en-US" dirty="0">
                <a:cs typeface="Times New Roman"/>
              </a:rPr>
              <a:t>if</a:t>
            </a:r>
            <a:r>
              <a:rPr lang="en-US" spc="-5" dirty="0">
                <a:cs typeface="Times New Roman"/>
              </a:rPr>
              <a:t> </a:t>
            </a:r>
            <a:r>
              <a:rPr lang="en-US" dirty="0">
                <a:cs typeface="Times New Roman"/>
              </a:rPr>
              <a:t>unsure</a:t>
            </a:r>
            <a:r>
              <a:rPr lang="en-US" spc="-5" dirty="0">
                <a:cs typeface="Times New Roman"/>
              </a:rPr>
              <a:t> </a:t>
            </a:r>
            <a:r>
              <a:rPr lang="en-US" dirty="0">
                <a:cs typeface="Times New Roman"/>
              </a:rPr>
              <a:t>about</a:t>
            </a:r>
            <a:r>
              <a:rPr lang="en-US" spc="-5" dirty="0">
                <a:cs typeface="Times New Roman"/>
              </a:rPr>
              <a:t> </a:t>
            </a:r>
            <a:r>
              <a:rPr lang="en-US" dirty="0">
                <a:cs typeface="Times New Roman"/>
              </a:rPr>
              <a:t>getting</a:t>
            </a:r>
            <a:r>
              <a:rPr lang="en-US" spc="-35" dirty="0">
                <a:cs typeface="Times New Roman"/>
              </a:rPr>
              <a:t> </a:t>
            </a:r>
            <a:r>
              <a:rPr lang="en-US" dirty="0">
                <a:cs typeface="Times New Roman"/>
              </a:rPr>
              <a:t>to</a:t>
            </a:r>
            <a:r>
              <a:rPr lang="en-US" spc="-10" dirty="0">
                <a:cs typeface="Times New Roman"/>
              </a:rPr>
              <a:t> </a:t>
            </a:r>
            <a:r>
              <a:rPr lang="en-US" dirty="0">
                <a:cs typeface="Times New Roman"/>
              </a:rPr>
              <a:t>the</a:t>
            </a:r>
            <a:r>
              <a:rPr lang="en-US" spc="-5" dirty="0">
                <a:cs typeface="Times New Roman"/>
              </a:rPr>
              <a:t> </a:t>
            </a:r>
            <a:r>
              <a:rPr lang="en-US" spc="-10" dirty="0">
                <a:cs typeface="Times New Roman"/>
              </a:rPr>
              <a:t>correct location).</a:t>
            </a:r>
            <a:endParaRPr lang="en-US" dirty="0">
              <a:cs typeface="Times New Roman"/>
            </a:endParaRPr>
          </a:p>
        </p:txBody>
      </p:sp>
    </p:spTree>
    <p:extLst>
      <p:ext uri="{BB962C8B-B14F-4D97-AF65-F5344CB8AC3E}">
        <p14:creationId xmlns:p14="http://schemas.microsoft.com/office/powerpoint/2010/main" val="515584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176777-03CC-6573-314C-1ED13A488885}"/>
              </a:ext>
            </a:extLst>
          </p:cNvPr>
          <p:cNvSpPr>
            <a:spLocks noGrp="1"/>
          </p:cNvSpPr>
          <p:nvPr>
            <p:ph type="title" idx="4294967295"/>
          </p:nvPr>
        </p:nvSpPr>
        <p:spPr>
          <a:xfrm>
            <a:off x="141288" y="36513"/>
            <a:ext cx="6945312"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n-lt"/>
                <a:ea typeface="+mn-ea"/>
                <a:cs typeface="+mn-cs"/>
              </a:rPr>
              <a:t>Beginning</a:t>
            </a:r>
            <a:r>
              <a:rPr kumimoji="0" lang="en-US" sz="3600" b="0" i="0" u="none" strike="noStrike" kern="1200" cap="none" spc="-15" normalizeH="0" baseline="0" noProof="0" dirty="0">
                <a:ln>
                  <a:noFill/>
                </a:ln>
                <a:solidFill>
                  <a:schemeClr val="bg1"/>
                </a:solidFill>
                <a:effectLst/>
                <a:uLnTx/>
                <a:uFillTx/>
                <a:latin typeface="+mn-lt"/>
                <a:ea typeface="+mn-ea"/>
                <a:cs typeface="+mn-cs"/>
              </a:rPr>
              <a:t> </a:t>
            </a:r>
            <a:r>
              <a:rPr kumimoji="0" lang="en-US" sz="3600" b="0" i="0" u="none" strike="noStrike" kern="1200" cap="none" spc="-10" normalizeH="0" baseline="0" noProof="0" dirty="0">
                <a:ln>
                  <a:noFill/>
                </a:ln>
                <a:solidFill>
                  <a:schemeClr val="bg1"/>
                </a:solidFill>
                <a:effectLst/>
                <a:uLnTx/>
                <a:uFillTx/>
                <a:latin typeface="+mn-lt"/>
                <a:ea typeface="+mn-ea"/>
                <a:cs typeface="+mn-cs"/>
              </a:rPr>
              <a:t>Follow-</a:t>
            </a:r>
            <a:r>
              <a:rPr kumimoji="0" lang="en-US" sz="3600" b="0" i="0" u="none" strike="noStrike" kern="1200" cap="none" spc="0" normalizeH="0" baseline="0" noProof="0" dirty="0">
                <a:ln>
                  <a:noFill/>
                </a:ln>
                <a:solidFill>
                  <a:schemeClr val="bg1"/>
                </a:solidFill>
                <a:effectLst/>
                <a:uLnTx/>
                <a:uFillTx/>
                <a:latin typeface="+mn-lt"/>
                <a:ea typeface="+mn-ea"/>
                <a:cs typeface="+mn-cs"/>
              </a:rPr>
              <a:t>Up</a:t>
            </a:r>
            <a:r>
              <a:rPr kumimoji="0" lang="en-US" sz="3600" b="0" i="0" u="none" strike="noStrike" kern="1200" cap="none" spc="-90" normalizeH="0" baseline="0" noProof="0" dirty="0">
                <a:ln>
                  <a:noFill/>
                </a:ln>
                <a:solidFill>
                  <a:schemeClr val="bg1"/>
                </a:solidFill>
                <a:effectLst/>
                <a:uLnTx/>
                <a:uFillTx/>
                <a:latin typeface="+mn-lt"/>
                <a:ea typeface="+mn-ea"/>
                <a:cs typeface="+mn-cs"/>
              </a:rPr>
              <a:t> </a:t>
            </a:r>
            <a:r>
              <a:rPr kumimoji="0" lang="en-US" sz="3600" b="0" i="0" u="none" strike="noStrike" kern="1200" cap="none" spc="-10" normalizeH="0" baseline="0" noProof="0" dirty="0">
                <a:ln>
                  <a:noFill/>
                </a:ln>
                <a:solidFill>
                  <a:schemeClr val="bg1"/>
                </a:solidFill>
                <a:effectLst/>
                <a:uLnTx/>
                <a:uFillTx/>
                <a:latin typeface="+mn-lt"/>
                <a:ea typeface="+mn-ea"/>
                <a:cs typeface="+mn-cs"/>
              </a:rPr>
              <a:t>Timelines</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07CC0491-ECE3-D4CF-3B69-E834E911A864}"/>
              </a:ext>
            </a:extLst>
          </p:cNvPr>
          <p:cNvSpPr>
            <a:spLocks noGrp="1"/>
          </p:cNvSpPr>
          <p:nvPr>
            <p:ph type="sldNum" sz="quarter" idx="4"/>
          </p:nvPr>
        </p:nvSpPr>
        <p:spPr/>
        <p:txBody>
          <a:bodyPr/>
          <a:lstStyle/>
          <a:p>
            <a:fld id="{3B745311-16E5-4BEF-BFE6-36758A3427EB}" type="slidenum">
              <a:rPr lang="en-US" smtClean="0"/>
              <a:pPr/>
              <a:t>25</a:t>
            </a:fld>
            <a:endParaRPr lang="en-US" dirty="0"/>
          </a:p>
        </p:txBody>
      </p:sp>
      <p:sp>
        <p:nvSpPr>
          <p:cNvPr id="3" name="Content Placeholder 2">
            <a:extLst>
              <a:ext uri="{FF2B5EF4-FFF2-40B4-BE49-F238E27FC236}">
                <a16:creationId xmlns:a16="http://schemas.microsoft.com/office/drawing/2014/main" id="{92D23AA6-753A-CC2C-C866-8FB04DF75097}"/>
              </a:ext>
            </a:extLst>
          </p:cNvPr>
          <p:cNvSpPr>
            <a:spLocks noGrp="1"/>
          </p:cNvSpPr>
          <p:nvPr>
            <p:ph sz="quarter" idx="11"/>
          </p:nvPr>
        </p:nvSpPr>
        <p:spPr>
          <a:xfrm>
            <a:off x="152400" y="819150"/>
            <a:ext cx="8839200" cy="4038600"/>
          </a:xfrm>
        </p:spPr>
        <p:txBody>
          <a:bodyPr>
            <a:normAutofit fontScale="70000" lnSpcReduction="20000"/>
          </a:bodyPr>
          <a:lstStyle/>
          <a:p>
            <a:pPr marL="0" marR="86995" indent="0">
              <a:lnSpc>
                <a:spcPct val="100000"/>
              </a:lnSpc>
              <a:spcBef>
                <a:spcPts val="100"/>
              </a:spcBef>
              <a:buNone/>
              <a:tabLst>
                <a:tab pos="869950" algn="l"/>
              </a:tabLst>
            </a:pPr>
            <a:r>
              <a:rPr lang="en-US" sz="3400" dirty="0">
                <a:cs typeface="Times New Roman"/>
              </a:rPr>
              <a:t>The</a:t>
            </a:r>
            <a:r>
              <a:rPr lang="en-US" sz="3400" spc="-10" dirty="0">
                <a:cs typeface="Times New Roman"/>
              </a:rPr>
              <a:t> </a:t>
            </a:r>
            <a:r>
              <a:rPr lang="en-US" sz="3400" dirty="0">
                <a:cs typeface="Times New Roman"/>
              </a:rPr>
              <a:t>data</a:t>
            </a:r>
            <a:r>
              <a:rPr lang="en-US" sz="3400" spc="-10" dirty="0">
                <a:cs typeface="Times New Roman"/>
              </a:rPr>
              <a:t> </a:t>
            </a:r>
            <a:r>
              <a:rPr lang="en-US" sz="3400" dirty="0">
                <a:cs typeface="Times New Roman"/>
              </a:rPr>
              <a:t>collection</a:t>
            </a:r>
            <a:r>
              <a:rPr lang="en-US" sz="3400" spc="-45" dirty="0">
                <a:cs typeface="Times New Roman"/>
              </a:rPr>
              <a:t> </a:t>
            </a:r>
            <a:r>
              <a:rPr lang="en-US" sz="3400" dirty="0">
                <a:cs typeface="Times New Roman"/>
              </a:rPr>
              <a:t>period</a:t>
            </a:r>
            <a:r>
              <a:rPr lang="en-US" sz="3400" spc="-10" dirty="0">
                <a:cs typeface="Times New Roman"/>
              </a:rPr>
              <a:t> </a:t>
            </a:r>
            <a:r>
              <a:rPr lang="en-US" sz="3400" dirty="0">
                <a:cs typeface="Times New Roman"/>
              </a:rPr>
              <a:t>for</a:t>
            </a:r>
            <a:r>
              <a:rPr lang="en-US" sz="3400" spc="5" dirty="0">
                <a:cs typeface="Times New Roman"/>
              </a:rPr>
              <a:t> </a:t>
            </a:r>
            <a:r>
              <a:rPr lang="en-US" sz="3400" dirty="0">
                <a:cs typeface="Times New Roman"/>
              </a:rPr>
              <a:t>follow-up</a:t>
            </a:r>
            <a:r>
              <a:rPr lang="en-US" sz="3400" spc="-15" dirty="0">
                <a:cs typeface="Times New Roman"/>
              </a:rPr>
              <a:t> </a:t>
            </a:r>
            <a:r>
              <a:rPr lang="en-US" sz="3400" dirty="0">
                <a:cs typeface="Times New Roman"/>
              </a:rPr>
              <a:t>timeline</a:t>
            </a:r>
            <a:r>
              <a:rPr lang="en-US" sz="3400" spc="-25" dirty="0">
                <a:cs typeface="Times New Roman"/>
              </a:rPr>
              <a:t> </a:t>
            </a:r>
            <a:r>
              <a:rPr lang="en-US" sz="3400" dirty="0">
                <a:cs typeface="Times New Roman"/>
              </a:rPr>
              <a:t>is</a:t>
            </a:r>
            <a:r>
              <a:rPr lang="en-US" sz="3400" spc="-5" dirty="0">
                <a:cs typeface="Times New Roman"/>
              </a:rPr>
              <a:t> </a:t>
            </a:r>
            <a:r>
              <a:rPr lang="en-US" sz="3400" dirty="0">
                <a:cs typeface="Times New Roman"/>
              </a:rPr>
              <a:t>from</a:t>
            </a:r>
            <a:r>
              <a:rPr lang="en-US" sz="3400" spc="-10" dirty="0">
                <a:cs typeface="Times New Roman"/>
              </a:rPr>
              <a:t> </a:t>
            </a:r>
            <a:r>
              <a:rPr lang="en-US" sz="3400" dirty="0">
                <a:cs typeface="Times New Roman"/>
              </a:rPr>
              <a:t>the</a:t>
            </a:r>
            <a:r>
              <a:rPr lang="en-US" sz="3400" spc="-10" dirty="0">
                <a:cs typeface="Times New Roman"/>
              </a:rPr>
              <a:t> </a:t>
            </a:r>
            <a:r>
              <a:rPr lang="en-US" sz="3400" spc="-20" dirty="0">
                <a:cs typeface="Times New Roman"/>
              </a:rPr>
              <a:t>date </a:t>
            </a:r>
            <a:r>
              <a:rPr lang="en-US" sz="3400" dirty="0">
                <a:cs typeface="Times New Roman"/>
              </a:rPr>
              <a:t>you</a:t>
            </a:r>
            <a:r>
              <a:rPr lang="en-US" sz="3400" spc="-5" dirty="0">
                <a:cs typeface="Times New Roman"/>
              </a:rPr>
              <a:t> </a:t>
            </a:r>
            <a:r>
              <a:rPr lang="en-US" sz="3400" dirty="0">
                <a:cs typeface="Times New Roman"/>
              </a:rPr>
              <a:t>receive</a:t>
            </a:r>
            <a:r>
              <a:rPr lang="en-US" sz="3400" spc="-40" dirty="0">
                <a:cs typeface="Times New Roman"/>
              </a:rPr>
              <a:t> </a:t>
            </a:r>
            <a:r>
              <a:rPr lang="en-US" sz="3400" dirty="0">
                <a:cs typeface="Times New Roman"/>
              </a:rPr>
              <a:t>the</a:t>
            </a:r>
            <a:r>
              <a:rPr lang="en-US" sz="3400" spc="-15" dirty="0">
                <a:cs typeface="Times New Roman"/>
              </a:rPr>
              <a:t> </a:t>
            </a:r>
            <a:r>
              <a:rPr lang="en-US" sz="3400" dirty="0">
                <a:cs typeface="Times New Roman"/>
              </a:rPr>
              <a:t>final</a:t>
            </a:r>
            <a:r>
              <a:rPr lang="en-US" sz="3400" spc="-25" dirty="0">
                <a:cs typeface="Times New Roman"/>
              </a:rPr>
              <a:t> </a:t>
            </a:r>
            <a:r>
              <a:rPr lang="en-US" sz="3400" dirty="0">
                <a:cs typeface="Times New Roman"/>
              </a:rPr>
              <a:t>report</a:t>
            </a:r>
            <a:r>
              <a:rPr lang="en-US" sz="3400" spc="-10" dirty="0">
                <a:cs typeface="Times New Roman"/>
              </a:rPr>
              <a:t> </a:t>
            </a:r>
            <a:r>
              <a:rPr lang="en-US" sz="3400" dirty="0">
                <a:cs typeface="Times New Roman"/>
              </a:rPr>
              <a:t>(</a:t>
            </a:r>
            <a:r>
              <a:rPr lang="en-US" sz="3400" b="1" dirty="0">
                <a:cs typeface="Times New Roman"/>
              </a:rPr>
              <a:t>September</a:t>
            </a:r>
            <a:r>
              <a:rPr lang="en-US" sz="3400" b="1" spc="-30" dirty="0">
                <a:cs typeface="Times New Roman"/>
              </a:rPr>
              <a:t> 12</a:t>
            </a:r>
            <a:r>
              <a:rPr lang="en-US" sz="3400" b="1" dirty="0">
                <a:cs typeface="Times New Roman"/>
              </a:rPr>
              <a:t>, 2025</a:t>
            </a:r>
            <a:r>
              <a:rPr lang="en-US" sz="3400" dirty="0">
                <a:cs typeface="Times New Roman"/>
              </a:rPr>
              <a:t>)</a:t>
            </a:r>
            <a:r>
              <a:rPr lang="en-US" sz="3400" spc="-5" dirty="0">
                <a:cs typeface="Times New Roman"/>
              </a:rPr>
              <a:t> </a:t>
            </a:r>
            <a:r>
              <a:rPr lang="en-US" sz="3400" dirty="0">
                <a:cs typeface="Times New Roman"/>
              </a:rPr>
              <a:t>through</a:t>
            </a:r>
            <a:r>
              <a:rPr lang="en-US" sz="3400" spc="-15" dirty="0">
                <a:cs typeface="Times New Roman"/>
              </a:rPr>
              <a:t> </a:t>
            </a:r>
            <a:r>
              <a:rPr lang="en-US" sz="3400" b="1" dirty="0">
                <a:cs typeface="Times New Roman"/>
              </a:rPr>
              <a:t>February</a:t>
            </a:r>
            <a:r>
              <a:rPr lang="en-US" sz="3400" b="1" spc="-15" dirty="0">
                <a:cs typeface="Times New Roman"/>
              </a:rPr>
              <a:t> </a:t>
            </a:r>
            <a:r>
              <a:rPr lang="en-US" sz="3400" b="1" spc="-25" dirty="0">
                <a:cs typeface="Times New Roman"/>
              </a:rPr>
              <a:t>1, </a:t>
            </a:r>
            <a:r>
              <a:rPr lang="en-US" sz="3400" b="1" spc="-10" dirty="0">
                <a:cs typeface="Times New Roman"/>
              </a:rPr>
              <a:t>2026</a:t>
            </a:r>
            <a:r>
              <a:rPr lang="en-US" sz="3400" spc="-10" dirty="0">
                <a:cs typeface="Times New Roman"/>
              </a:rPr>
              <a:t>. </a:t>
            </a:r>
            <a:r>
              <a:rPr lang="en-US" sz="3400" dirty="0">
                <a:cs typeface="Times New Roman"/>
              </a:rPr>
              <a:t>They</a:t>
            </a:r>
            <a:r>
              <a:rPr lang="en-US" sz="3400" spc="-5" dirty="0">
                <a:cs typeface="Times New Roman"/>
              </a:rPr>
              <a:t> </a:t>
            </a:r>
            <a:r>
              <a:rPr lang="en-US" sz="3400" dirty="0">
                <a:cs typeface="Times New Roman"/>
              </a:rPr>
              <a:t>are</a:t>
            </a:r>
            <a:r>
              <a:rPr lang="en-US" sz="3400" spc="-25" dirty="0">
                <a:cs typeface="Times New Roman"/>
              </a:rPr>
              <a:t> </a:t>
            </a:r>
            <a:r>
              <a:rPr lang="en-US" sz="3400" dirty="0">
                <a:cs typeface="Times New Roman"/>
              </a:rPr>
              <a:t>due</a:t>
            </a:r>
            <a:r>
              <a:rPr lang="en-US" sz="3400" spc="-10" dirty="0">
                <a:cs typeface="Times New Roman"/>
              </a:rPr>
              <a:t> </a:t>
            </a:r>
            <a:r>
              <a:rPr lang="en-US" sz="3400" dirty="0">
                <a:cs typeface="Times New Roman"/>
              </a:rPr>
              <a:t>by</a:t>
            </a:r>
            <a:r>
              <a:rPr lang="en-US" sz="3400" spc="-5" dirty="0">
                <a:cs typeface="Times New Roman"/>
              </a:rPr>
              <a:t> </a:t>
            </a:r>
            <a:r>
              <a:rPr lang="en-US" sz="3400" b="1" dirty="0">
                <a:cs typeface="Times New Roman"/>
              </a:rPr>
              <a:t>February</a:t>
            </a:r>
            <a:r>
              <a:rPr lang="en-US" sz="3400" b="1" spc="-15" dirty="0">
                <a:cs typeface="Times New Roman"/>
              </a:rPr>
              <a:t> </a:t>
            </a:r>
            <a:r>
              <a:rPr lang="en-US" sz="3400" b="1" dirty="0">
                <a:cs typeface="Times New Roman"/>
              </a:rPr>
              <a:t>20, </a:t>
            </a:r>
            <a:r>
              <a:rPr lang="en-US" sz="3400" b="1" spc="-10" dirty="0">
                <a:cs typeface="Times New Roman"/>
              </a:rPr>
              <a:t>2026</a:t>
            </a:r>
            <a:r>
              <a:rPr lang="en-US" sz="3400" spc="-10" dirty="0">
                <a:cs typeface="Times New Roman"/>
              </a:rPr>
              <a:t>.</a:t>
            </a:r>
          </a:p>
          <a:p>
            <a:pPr marL="0" marR="86995" indent="0">
              <a:lnSpc>
                <a:spcPct val="100000"/>
              </a:lnSpc>
              <a:spcBef>
                <a:spcPts val="100"/>
              </a:spcBef>
              <a:buNone/>
              <a:tabLst>
                <a:tab pos="869950" algn="l"/>
              </a:tabLst>
            </a:pPr>
            <a:endParaRPr lang="en-US" sz="2000" dirty="0">
              <a:cs typeface="Times New Roman"/>
            </a:endParaRPr>
          </a:p>
          <a:p>
            <a:pPr marL="0" indent="0">
              <a:lnSpc>
                <a:spcPct val="100000"/>
              </a:lnSpc>
              <a:buNone/>
            </a:pPr>
            <a:r>
              <a:rPr lang="en-US" dirty="0">
                <a:cs typeface="Times New Roman"/>
              </a:rPr>
              <a:t>Include</a:t>
            </a:r>
            <a:r>
              <a:rPr lang="en-US" spc="-45" dirty="0">
                <a:cs typeface="Times New Roman"/>
              </a:rPr>
              <a:t> </a:t>
            </a:r>
            <a:r>
              <a:rPr lang="en-US" dirty="0">
                <a:cs typeface="Times New Roman"/>
              </a:rPr>
              <a:t>the</a:t>
            </a:r>
            <a:r>
              <a:rPr lang="en-US" spc="-15" dirty="0">
                <a:cs typeface="Times New Roman"/>
              </a:rPr>
              <a:t> </a:t>
            </a:r>
            <a:r>
              <a:rPr lang="en-US" dirty="0">
                <a:cs typeface="Times New Roman"/>
              </a:rPr>
              <a:t>following</a:t>
            </a:r>
            <a:r>
              <a:rPr lang="en-US" spc="-20" dirty="0">
                <a:cs typeface="Times New Roman"/>
              </a:rPr>
              <a:t> </a:t>
            </a:r>
            <a:r>
              <a:rPr lang="en-US" dirty="0">
                <a:cs typeface="Times New Roman"/>
              </a:rPr>
              <a:t>information</a:t>
            </a:r>
            <a:r>
              <a:rPr lang="en-US" spc="-20" dirty="0">
                <a:cs typeface="Times New Roman"/>
              </a:rPr>
              <a:t> </a:t>
            </a:r>
            <a:r>
              <a:rPr lang="en-US" dirty="0">
                <a:cs typeface="Times New Roman"/>
              </a:rPr>
              <a:t>dependent</a:t>
            </a:r>
            <a:r>
              <a:rPr lang="en-US" spc="-40" dirty="0">
                <a:cs typeface="Times New Roman"/>
              </a:rPr>
              <a:t> </a:t>
            </a:r>
            <a:r>
              <a:rPr lang="en-US" dirty="0">
                <a:cs typeface="Times New Roman"/>
              </a:rPr>
              <a:t>on</a:t>
            </a:r>
            <a:r>
              <a:rPr lang="en-US" spc="-5" dirty="0">
                <a:cs typeface="Times New Roman"/>
              </a:rPr>
              <a:t> </a:t>
            </a:r>
            <a:r>
              <a:rPr lang="en-US" dirty="0">
                <a:cs typeface="Times New Roman"/>
              </a:rPr>
              <a:t>non-</a:t>
            </a:r>
            <a:r>
              <a:rPr lang="en-US" spc="-10" dirty="0">
                <a:cs typeface="Times New Roman"/>
              </a:rPr>
              <a:t>compliance:</a:t>
            </a:r>
          </a:p>
          <a:p>
            <a:pPr marL="0" indent="0">
              <a:lnSpc>
                <a:spcPct val="100000"/>
              </a:lnSpc>
              <a:buNone/>
            </a:pPr>
            <a:endParaRPr lang="en-US" sz="2100" dirty="0">
              <a:cs typeface="Times New Roman"/>
            </a:endParaRPr>
          </a:p>
          <a:p>
            <a:pPr marL="380365" marR="46990" indent="-342900">
              <a:tabLst>
                <a:tab pos="325120" algn="l"/>
              </a:tabLst>
            </a:pPr>
            <a:r>
              <a:rPr lang="en-US" sz="3400" dirty="0">
                <a:cs typeface="Times New Roman"/>
              </a:rPr>
              <a:t>Initial</a:t>
            </a:r>
            <a:r>
              <a:rPr lang="en-US" sz="3400" spc="-45" dirty="0">
                <a:cs typeface="Times New Roman"/>
              </a:rPr>
              <a:t> </a:t>
            </a:r>
            <a:r>
              <a:rPr lang="en-US" sz="3400" dirty="0">
                <a:cs typeface="Times New Roman"/>
              </a:rPr>
              <a:t>Evaluations</a:t>
            </a:r>
            <a:r>
              <a:rPr lang="en-US" sz="3400" spc="-35" dirty="0">
                <a:cs typeface="Times New Roman"/>
              </a:rPr>
              <a:t> </a:t>
            </a:r>
            <a:r>
              <a:rPr lang="en-US" sz="3400" dirty="0">
                <a:cs typeface="Times New Roman"/>
              </a:rPr>
              <a:t>–</a:t>
            </a:r>
            <a:r>
              <a:rPr lang="en-US" sz="3400" spc="-5" dirty="0">
                <a:cs typeface="Times New Roman"/>
              </a:rPr>
              <a:t> </a:t>
            </a:r>
            <a:r>
              <a:rPr lang="en-US" sz="3400" dirty="0">
                <a:cs typeface="Times New Roman"/>
              </a:rPr>
              <a:t>include</a:t>
            </a:r>
            <a:r>
              <a:rPr lang="en-US" sz="3400" spc="-30" dirty="0">
                <a:cs typeface="Times New Roman"/>
              </a:rPr>
              <a:t> </a:t>
            </a:r>
            <a:r>
              <a:rPr lang="en-US" sz="3400" dirty="0">
                <a:cs typeface="Times New Roman"/>
              </a:rPr>
              <a:t>all</a:t>
            </a:r>
            <a:r>
              <a:rPr lang="en-US" sz="3400" spc="-20" dirty="0">
                <a:cs typeface="Times New Roman"/>
              </a:rPr>
              <a:t> </a:t>
            </a:r>
            <a:r>
              <a:rPr lang="en-US" sz="3400" dirty="0">
                <a:cs typeface="Times New Roman"/>
              </a:rPr>
              <a:t>students</a:t>
            </a:r>
            <a:r>
              <a:rPr lang="en-US" sz="3400" spc="-25" dirty="0">
                <a:cs typeface="Times New Roman"/>
              </a:rPr>
              <a:t> </a:t>
            </a:r>
            <a:r>
              <a:rPr lang="en-US" sz="3400" dirty="0">
                <a:cs typeface="Times New Roman"/>
              </a:rPr>
              <a:t>for</a:t>
            </a:r>
            <a:r>
              <a:rPr lang="en-US" sz="3400" spc="20" dirty="0">
                <a:cs typeface="Times New Roman"/>
              </a:rPr>
              <a:t> </a:t>
            </a:r>
            <a:r>
              <a:rPr lang="en-US" sz="3400" dirty="0">
                <a:cs typeface="Times New Roman"/>
              </a:rPr>
              <a:t>whom consent</a:t>
            </a:r>
            <a:r>
              <a:rPr lang="en-US" sz="3400" spc="-20" dirty="0">
                <a:cs typeface="Times New Roman"/>
              </a:rPr>
              <a:t> </a:t>
            </a:r>
            <a:r>
              <a:rPr lang="en-US" sz="3400" dirty="0">
                <a:cs typeface="Times New Roman"/>
              </a:rPr>
              <a:t>for</a:t>
            </a:r>
            <a:r>
              <a:rPr lang="en-US" sz="3400" spc="20" dirty="0">
                <a:cs typeface="Times New Roman"/>
              </a:rPr>
              <a:t> </a:t>
            </a:r>
            <a:r>
              <a:rPr lang="en-US" sz="3400" spc="-25" dirty="0">
                <a:cs typeface="Times New Roman"/>
              </a:rPr>
              <a:t>an </a:t>
            </a:r>
            <a:r>
              <a:rPr lang="en-US" sz="3400" dirty="0">
                <a:cs typeface="Times New Roman"/>
              </a:rPr>
              <a:t>initial</a:t>
            </a:r>
            <a:r>
              <a:rPr lang="en-US" sz="3400" spc="-40" dirty="0">
                <a:cs typeface="Times New Roman"/>
              </a:rPr>
              <a:t> </a:t>
            </a:r>
            <a:r>
              <a:rPr lang="en-US" sz="3400" dirty="0">
                <a:cs typeface="Times New Roman"/>
              </a:rPr>
              <a:t>evaluation</a:t>
            </a:r>
            <a:r>
              <a:rPr lang="en-US" sz="3400" spc="-40" dirty="0">
                <a:cs typeface="Times New Roman"/>
              </a:rPr>
              <a:t> </a:t>
            </a:r>
            <a:r>
              <a:rPr lang="en-US" sz="3400" dirty="0">
                <a:cs typeface="Times New Roman"/>
              </a:rPr>
              <a:t>was</a:t>
            </a:r>
            <a:r>
              <a:rPr lang="en-US" sz="3400" spc="-5" dirty="0">
                <a:cs typeface="Times New Roman"/>
              </a:rPr>
              <a:t> </a:t>
            </a:r>
            <a:r>
              <a:rPr lang="en-US" sz="3400" dirty="0">
                <a:cs typeface="Times New Roman"/>
              </a:rPr>
              <a:t>received</a:t>
            </a:r>
            <a:r>
              <a:rPr lang="en-US" sz="3400" spc="-40" dirty="0">
                <a:cs typeface="Times New Roman"/>
              </a:rPr>
              <a:t> </a:t>
            </a:r>
            <a:r>
              <a:rPr lang="en-US" sz="3400" dirty="0">
                <a:cs typeface="Times New Roman"/>
              </a:rPr>
              <a:t>and</a:t>
            </a:r>
            <a:r>
              <a:rPr lang="en-US" sz="3400" spc="-5" dirty="0">
                <a:cs typeface="Times New Roman"/>
              </a:rPr>
              <a:t> </a:t>
            </a:r>
            <a:r>
              <a:rPr lang="en-US" sz="3400" dirty="0">
                <a:cs typeface="Times New Roman"/>
              </a:rPr>
              <a:t>eligibility</a:t>
            </a:r>
            <a:r>
              <a:rPr lang="en-US" sz="3400" spc="-40" dirty="0">
                <a:cs typeface="Times New Roman"/>
              </a:rPr>
              <a:t> </a:t>
            </a:r>
            <a:r>
              <a:rPr lang="en-US" sz="3400" dirty="0">
                <a:cs typeface="Times New Roman"/>
              </a:rPr>
              <a:t>determined</a:t>
            </a:r>
            <a:r>
              <a:rPr lang="en-US" sz="3400" spc="-25" dirty="0">
                <a:cs typeface="Times New Roman"/>
              </a:rPr>
              <a:t> </a:t>
            </a:r>
            <a:r>
              <a:rPr lang="en-US" sz="3400" spc="-10" dirty="0">
                <a:cs typeface="Times New Roman"/>
              </a:rPr>
              <a:t>within </a:t>
            </a:r>
            <a:r>
              <a:rPr lang="en-US" sz="3400" dirty="0">
                <a:cs typeface="Times New Roman"/>
              </a:rPr>
              <a:t>the</a:t>
            </a:r>
            <a:r>
              <a:rPr lang="en-US" sz="3400" spc="-10" dirty="0">
                <a:cs typeface="Times New Roman"/>
              </a:rPr>
              <a:t> </a:t>
            </a:r>
            <a:r>
              <a:rPr lang="en-US" sz="3400" dirty="0">
                <a:cs typeface="Times New Roman"/>
              </a:rPr>
              <a:t>data</a:t>
            </a:r>
            <a:r>
              <a:rPr lang="en-US" sz="3400" spc="-20" dirty="0">
                <a:cs typeface="Times New Roman"/>
              </a:rPr>
              <a:t> </a:t>
            </a:r>
            <a:r>
              <a:rPr lang="en-US" sz="3400" dirty="0">
                <a:cs typeface="Times New Roman"/>
              </a:rPr>
              <a:t>collection</a:t>
            </a:r>
            <a:r>
              <a:rPr lang="en-US" sz="3400" spc="-35" dirty="0">
                <a:cs typeface="Times New Roman"/>
              </a:rPr>
              <a:t> </a:t>
            </a:r>
            <a:r>
              <a:rPr lang="en-US" sz="3400" spc="-10" dirty="0">
                <a:cs typeface="Times New Roman"/>
              </a:rPr>
              <a:t>period.</a:t>
            </a:r>
          </a:p>
          <a:p>
            <a:pPr marL="37465" marR="46990" indent="0">
              <a:buNone/>
              <a:tabLst>
                <a:tab pos="325120" algn="l"/>
              </a:tabLst>
            </a:pPr>
            <a:endParaRPr lang="en-US" sz="2300" dirty="0">
              <a:cs typeface="Times New Roman"/>
            </a:endParaRPr>
          </a:p>
          <a:p>
            <a:pPr marL="380365" marR="30480" indent="-342900">
              <a:tabLst>
                <a:tab pos="325120" algn="l"/>
              </a:tabLst>
            </a:pPr>
            <a:r>
              <a:rPr lang="en-US" sz="3400" dirty="0">
                <a:cs typeface="Times New Roman"/>
              </a:rPr>
              <a:t>C</a:t>
            </a:r>
            <a:r>
              <a:rPr lang="en-US" sz="3400" spc="-20" dirty="0">
                <a:cs typeface="Times New Roman"/>
              </a:rPr>
              <a:t> </a:t>
            </a:r>
            <a:r>
              <a:rPr lang="en-US" sz="3400" dirty="0">
                <a:cs typeface="Times New Roman"/>
              </a:rPr>
              <a:t>to</a:t>
            </a:r>
            <a:r>
              <a:rPr lang="en-US" sz="3400" spc="-5" dirty="0">
                <a:cs typeface="Times New Roman"/>
              </a:rPr>
              <a:t> </a:t>
            </a:r>
            <a:r>
              <a:rPr lang="en-US" sz="3400" dirty="0">
                <a:cs typeface="Times New Roman"/>
              </a:rPr>
              <a:t>B</a:t>
            </a:r>
            <a:r>
              <a:rPr lang="en-US" sz="3400" spc="-60" dirty="0">
                <a:cs typeface="Times New Roman"/>
              </a:rPr>
              <a:t> </a:t>
            </a:r>
            <a:r>
              <a:rPr lang="en-US" sz="3400" dirty="0">
                <a:cs typeface="Times New Roman"/>
              </a:rPr>
              <a:t>Transition</a:t>
            </a:r>
            <a:r>
              <a:rPr lang="en-US" sz="3400" spc="-45" dirty="0">
                <a:cs typeface="Times New Roman"/>
              </a:rPr>
              <a:t> </a:t>
            </a:r>
            <a:r>
              <a:rPr lang="en-US" sz="3400" dirty="0">
                <a:cs typeface="Times New Roman"/>
              </a:rPr>
              <a:t>Evaluations</a:t>
            </a:r>
            <a:r>
              <a:rPr lang="en-US" sz="3400" spc="-40" dirty="0">
                <a:cs typeface="Times New Roman"/>
              </a:rPr>
              <a:t> </a:t>
            </a:r>
            <a:r>
              <a:rPr lang="en-US" sz="3400" dirty="0">
                <a:cs typeface="Times New Roman"/>
              </a:rPr>
              <a:t>–</a:t>
            </a:r>
            <a:r>
              <a:rPr lang="en-US" sz="3400" spc="-5" dirty="0">
                <a:cs typeface="Times New Roman"/>
              </a:rPr>
              <a:t> </a:t>
            </a:r>
            <a:r>
              <a:rPr lang="en-US" sz="3400" dirty="0">
                <a:cs typeface="Times New Roman"/>
              </a:rPr>
              <a:t>include</a:t>
            </a:r>
            <a:r>
              <a:rPr lang="en-US" sz="3400" spc="-40" dirty="0">
                <a:cs typeface="Times New Roman"/>
              </a:rPr>
              <a:t> </a:t>
            </a:r>
            <a:r>
              <a:rPr lang="en-US" sz="3400" dirty="0">
                <a:cs typeface="Times New Roman"/>
              </a:rPr>
              <a:t>all</a:t>
            </a:r>
            <a:r>
              <a:rPr lang="en-US" sz="3400" spc="-25" dirty="0">
                <a:cs typeface="Times New Roman"/>
              </a:rPr>
              <a:t> </a:t>
            </a:r>
            <a:r>
              <a:rPr lang="en-US" sz="3400" dirty="0">
                <a:cs typeface="Times New Roman"/>
              </a:rPr>
              <a:t>students</a:t>
            </a:r>
            <a:r>
              <a:rPr lang="en-US" sz="3400" spc="-30" dirty="0">
                <a:cs typeface="Times New Roman"/>
              </a:rPr>
              <a:t> </a:t>
            </a:r>
            <a:r>
              <a:rPr lang="en-US" sz="3400" dirty="0">
                <a:cs typeface="Times New Roman"/>
              </a:rPr>
              <a:t>referred</a:t>
            </a:r>
            <a:r>
              <a:rPr lang="en-US" sz="3400" spc="-15" dirty="0">
                <a:cs typeface="Times New Roman"/>
              </a:rPr>
              <a:t> </a:t>
            </a:r>
            <a:r>
              <a:rPr lang="en-US" sz="3400" spc="-20" dirty="0">
                <a:cs typeface="Times New Roman"/>
              </a:rPr>
              <a:t>from </a:t>
            </a:r>
            <a:r>
              <a:rPr lang="en-US" sz="3400" dirty="0">
                <a:cs typeface="Times New Roman"/>
              </a:rPr>
              <a:t>Part</a:t>
            </a:r>
            <a:r>
              <a:rPr lang="en-US" sz="3400" spc="-15" dirty="0">
                <a:cs typeface="Times New Roman"/>
              </a:rPr>
              <a:t> </a:t>
            </a:r>
            <a:r>
              <a:rPr lang="en-US" sz="3400" dirty="0">
                <a:cs typeface="Times New Roman"/>
              </a:rPr>
              <a:t>C</a:t>
            </a:r>
            <a:r>
              <a:rPr lang="en-US" sz="3400" spc="-10" dirty="0">
                <a:cs typeface="Times New Roman"/>
              </a:rPr>
              <a:t> </a:t>
            </a:r>
            <a:r>
              <a:rPr lang="en-US" sz="3400" dirty="0">
                <a:cs typeface="Times New Roman"/>
              </a:rPr>
              <a:t>whose</a:t>
            </a:r>
            <a:r>
              <a:rPr lang="en-US" sz="3400" spc="10" dirty="0">
                <a:cs typeface="Times New Roman"/>
              </a:rPr>
              <a:t> </a:t>
            </a:r>
            <a:r>
              <a:rPr lang="en-US" sz="3400" dirty="0">
                <a:cs typeface="Times New Roman"/>
              </a:rPr>
              <a:t>referral</a:t>
            </a:r>
            <a:r>
              <a:rPr lang="en-US" sz="3400" spc="-40" dirty="0">
                <a:cs typeface="Times New Roman"/>
              </a:rPr>
              <a:t> </a:t>
            </a:r>
            <a:r>
              <a:rPr lang="en-US" sz="3400" dirty="0">
                <a:cs typeface="Times New Roman"/>
              </a:rPr>
              <a:t>date,</a:t>
            </a:r>
            <a:r>
              <a:rPr lang="en-US" sz="3400" spc="-25" dirty="0">
                <a:cs typeface="Times New Roman"/>
              </a:rPr>
              <a:t> </a:t>
            </a:r>
            <a:r>
              <a:rPr lang="en-US" sz="3400" dirty="0">
                <a:cs typeface="Times New Roman"/>
              </a:rPr>
              <a:t>3</a:t>
            </a:r>
            <a:r>
              <a:rPr lang="en-US" sz="3400" baseline="24305" dirty="0">
                <a:cs typeface="Times New Roman"/>
              </a:rPr>
              <a:t>rd</a:t>
            </a:r>
            <a:r>
              <a:rPr lang="en-US" sz="3400" spc="315" baseline="24305" dirty="0">
                <a:cs typeface="Times New Roman"/>
              </a:rPr>
              <a:t> </a:t>
            </a:r>
            <a:r>
              <a:rPr lang="en-US" sz="3400" dirty="0">
                <a:cs typeface="Times New Roman"/>
              </a:rPr>
              <a:t>birthday</a:t>
            </a:r>
            <a:r>
              <a:rPr lang="en-US" sz="3400" spc="-25" dirty="0">
                <a:cs typeface="Times New Roman"/>
              </a:rPr>
              <a:t> </a:t>
            </a:r>
            <a:r>
              <a:rPr lang="en-US" sz="3400" dirty="0">
                <a:cs typeface="Times New Roman"/>
              </a:rPr>
              <a:t>and</a:t>
            </a:r>
            <a:r>
              <a:rPr lang="en-US" sz="3400" spc="-20" dirty="0">
                <a:cs typeface="Times New Roman"/>
              </a:rPr>
              <a:t> </a:t>
            </a:r>
            <a:r>
              <a:rPr lang="en-US" sz="3400" dirty="0">
                <a:cs typeface="Times New Roman"/>
              </a:rPr>
              <a:t>IEP</a:t>
            </a:r>
            <a:r>
              <a:rPr lang="en-US" sz="3400" spc="-90" dirty="0">
                <a:cs typeface="Times New Roman"/>
              </a:rPr>
              <a:t> </a:t>
            </a:r>
            <a:r>
              <a:rPr lang="en-US" sz="3400" dirty="0">
                <a:cs typeface="Times New Roman"/>
              </a:rPr>
              <a:t>date</a:t>
            </a:r>
            <a:r>
              <a:rPr lang="en-US" sz="3400" spc="-30" dirty="0">
                <a:cs typeface="Times New Roman"/>
              </a:rPr>
              <a:t> </a:t>
            </a:r>
            <a:r>
              <a:rPr lang="en-US" sz="3400" dirty="0">
                <a:cs typeface="Times New Roman"/>
              </a:rPr>
              <a:t>fall</a:t>
            </a:r>
            <a:r>
              <a:rPr lang="en-US" sz="3400" spc="-10" dirty="0">
                <a:cs typeface="Times New Roman"/>
              </a:rPr>
              <a:t> within </a:t>
            </a:r>
            <a:r>
              <a:rPr lang="en-US" sz="3400" dirty="0">
                <a:cs typeface="Times New Roman"/>
              </a:rPr>
              <a:t>the</a:t>
            </a:r>
            <a:r>
              <a:rPr lang="en-US" sz="3400" spc="-10" dirty="0">
                <a:cs typeface="Times New Roman"/>
              </a:rPr>
              <a:t> </a:t>
            </a:r>
            <a:r>
              <a:rPr lang="en-US" sz="3400" dirty="0">
                <a:cs typeface="Times New Roman"/>
              </a:rPr>
              <a:t>data</a:t>
            </a:r>
            <a:r>
              <a:rPr lang="en-US" sz="3400" spc="-20" dirty="0">
                <a:cs typeface="Times New Roman"/>
              </a:rPr>
              <a:t> </a:t>
            </a:r>
            <a:r>
              <a:rPr lang="en-US" sz="3400" dirty="0">
                <a:cs typeface="Times New Roman"/>
              </a:rPr>
              <a:t>collection</a:t>
            </a:r>
            <a:r>
              <a:rPr lang="en-US" sz="3400" spc="-35" dirty="0">
                <a:cs typeface="Times New Roman"/>
              </a:rPr>
              <a:t> </a:t>
            </a:r>
            <a:r>
              <a:rPr lang="en-US" sz="3400" spc="-10" dirty="0">
                <a:cs typeface="Times New Roman"/>
              </a:rPr>
              <a:t>period.</a:t>
            </a:r>
            <a:endParaRPr lang="en-US" sz="3400" dirty="0">
              <a:cs typeface="Times New Roman"/>
            </a:endParaRPr>
          </a:p>
          <a:p>
            <a:pPr marL="112712" indent="0">
              <a:buNone/>
            </a:pPr>
            <a:endParaRPr lang="en-US" dirty="0"/>
          </a:p>
        </p:txBody>
      </p:sp>
    </p:spTree>
    <p:extLst>
      <p:ext uri="{BB962C8B-B14F-4D97-AF65-F5344CB8AC3E}">
        <p14:creationId xmlns:p14="http://schemas.microsoft.com/office/powerpoint/2010/main" val="3010069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E82DA3-9515-F9EC-1B22-ADE980E4962C}"/>
              </a:ext>
            </a:extLst>
          </p:cNvPr>
          <p:cNvSpPr>
            <a:spLocks noGrp="1"/>
          </p:cNvSpPr>
          <p:nvPr>
            <p:ph type="title" idx="4294967295"/>
          </p:nvPr>
        </p:nvSpPr>
        <p:spPr>
          <a:xfrm>
            <a:off x="-152400" y="141288"/>
            <a:ext cx="7543800" cy="593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700" b="0" i="0" u="none" strike="noStrike" kern="1200" cap="none" spc="0" normalizeH="0" baseline="0" noProof="0" dirty="0">
                <a:ln>
                  <a:noFill/>
                </a:ln>
                <a:solidFill>
                  <a:schemeClr val="bg1"/>
                </a:solidFill>
                <a:effectLst/>
                <a:uLnTx/>
                <a:uFillTx/>
                <a:latin typeface="+mn-lt"/>
                <a:ea typeface="+mn-ea"/>
                <a:cs typeface="+mn-cs"/>
              </a:rPr>
              <a:t>Initial</a:t>
            </a:r>
            <a:r>
              <a:rPr kumimoji="0" lang="en-US" sz="2700" b="0" i="0" u="none" strike="noStrike" kern="1200" cap="none" spc="-25" normalizeH="0" baseline="0" noProof="0" dirty="0">
                <a:ln>
                  <a:noFill/>
                </a:ln>
                <a:solidFill>
                  <a:schemeClr val="bg1"/>
                </a:solidFill>
                <a:effectLst/>
                <a:uLnTx/>
                <a:uFillTx/>
                <a:latin typeface="+mn-lt"/>
                <a:ea typeface="+mn-ea"/>
                <a:cs typeface="+mn-cs"/>
              </a:rPr>
              <a:t> </a:t>
            </a:r>
            <a:r>
              <a:rPr kumimoji="0" lang="en-US" sz="2700" b="0" i="0" u="none" strike="noStrike" kern="1200" cap="none" spc="0" normalizeH="0" baseline="0" noProof="0" dirty="0">
                <a:ln>
                  <a:noFill/>
                </a:ln>
                <a:solidFill>
                  <a:schemeClr val="bg1"/>
                </a:solidFill>
                <a:effectLst/>
                <a:uLnTx/>
                <a:uFillTx/>
                <a:latin typeface="+mn-lt"/>
                <a:ea typeface="+mn-ea"/>
                <a:cs typeface="+mn-cs"/>
              </a:rPr>
              <a:t>Evaluation</a:t>
            </a:r>
            <a:r>
              <a:rPr kumimoji="0" lang="en-US" sz="2700" b="0" i="0" u="none" strike="noStrike" kern="1200" cap="none" spc="-5" normalizeH="0" baseline="0" noProof="0" dirty="0">
                <a:ln>
                  <a:noFill/>
                </a:ln>
                <a:solidFill>
                  <a:schemeClr val="bg1"/>
                </a:solidFill>
                <a:effectLst/>
                <a:uLnTx/>
                <a:uFillTx/>
                <a:latin typeface="+mn-lt"/>
                <a:ea typeface="+mn-ea"/>
                <a:cs typeface="+mn-cs"/>
              </a:rPr>
              <a:t> </a:t>
            </a:r>
            <a:r>
              <a:rPr kumimoji="0" lang="en-US" sz="1800" b="0" i="0" u="none" strike="noStrike" kern="1200" cap="none" spc="0" normalizeH="0" baseline="0" noProof="0" dirty="0">
                <a:ln>
                  <a:noFill/>
                </a:ln>
                <a:solidFill>
                  <a:schemeClr val="bg1"/>
                </a:solidFill>
                <a:effectLst/>
                <a:uLnTx/>
                <a:uFillTx/>
                <a:latin typeface="+mn-lt"/>
                <a:ea typeface="+mn-ea"/>
                <a:cs typeface="+mn-cs"/>
              </a:rPr>
              <a:t>&amp;</a:t>
            </a:r>
            <a:r>
              <a:rPr kumimoji="0" lang="en-US" sz="2700" b="0" i="0" u="none" strike="noStrike" kern="1200" cap="none" spc="-35" normalizeH="0" baseline="0" noProof="0" dirty="0">
                <a:ln>
                  <a:noFill/>
                </a:ln>
                <a:solidFill>
                  <a:schemeClr val="bg1"/>
                </a:solidFill>
                <a:effectLst/>
                <a:uLnTx/>
                <a:uFillTx/>
                <a:latin typeface="+mn-lt"/>
                <a:ea typeface="+mn-ea"/>
                <a:cs typeface="+mn-cs"/>
              </a:rPr>
              <a:t> </a:t>
            </a:r>
            <a:r>
              <a:rPr kumimoji="0" lang="en-US" sz="2700" b="0" i="0" u="none" strike="noStrike" kern="1200" cap="none" spc="0" normalizeH="0" baseline="0" noProof="0" dirty="0">
                <a:ln>
                  <a:noFill/>
                </a:ln>
                <a:solidFill>
                  <a:schemeClr val="bg1"/>
                </a:solidFill>
                <a:effectLst/>
                <a:uLnTx/>
                <a:uFillTx/>
                <a:latin typeface="+mn-lt"/>
                <a:ea typeface="+mn-ea"/>
                <a:cs typeface="+mn-cs"/>
              </a:rPr>
              <a:t>C</a:t>
            </a:r>
            <a:r>
              <a:rPr kumimoji="0" lang="en-US" sz="2700" b="0" i="0" u="none" strike="noStrike" kern="1200" cap="none" spc="-50" normalizeH="0" baseline="0" noProof="0" dirty="0">
                <a:ln>
                  <a:noFill/>
                </a:ln>
                <a:solidFill>
                  <a:schemeClr val="bg1"/>
                </a:solidFill>
                <a:effectLst/>
                <a:uLnTx/>
                <a:uFillTx/>
                <a:latin typeface="+mn-lt"/>
                <a:ea typeface="+mn-ea"/>
                <a:cs typeface="+mn-cs"/>
              </a:rPr>
              <a:t> </a:t>
            </a:r>
            <a:r>
              <a:rPr kumimoji="0" lang="en-US" sz="2700" b="0" i="0" u="none" strike="noStrike" kern="1200" cap="none" spc="0" normalizeH="0" baseline="0" noProof="0" dirty="0">
                <a:ln>
                  <a:noFill/>
                </a:ln>
                <a:solidFill>
                  <a:schemeClr val="bg1"/>
                </a:solidFill>
                <a:effectLst/>
                <a:uLnTx/>
                <a:uFillTx/>
                <a:latin typeface="+mn-lt"/>
                <a:ea typeface="+mn-ea"/>
                <a:cs typeface="+mn-cs"/>
              </a:rPr>
              <a:t>to</a:t>
            </a:r>
            <a:r>
              <a:rPr kumimoji="0" lang="en-US" sz="2700" b="0" i="0" u="none" strike="noStrike" kern="1200" cap="none" spc="-40" normalizeH="0" baseline="0" noProof="0" dirty="0">
                <a:ln>
                  <a:noFill/>
                </a:ln>
                <a:solidFill>
                  <a:schemeClr val="bg1"/>
                </a:solidFill>
                <a:effectLst/>
                <a:uLnTx/>
                <a:uFillTx/>
                <a:latin typeface="+mn-lt"/>
                <a:ea typeface="+mn-ea"/>
                <a:cs typeface="+mn-cs"/>
              </a:rPr>
              <a:t> </a:t>
            </a:r>
            <a:r>
              <a:rPr kumimoji="0" lang="en-US" sz="2700" b="0" i="0" u="none" strike="noStrike" kern="1200" cap="none" spc="0" normalizeH="0" baseline="0" noProof="0" dirty="0">
                <a:ln>
                  <a:noFill/>
                </a:ln>
                <a:solidFill>
                  <a:schemeClr val="bg1"/>
                </a:solidFill>
                <a:effectLst/>
                <a:uLnTx/>
                <a:uFillTx/>
                <a:latin typeface="+mn-lt"/>
                <a:ea typeface="+mn-ea"/>
                <a:cs typeface="+mn-cs"/>
              </a:rPr>
              <a:t>B</a:t>
            </a:r>
            <a:r>
              <a:rPr kumimoji="0" lang="en-US" sz="2700" b="0" i="0" u="none" strike="noStrike" kern="1200" cap="none" spc="-95" normalizeH="0" baseline="0" noProof="0" dirty="0">
                <a:ln>
                  <a:noFill/>
                </a:ln>
                <a:solidFill>
                  <a:schemeClr val="bg1"/>
                </a:solidFill>
                <a:effectLst/>
                <a:uLnTx/>
                <a:uFillTx/>
                <a:latin typeface="+mn-lt"/>
                <a:ea typeface="+mn-ea"/>
                <a:cs typeface="+mn-cs"/>
              </a:rPr>
              <a:t> </a:t>
            </a:r>
            <a:r>
              <a:rPr kumimoji="0" lang="en-US" sz="2700" b="0" i="0" u="none" strike="noStrike" kern="1200" cap="none" spc="0" normalizeH="0" baseline="0" noProof="0" dirty="0">
                <a:ln>
                  <a:noFill/>
                </a:ln>
                <a:solidFill>
                  <a:schemeClr val="bg1"/>
                </a:solidFill>
                <a:effectLst/>
                <a:uLnTx/>
                <a:uFillTx/>
                <a:latin typeface="+mn-lt"/>
                <a:ea typeface="+mn-ea"/>
                <a:cs typeface="+mn-cs"/>
              </a:rPr>
              <a:t>Transition</a:t>
            </a:r>
            <a:r>
              <a:rPr kumimoji="0" lang="en-US" sz="2700" b="0" i="0" u="none" strike="noStrike" kern="1200" cap="none" spc="-65" normalizeH="0" baseline="0" noProof="0" dirty="0">
                <a:ln>
                  <a:noFill/>
                </a:ln>
                <a:solidFill>
                  <a:schemeClr val="bg1"/>
                </a:solidFill>
                <a:effectLst/>
                <a:uLnTx/>
                <a:uFillTx/>
                <a:latin typeface="+mn-lt"/>
                <a:ea typeface="+mn-ea"/>
                <a:cs typeface="+mn-cs"/>
              </a:rPr>
              <a:t> </a:t>
            </a:r>
            <a:r>
              <a:rPr kumimoji="0" lang="en-US" sz="2700" b="0" i="0" u="none" strike="noStrike" kern="1200" cap="none" spc="0" normalizeH="0" baseline="0" noProof="0" dirty="0">
                <a:ln>
                  <a:noFill/>
                </a:ln>
                <a:solidFill>
                  <a:schemeClr val="bg1"/>
                </a:solidFill>
                <a:effectLst/>
                <a:uLnTx/>
                <a:uFillTx/>
                <a:latin typeface="+mn-lt"/>
                <a:ea typeface="+mn-ea"/>
                <a:cs typeface="+mn-cs"/>
              </a:rPr>
              <a:t>Timeline</a:t>
            </a:r>
            <a:r>
              <a:rPr kumimoji="0" lang="en-US" sz="2700" b="0" i="0" u="none" strike="noStrike" kern="1200" cap="none" spc="5" normalizeH="0" baseline="0" noProof="0" dirty="0">
                <a:ln>
                  <a:noFill/>
                </a:ln>
                <a:solidFill>
                  <a:schemeClr val="bg1"/>
                </a:solidFill>
                <a:effectLst/>
                <a:uLnTx/>
                <a:uFillTx/>
                <a:latin typeface="+mn-lt"/>
                <a:ea typeface="+mn-ea"/>
                <a:cs typeface="+mn-cs"/>
              </a:rPr>
              <a:t> </a:t>
            </a:r>
            <a:r>
              <a:rPr kumimoji="0" lang="en-US" sz="2700" b="0" i="0" u="none" strike="noStrike" kern="1200" cap="none" spc="-10" normalizeH="0" baseline="0" noProof="0" dirty="0">
                <a:ln>
                  <a:noFill/>
                </a:ln>
                <a:solidFill>
                  <a:schemeClr val="bg1"/>
                </a:solidFill>
                <a:effectLst/>
                <a:uLnTx/>
                <a:uFillTx/>
                <a:latin typeface="+mn-lt"/>
                <a:ea typeface="+mn-ea"/>
                <a:cs typeface="+mn-cs"/>
              </a:rPr>
              <a:t>I-</a:t>
            </a:r>
            <a:r>
              <a:rPr kumimoji="0" lang="en-US" sz="2700" b="0" i="0" u="none" strike="noStrike" kern="1200" cap="none" spc="-20" normalizeH="0" baseline="0" noProof="0" dirty="0">
                <a:ln>
                  <a:noFill/>
                </a:ln>
                <a:solidFill>
                  <a:schemeClr val="bg1"/>
                </a:solidFill>
                <a:effectLst/>
                <a:uLnTx/>
                <a:uFillTx/>
                <a:latin typeface="+mn-lt"/>
                <a:ea typeface="+mn-ea"/>
                <a:cs typeface="+mn-cs"/>
              </a:rPr>
              <a:t>CAPs</a:t>
            </a:r>
            <a:endParaRPr kumimoji="0" lang="en-US" sz="27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6686F2FF-8595-7779-457F-4DB7334363C1}"/>
              </a:ext>
            </a:extLst>
          </p:cNvPr>
          <p:cNvSpPr>
            <a:spLocks noGrp="1"/>
          </p:cNvSpPr>
          <p:nvPr>
            <p:ph type="sldNum" sz="quarter" idx="4"/>
          </p:nvPr>
        </p:nvSpPr>
        <p:spPr/>
        <p:txBody>
          <a:bodyPr/>
          <a:lstStyle/>
          <a:p>
            <a:fld id="{3B745311-16E5-4BEF-BFE6-36758A3427EB}" type="slidenum">
              <a:rPr lang="en-US" smtClean="0"/>
              <a:pPr/>
              <a:t>26</a:t>
            </a:fld>
            <a:endParaRPr lang="en-US" dirty="0"/>
          </a:p>
        </p:txBody>
      </p:sp>
      <p:sp>
        <p:nvSpPr>
          <p:cNvPr id="3" name="Content Placeholder 2">
            <a:extLst>
              <a:ext uri="{FF2B5EF4-FFF2-40B4-BE49-F238E27FC236}">
                <a16:creationId xmlns:a16="http://schemas.microsoft.com/office/drawing/2014/main" id="{6E393B30-7A5A-A008-43F1-4F415A7DCC66}"/>
              </a:ext>
            </a:extLst>
          </p:cNvPr>
          <p:cNvSpPr>
            <a:spLocks noGrp="1"/>
          </p:cNvSpPr>
          <p:nvPr>
            <p:ph sz="quarter" idx="11"/>
          </p:nvPr>
        </p:nvSpPr>
        <p:spPr>
          <a:xfrm>
            <a:off x="152400" y="666750"/>
            <a:ext cx="8839200" cy="4334846"/>
          </a:xfrm>
        </p:spPr>
        <p:txBody>
          <a:bodyPr>
            <a:noAutofit/>
          </a:bodyPr>
          <a:lstStyle/>
          <a:p>
            <a:pPr marL="0" marR="5080" indent="0">
              <a:lnSpc>
                <a:spcPct val="100000"/>
              </a:lnSpc>
              <a:spcBef>
                <a:spcPts val="95"/>
              </a:spcBef>
              <a:buNone/>
            </a:pPr>
            <a:r>
              <a:rPr lang="en-US" sz="2400" dirty="0">
                <a:cs typeface="Times New Roman"/>
              </a:rPr>
              <a:t>Individual</a:t>
            </a:r>
            <a:r>
              <a:rPr lang="en-US" sz="2400" spc="-95" dirty="0">
                <a:cs typeface="Times New Roman"/>
              </a:rPr>
              <a:t> </a:t>
            </a:r>
            <a:r>
              <a:rPr lang="en-US" sz="2400" dirty="0">
                <a:cs typeface="Times New Roman"/>
              </a:rPr>
              <a:t>student</a:t>
            </a:r>
            <a:r>
              <a:rPr lang="en-US" sz="2400" spc="-90" dirty="0">
                <a:cs typeface="Times New Roman"/>
              </a:rPr>
              <a:t> </a:t>
            </a:r>
            <a:r>
              <a:rPr lang="en-US" sz="2400" spc="-10" dirty="0">
                <a:cs typeface="Times New Roman"/>
              </a:rPr>
              <a:t>non</a:t>
            </a:r>
            <a:r>
              <a:rPr lang="en-US" sz="2400" dirty="0">
                <a:cs typeface="Times New Roman"/>
              </a:rPr>
              <a:t>compliance</a:t>
            </a:r>
            <a:r>
              <a:rPr lang="en-US" sz="2400" spc="-80" dirty="0">
                <a:cs typeface="Times New Roman"/>
              </a:rPr>
              <a:t> </a:t>
            </a:r>
            <a:r>
              <a:rPr lang="en-US" sz="2400" dirty="0">
                <a:cs typeface="Times New Roman"/>
              </a:rPr>
              <a:t>because of</a:t>
            </a:r>
            <a:r>
              <a:rPr lang="en-US" sz="2400" spc="-65" dirty="0">
                <a:cs typeface="Times New Roman"/>
              </a:rPr>
              <a:t> </a:t>
            </a:r>
            <a:r>
              <a:rPr lang="en-US" sz="2400" spc="-10" dirty="0">
                <a:cs typeface="Times New Roman"/>
              </a:rPr>
              <a:t>exceeding </a:t>
            </a:r>
            <a:r>
              <a:rPr lang="en-US" sz="2400" dirty="0">
                <a:cs typeface="Times New Roman"/>
              </a:rPr>
              <a:t>a</a:t>
            </a:r>
            <a:r>
              <a:rPr lang="en-US" sz="2400" spc="-75" dirty="0">
                <a:cs typeface="Times New Roman"/>
              </a:rPr>
              <a:t> </a:t>
            </a:r>
            <a:r>
              <a:rPr lang="en-US" sz="2400" dirty="0">
                <a:cs typeface="Times New Roman"/>
              </a:rPr>
              <a:t>timeline</a:t>
            </a:r>
            <a:r>
              <a:rPr lang="en-US" sz="2400" spc="-70" dirty="0">
                <a:cs typeface="Times New Roman"/>
              </a:rPr>
              <a:t> </a:t>
            </a:r>
            <a:r>
              <a:rPr lang="en-US" sz="2400" dirty="0">
                <a:cs typeface="Times New Roman"/>
              </a:rPr>
              <a:t>MUST</a:t>
            </a:r>
            <a:r>
              <a:rPr lang="en-US" sz="2400" spc="-95" dirty="0">
                <a:cs typeface="Times New Roman"/>
              </a:rPr>
              <a:t> </a:t>
            </a:r>
            <a:r>
              <a:rPr lang="en-US" sz="2400" dirty="0">
                <a:cs typeface="Times New Roman"/>
              </a:rPr>
              <a:t>be</a:t>
            </a:r>
            <a:r>
              <a:rPr lang="en-US" sz="2400" spc="-65" dirty="0">
                <a:cs typeface="Times New Roman"/>
              </a:rPr>
              <a:t> </a:t>
            </a:r>
            <a:r>
              <a:rPr lang="en-US" sz="2400" dirty="0">
                <a:cs typeface="Times New Roman"/>
              </a:rPr>
              <a:t>corrected</a:t>
            </a:r>
            <a:r>
              <a:rPr lang="en-US" sz="2400" spc="-60" dirty="0">
                <a:cs typeface="Times New Roman"/>
              </a:rPr>
              <a:t> by December 31 </a:t>
            </a:r>
            <a:r>
              <a:rPr lang="en-US" sz="2400" dirty="0">
                <a:cs typeface="Times New Roman"/>
              </a:rPr>
              <a:t>by</a:t>
            </a:r>
            <a:r>
              <a:rPr lang="en-US" sz="2400" spc="-80" dirty="0">
                <a:cs typeface="Times New Roman"/>
              </a:rPr>
              <a:t> </a:t>
            </a:r>
            <a:r>
              <a:rPr lang="en-US" sz="2400" spc="-10" dirty="0">
                <a:cs typeface="Times New Roman"/>
              </a:rPr>
              <a:t>evidence of:</a:t>
            </a:r>
            <a:endParaRPr lang="en-US" sz="2400" dirty="0">
              <a:cs typeface="Times New Roman"/>
            </a:endParaRPr>
          </a:p>
          <a:p>
            <a:pPr marL="665480" marR="705485" indent="-285750">
              <a:spcBef>
                <a:spcPts val="615"/>
              </a:spcBef>
            </a:pPr>
            <a:r>
              <a:rPr lang="en-US" sz="2400" dirty="0">
                <a:cs typeface="Times New Roman"/>
              </a:rPr>
              <a:t>The</a:t>
            </a:r>
            <a:r>
              <a:rPr lang="en-US" sz="2400" spc="-10" dirty="0">
                <a:cs typeface="Times New Roman"/>
              </a:rPr>
              <a:t> </a:t>
            </a:r>
            <a:r>
              <a:rPr lang="en-US" sz="2400" dirty="0">
                <a:cs typeface="Times New Roman"/>
              </a:rPr>
              <a:t>parent</a:t>
            </a:r>
            <a:r>
              <a:rPr lang="en-US" sz="2400" spc="-25" dirty="0">
                <a:cs typeface="Times New Roman"/>
              </a:rPr>
              <a:t> </a:t>
            </a:r>
            <a:r>
              <a:rPr lang="en-US" sz="2400" dirty="0">
                <a:cs typeface="Times New Roman"/>
              </a:rPr>
              <a:t>was</a:t>
            </a:r>
            <a:r>
              <a:rPr lang="en-US" sz="2400" spc="15" dirty="0">
                <a:cs typeface="Times New Roman"/>
              </a:rPr>
              <a:t> </a:t>
            </a:r>
            <a:r>
              <a:rPr lang="en-US" sz="2400" dirty="0">
                <a:cs typeface="Times New Roman"/>
              </a:rPr>
              <a:t>informed that</a:t>
            </a:r>
            <a:r>
              <a:rPr lang="en-US" sz="2400" spc="-25" dirty="0">
                <a:cs typeface="Times New Roman"/>
              </a:rPr>
              <a:t> </a:t>
            </a:r>
            <a:r>
              <a:rPr lang="en-US" sz="2400" dirty="0">
                <a:cs typeface="Times New Roman"/>
              </a:rPr>
              <a:t>the</a:t>
            </a:r>
            <a:r>
              <a:rPr lang="en-US" sz="2400" spc="-10" dirty="0">
                <a:cs typeface="Times New Roman"/>
              </a:rPr>
              <a:t> </a:t>
            </a:r>
            <a:r>
              <a:rPr lang="en-US" sz="2400" dirty="0">
                <a:cs typeface="Times New Roman"/>
              </a:rPr>
              <a:t>evaluation</a:t>
            </a:r>
            <a:r>
              <a:rPr lang="en-US" sz="2400" spc="-40" dirty="0">
                <a:cs typeface="Times New Roman"/>
              </a:rPr>
              <a:t> </a:t>
            </a:r>
            <a:r>
              <a:rPr lang="en-US" sz="2400" dirty="0">
                <a:cs typeface="Times New Roman"/>
              </a:rPr>
              <a:t>exceeded</a:t>
            </a:r>
            <a:r>
              <a:rPr lang="en-US" sz="2400" spc="-30" dirty="0">
                <a:cs typeface="Times New Roman"/>
              </a:rPr>
              <a:t> </a:t>
            </a:r>
            <a:r>
              <a:rPr lang="en-US" sz="2400" spc="-25" dirty="0">
                <a:cs typeface="Times New Roman"/>
              </a:rPr>
              <a:t>the </a:t>
            </a:r>
            <a:r>
              <a:rPr lang="en-US" sz="2400" dirty="0">
                <a:cs typeface="Times New Roman"/>
              </a:rPr>
              <a:t>allowed</a:t>
            </a:r>
            <a:r>
              <a:rPr lang="en-US" sz="2400" spc="-25" dirty="0">
                <a:cs typeface="Times New Roman"/>
              </a:rPr>
              <a:t> </a:t>
            </a:r>
            <a:r>
              <a:rPr lang="en-US" sz="2400" spc="-10" dirty="0">
                <a:cs typeface="Times New Roman"/>
              </a:rPr>
              <a:t>timeline.</a:t>
            </a:r>
            <a:endParaRPr lang="en-US" sz="1200" dirty="0">
              <a:cs typeface="Times New Roman"/>
            </a:endParaRPr>
          </a:p>
          <a:p>
            <a:pPr marL="722630" marR="164465" indent="-342900">
              <a:spcBef>
                <a:spcPts val="600"/>
              </a:spcBef>
            </a:pPr>
            <a:r>
              <a:rPr lang="en-US" sz="2400" dirty="0">
                <a:cs typeface="Times New Roman"/>
              </a:rPr>
              <a:t>The</a:t>
            </a:r>
            <a:r>
              <a:rPr lang="en-US" sz="2400" spc="-10" dirty="0">
                <a:cs typeface="Times New Roman"/>
              </a:rPr>
              <a:t> </a:t>
            </a:r>
            <a:r>
              <a:rPr lang="en-US" sz="2400" dirty="0">
                <a:cs typeface="Times New Roman"/>
              </a:rPr>
              <a:t>IEP</a:t>
            </a:r>
            <a:r>
              <a:rPr lang="en-US" sz="2400" spc="-85" dirty="0">
                <a:cs typeface="Times New Roman"/>
              </a:rPr>
              <a:t> </a:t>
            </a:r>
            <a:r>
              <a:rPr lang="en-US" sz="2400" dirty="0">
                <a:cs typeface="Times New Roman"/>
              </a:rPr>
              <a:t>team</a:t>
            </a:r>
            <a:r>
              <a:rPr lang="en-US" sz="2400" spc="-20" dirty="0">
                <a:cs typeface="Times New Roman"/>
              </a:rPr>
              <a:t> </a:t>
            </a:r>
            <a:r>
              <a:rPr lang="en-US" sz="2400" dirty="0">
                <a:cs typeface="Times New Roman"/>
              </a:rPr>
              <a:t>convened</a:t>
            </a:r>
            <a:r>
              <a:rPr lang="en-US" sz="2400" spc="-25" dirty="0">
                <a:cs typeface="Times New Roman"/>
              </a:rPr>
              <a:t> </a:t>
            </a:r>
            <a:r>
              <a:rPr lang="en-US" sz="2400" dirty="0">
                <a:cs typeface="Times New Roman"/>
              </a:rPr>
              <a:t>to</a:t>
            </a:r>
            <a:r>
              <a:rPr lang="en-US" sz="2400" spc="-10" dirty="0">
                <a:cs typeface="Times New Roman"/>
              </a:rPr>
              <a:t> </a:t>
            </a:r>
            <a:r>
              <a:rPr lang="en-US" sz="2400" dirty="0">
                <a:cs typeface="Times New Roman"/>
              </a:rPr>
              <a:t>determine</a:t>
            </a:r>
            <a:r>
              <a:rPr lang="en-US" sz="2400" spc="-25" dirty="0">
                <a:cs typeface="Times New Roman"/>
              </a:rPr>
              <a:t> </a:t>
            </a:r>
            <a:r>
              <a:rPr lang="en-US" sz="2400" dirty="0">
                <a:cs typeface="Times New Roman"/>
              </a:rPr>
              <a:t>if</a:t>
            </a:r>
            <a:r>
              <a:rPr lang="en-US" sz="2400" spc="-10" dirty="0">
                <a:cs typeface="Times New Roman"/>
              </a:rPr>
              <a:t> </a:t>
            </a:r>
            <a:r>
              <a:rPr lang="en-US" sz="2400" dirty="0">
                <a:cs typeface="Times New Roman"/>
              </a:rPr>
              <a:t>the</a:t>
            </a:r>
            <a:r>
              <a:rPr lang="en-US" sz="2400" spc="-5" dirty="0">
                <a:cs typeface="Times New Roman"/>
              </a:rPr>
              <a:t> </a:t>
            </a:r>
            <a:r>
              <a:rPr lang="en-US" sz="2400" dirty="0">
                <a:cs typeface="Times New Roman"/>
              </a:rPr>
              <a:t>provision</a:t>
            </a:r>
            <a:r>
              <a:rPr lang="en-US" sz="2400" spc="-25" dirty="0">
                <a:cs typeface="Times New Roman"/>
              </a:rPr>
              <a:t> </a:t>
            </a:r>
            <a:r>
              <a:rPr lang="en-US" sz="2400" dirty="0">
                <a:cs typeface="Times New Roman"/>
              </a:rPr>
              <a:t>of </a:t>
            </a:r>
            <a:r>
              <a:rPr lang="en-US" sz="2400" spc="-40" dirty="0">
                <a:cs typeface="Times New Roman"/>
              </a:rPr>
              <a:t>FAPE </a:t>
            </a:r>
            <a:r>
              <a:rPr lang="en-US" sz="2400" dirty="0">
                <a:cs typeface="Times New Roman"/>
              </a:rPr>
              <a:t>was impacted</a:t>
            </a:r>
            <a:r>
              <a:rPr lang="en-US" sz="2400" spc="-15" dirty="0">
                <a:cs typeface="Times New Roman"/>
              </a:rPr>
              <a:t> </a:t>
            </a:r>
            <a:r>
              <a:rPr lang="en-US" sz="2400" dirty="0">
                <a:cs typeface="Times New Roman"/>
              </a:rPr>
              <a:t>by the delay in providing special education and related services due to</a:t>
            </a:r>
            <a:r>
              <a:rPr lang="en-US" sz="2400" spc="5" dirty="0">
                <a:cs typeface="Times New Roman"/>
              </a:rPr>
              <a:t> </a:t>
            </a:r>
            <a:r>
              <a:rPr lang="en-US" sz="2400" dirty="0">
                <a:cs typeface="Times New Roman"/>
              </a:rPr>
              <a:t>exceeding</a:t>
            </a:r>
            <a:r>
              <a:rPr lang="en-US" sz="2400" spc="-40" dirty="0">
                <a:cs typeface="Times New Roman"/>
              </a:rPr>
              <a:t> </a:t>
            </a:r>
            <a:r>
              <a:rPr lang="en-US" sz="2400" dirty="0">
                <a:cs typeface="Times New Roman"/>
              </a:rPr>
              <a:t>the</a:t>
            </a:r>
            <a:r>
              <a:rPr lang="en-US" sz="2400" spc="-10" dirty="0">
                <a:cs typeface="Times New Roman"/>
              </a:rPr>
              <a:t> </a:t>
            </a:r>
            <a:r>
              <a:rPr lang="en-US" sz="2400" dirty="0">
                <a:cs typeface="Times New Roman"/>
              </a:rPr>
              <a:t>timeline.</a:t>
            </a:r>
            <a:r>
              <a:rPr lang="en-US" sz="2400" spc="-80" dirty="0">
                <a:cs typeface="Times New Roman"/>
              </a:rPr>
              <a:t> </a:t>
            </a:r>
          </a:p>
          <a:p>
            <a:pPr marL="722630" marR="164465" indent="-342900">
              <a:spcBef>
                <a:spcPts val="600"/>
              </a:spcBef>
            </a:pPr>
            <a:r>
              <a:rPr lang="en-US" sz="2400" spc="-25" dirty="0">
                <a:cs typeface="Times New Roman"/>
              </a:rPr>
              <a:t>The </a:t>
            </a:r>
            <a:r>
              <a:rPr lang="en-US" sz="2400" dirty="0">
                <a:cs typeface="Times New Roman"/>
              </a:rPr>
              <a:t>IEP</a:t>
            </a:r>
            <a:r>
              <a:rPr lang="en-US" sz="2400" spc="-95" dirty="0">
                <a:cs typeface="Times New Roman"/>
              </a:rPr>
              <a:t> </a:t>
            </a:r>
            <a:r>
              <a:rPr lang="en-US" sz="2400" dirty="0">
                <a:cs typeface="Times New Roman"/>
              </a:rPr>
              <a:t>was</a:t>
            </a:r>
            <a:r>
              <a:rPr lang="en-US" sz="2400" spc="-5" dirty="0">
                <a:cs typeface="Times New Roman"/>
              </a:rPr>
              <a:t> </a:t>
            </a:r>
            <a:r>
              <a:rPr lang="en-US" sz="2400" dirty="0">
                <a:cs typeface="Times New Roman"/>
              </a:rPr>
              <a:t>amended to</a:t>
            </a:r>
            <a:r>
              <a:rPr lang="en-US" sz="2400" spc="-20" dirty="0">
                <a:cs typeface="Times New Roman"/>
              </a:rPr>
              <a:t> </a:t>
            </a:r>
            <a:r>
              <a:rPr lang="en-US" sz="2400" dirty="0">
                <a:cs typeface="Times New Roman"/>
              </a:rPr>
              <a:t>include</a:t>
            </a:r>
            <a:r>
              <a:rPr lang="en-US" sz="2400" spc="-25" dirty="0">
                <a:cs typeface="Times New Roman"/>
              </a:rPr>
              <a:t> </a:t>
            </a:r>
            <a:r>
              <a:rPr lang="en-US" sz="2400" dirty="0">
                <a:cs typeface="Times New Roman"/>
              </a:rPr>
              <a:t>compensatory</a:t>
            </a:r>
            <a:r>
              <a:rPr lang="en-US" sz="2400" spc="-30" dirty="0">
                <a:cs typeface="Times New Roman"/>
              </a:rPr>
              <a:t> </a:t>
            </a:r>
            <a:r>
              <a:rPr lang="en-US" sz="2400" dirty="0">
                <a:cs typeface="Times New Roman"/>
              </a:rPr>
              <a:t>services,</a:t>
            </a:r>
            <a:r>
              <a:rPr lang="en-US" sz="2400" spc="-25" dirty="0">
                <a:cs typeface="Times New Roman"/>
              </a:rPr>
              <a:t> </a:t>
            </a:r>
            <a:r>
              <a:rPr lang="en-US" sz="2400" dirty="0">
                <a:cs typeface="Times New Roman"/>
              </a:rPr>
              <a:t>if</a:t>
            </a:r>
            <a:r>
              <a:rPr lang="en-US" sz="2400" spc="-15" dirty="0">
                <a:cs typeface="Times New Roman"/>
              </a:rPr>
              <a:t> </a:t>
            </a:r>
            <a:r>
              <a:rPr lang="en-US" sz="2400" dirty="0">
                <a:cs typeface="Times New Roman"/>
              </a:rPr>
              <a:t>any </a:t>
            </a:r>
            <a:r>
              <a:rPr lang="en-US" sz="2400" spc="-25" dirty="0">
                <a:cs typeface="Times New Roman"/>
              </a:rPr>
              <a:t>are </a:t>
            </a:r>
            <a:r>
              <a:rPr lang="en-US" sz="2400" dirty="0">
                <a:cs typeface="Times New Roman"/>
              </a:rPr>
              <a:t>owed.</a:t>
            </a:r>
            <a:r>
              <a:rPr lang="en-US" sz="2400" spc="-5" dirty="0">
                <a:cs typeface="Times New Roman"/>
              </a:rPr>
              <a:t> </a:t>
            </a:r>
            <a:r>
              <a:rPr lang="en-US" sz="2400" dirty="0">
                <a:cs typeface="Times New Roman"/>
              </a:rPr>
              <a:t>Submit</a:t>
            </a:r>
            <a:r>
              <a:rPr lang="en-US" sz="2400" spc="5" dirty="0">
                <a:cs typeface="Times New Roman"/>
              </a:rPr>
              <a:t> </a:t>
            </a:r>
            <a:r>
              <a:rPr lang="en-US" sz="2400" dirty="0">
                <a:cs typeface="Times New Roman"/>
              </a:rPr>
              <a:t>a copy of</a:t>
            </a:r>
            <a:r>
              <a:rPr lang="en-US" sz="2400" spc="-10" dirty="0">
                <a:cs typeface="Times New Roman"/>
              </a:rPr>
              <a:t> </a:t>
            </a:r>
            <a:r>
              <a:rPr lang="en-US" sz="2400" dirty="0">
                <a:cs typeface="Times New Roman"/>
              </a:rPr>
              <a:t>the</a:t>
            </a:r>
            <a:r>
              <a:rPr lang="en-US" sz="2400" spc="-10" dirty="0">
                <a:cs typeface="Times New Roman"/>
              </a:rPr>
              <a:t> </a:t>
            </a:r>
            <a:r>
              <a:rPr lang="en-US" sz="2400" dirty="0">
                <a:cs typeface="Times New Roman"/>
              </a:rPr>
              <a:t>prior</a:t>
            </a:r>
            <a:r>
              <a:rPr lang="en-US" sz="2400" spc="-20" dirty="0">
                <a:cs typeface="Times New Roman"/>
              </a:rPr>
              <a:t> </a:t>
            </a:r>
            <a:r>
              <a:rPr lang="en-US" sz="2400" dirty="0">
                <a:cs typeface="Times New Roman"/>
              </a:rPr>
              <a:t>written</a:t>
            </a:r>
            <a:r>
              <a:rPr lang="en-US" sz="2400" spc="-25" dirty="0">
                <a:cs typeface="Times New Roman"/>
              </a:rPr>
              <a:t> </a:t>
            </a:r>
            <a:r>
              <a:rPr lang="en-US" sz="2400" dirty="0">
                <a:cs typeface="Times New Roman"/>
              </a:rPr>
              <a:t>notice</a:t>
            </a:r>
            <a:r>
              <a:rPr lang="en-US" sz="2400" spc="-25" dirty="0">
                <a:cs typeface="Times New Roman"/>
              </a:rPr>
              <a:t> </a:t>
            </a:r>
            <a:r>
              <a:rPr lang="en-US" sz="2400" spc="-10" dirty="0">
                <a:cs typeface="Times New Roman"/>
              </a:rPr>
              <a:t>(PWN) </a:t>
            </a:r>
            <a:r>
              <a:rPr lang="en-US" sz="2400" dirty="0">
                <a:cs typeface="Times New Roman"/>
              </a:rPr>
              <a:t>describing</a:t>
            </a:r>
            <a:r>
              <a:rPr lang="en-US" sz="2400" spc="-55" dirty="0">
                <a:cs typeface="Times New Roman"/>
              </a:rPr>
              <a:t> </a:t>
            </a:r>
            <a:r>
              <a:rPr lang="en-US" sz="2400" dirty="0">
                <a:cs typeface="Times New Roman"/>
              </a:rPr>
              <a:t>the</a:t>
            </a:r>
            <a:r>
              <a:rPr lang="en-US" sz="2400" spc="-10" dirty="0">
                <a:cs typeface="Times New Roman"/>
              </a:rPr>
              <a:t> </a:t>
            </a:r>
            <a:r>
              <a:rPr lang="en-US" sz="2400" dirty="0">
                <a:cs typeface="Times New Roman"/>
              </a:rPr>
              <a:t>outcome</a:t>
            </a:r>
            <a:r>
              <a:rPr lang="en-US" sz="2400" spc="-5" dirty="0">
                <a:cs typeface="Times New Roman"/>
              </a:rPr>
              <a:t> </a:t>
            </a:r>
            <a:r>
              <a:rPr lang="en-US" sz="2400" dirty="0">
                <a:cs typeface="Times New Roman"/>
              </a:rPr>
              <a:t>of</a:t>
            </a:r>
            <a:r>
              <a:rPr lang="en-US" sz="2400" spc="-10" dirty="0">
                <a:cs typeface="Times New Roman"/>
              </a:rPr>
              <a:t> </a:t>
            </a:r>
            <a:r>
              <a:rPr lang="en-US" sz="2400" dirty="0">
                <a:cs typeface="Times New Roman"/>
              </a:rPr>
              <a:t>the</a:t>
            </a:r>
            <a:r>
              <a:rPr lang="en-US" sz="2400" spc="-10" dirty="0">
                <a:cs typeface="Times New Roman"/>
              </a:rPr>
              <a:t> </a:t>
            </a:r>
            <a:r>
              <a:rPr lang="en-US" sz="2400" dirty="0">
                <a:cs typeface="Times New Roman"/>
              </a:rPr>
              <a:t>IEP</a:t>
            </a:r>
            <a:r>
              <a:rPr lang="en-US" sz="2400" spc="-90" dirty="0">
                <a:cs typeface="Times New Roman"/>
              </a:rPr>
              <a:t> </a:t>
            </a:r>
            <a:r>
              <a:rPr lang="en-US" sz="2400" dirty="0">
                <a:cs typeface="Times New Roman"/>
              </a:rPr>
              <a:t>team</a:t>
            </a:r>
            <a:r>
              <a:rPr lang="en-US" sz="2400" spc="-40" dirty="0">
                <a:cs typeface="Times New Roman"/>
              </a:rPr>
              <a:t> </a:t>
            </a:r>
            <a:r>
              <a:rPr lang="en-US" sz="2400" dirty="0">
                <a:cs typeface="Times New Roman"/>
              </a:rPr>
              <a:t>meeting</a:t>
            </a:r>
            <a:r>
              <a:rPr lang="en-US" sz="2400" spc="-15" dirty="0">
                <a:cs typeface="Times New Roman"/>
              </a:rPr>
              <a:t> </a:t>
            </a:r>
            <a:r>
              <a:rPr lang="en-US" sz="2400" dirty="0">
                <a:cs typeface="Times New Roman"/>
              </a:rPr>
              <a:t>or</a:t>
            </a:r>
            <a:r>
              <a:rPr lang="en-US" sz="2400" spc="-10" dirty="0">
                <a:cs typeface="Times New Roman"/>
              </a:rPr>
              <a:t> meeting </a:t>
            </a:r>
            <a:r>
              <a:rPr lang="en-US" sz="2400" dirty="0">
                <a:cs typeface="Times New Roman"/>
              </a:rPr>
              <a:t>summary if PWN is not</a:t>
            </a:r>
            <a:r>
              <a:rPr lang="en-US" sz="2400" spc="-15" dirty="0">
                <a:cs typeface="Times New Roman"/>
              </a:rPr>
              <a:t> </a:t>
            </a:r>
            <a:r>
              <a:rPr lang="en-US" sz="2400" spc="-10" dirty="0">
                <a:cs typeface="Times New Roman"/>
              </a:rPr>
              <a:t>needed.</a:t>
            </a:r>
          </a:p>
        </p:txBody>
      </p:sp>
    </p:spTree>
    <p:extLst>
      <p:ext uri="{BB962C8B-B14F-4D97-AF65-F5344CB8AC3E}">
        <p14:creationId xmlns:p14="http://schemas.microsoft.com/office/powerpoint/2010/main" val="358093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0B3D2F-C005-669D-925E-F2FF4EDDC7FB}"/>
              </a:ext>
            </a:extLst>
          </p:cNvPr>
          <p:cNvSpPr>
            <a:spLocks noGrp="1"/>
          </p:cNvSpPr>
          <p:nvPr>
            <p:ph type="title" idx="4294967295"/>
          </p:nvPr>
        </p:nvSpPr>
        <p:spPr>
          <a:xfrm>
            <a:off x="-76200" y="127000"/>
            <a:ext cx="73914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500" b="0" i="0" u="none" strike="noStrike" kern="1200" cap="none" spc="-10" normalizeH="0" baseline="0" noProof="0" dirty="0">
                <a:ln>
                  <a:noFill/>
                </a:ln>
                <a:solidFill>
                  <a:schemeClr val="bg1"/>
                </a:solidFill>
                <a:effectLst/>
                <a:uLnTx/>
                <a:uFillTx/>
                <a:latin typeface="+mn-lt"/>
                <a:ea typeface="+mn-ea"/>
                <a:cs typeface="+mn-cs"/>
              </a:rPr>
              <a:t>LEA Home Screen Follow-</a:t>
            </a:r>
            <a:r>
              <a:rPr kumimoji="0" lang="en-US" sz="2500" b="0" i="0" u="none" strike="noStrike" kern="1200" cap="none" spc="0" normalizeH="0" baseline="0" noProof="0" dirty="0">
                <a:ln>
                  <a:noFill/>
                </a:ln>
                <a:solidFill>
                  <a:schemeClr val="bg1"/>
                </a:solidFill>
                <a:effectLst/>
                <a:uLnTx/>
                <a:uFillTx/>
                <a:latin typeface="+mn-lt"/>
                <a:ea typeface="+mn-ea"/>
                <a:cs typeface="+mn-cs"/>
              </a:rPr>
              <a:t>Up</a:t>
            </a:r>
            <a:r>
              <a:rPr kumimoji="0" lang="en-US" sz="2500" b="0" i="0" u="none" strike="noStrike" kern="1200" cap="none" spc="-65" normalizeH="0" baseline="0" noProof="0" dirty="0">
                <a:ln>
                  <a:noFill/>
                </a:ln>
                <a:solidFill>
                  <a:schemeClr val="bg1"/>
                </a:solidFill>
                <a:effectLst/>
                <a:uLnTx/>
                <a:uFillTx/>
                <a:latin typeface="+mn-lt"/>
                <a:ea typeface="+mn-ea"/>
                <a:cs typeface="+mn-cs"/>
              </a:rPr>
              <a:t> </a:t>
            </a:r>
            <a:r>
              <a:rPr kumimoji="0" lang="en-US" sz="2500" b="0" i="0" u="none" strike="noStrike" kern="1200" cap="none" spc="-10" normalizeH="0" baseline="0" noProof="0" dirty="0">
                <a:ln>
                  <a:noFill/>
                </a:ln>
                <a:solidFill>
                  <a:schemeClr val="bg1"/>
                </a:solidFill>
                <a:effectLst/>
                <a:uLnTx/>
                <a:uFillTx/>
                <a:latin typeface="+mn-lt"/>
                <a:ea typeface="+mn-ea"/>
                <a:cs typeface="+mn-cs"/>
              </a:rPr>
              <a:t>Timelines: Initial &amp; C to B</a:t>
            </a:r>
            <a:endParaRPr kumimoji="0" lang="en-US" sz="25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6B4957C3-B8BB-78EE-0C53-CDEFBD0D5B30}"/>
              </a:ext>
            </a:extLst>
          </p:cNvPr>
          <p:cNvSpPr>
            <a:spLocks noGrp="1"/>
          </p:cNvSpPr>
          <p:nvPr>
            <p:ph type="sldNum" sz="quarter" idx="4"/>
          </p:nvPr>
        </p:nvSpPr>
        <p:spPr/>
        <p:txBody>
          <a:bodyPr/>
          <a:lstStyle/>
          <a:p>
            <a:fld id="{3B745311-16E5-4BEF-BFE6-36758A3427EB}" type="slidenum">
              <a:rPr lang="en-US" smtClean="0"/>
              <a:pPr/>
              <a:t>27</a:t>
            </a:fld>
            <a:endParaRPr lang="en-US" dirty="0"/>
          </a:p>
        </p:txBody>
      </p:sp>
      <p:pic>
        <p:nvPicPr>
          <p:cNvPr id="6" name="Content Placeholder 5" descr="Screenshot of the LEA's Home Page with Search Assignments, Task Menu and Assignments List.">
            <a:extLst>
              <a:ext uri="{FF2B5EF4-FFF2-40B4-BE49-F238E27FC236}">
                <a16:creationId xmlns:a16="http://schemas.microsoft.com/office/drawing/2014/main" id="{A8F8D267-FC44-58FB-6863-7B739CB2FCF2}"/>
              </a:ext>
            </a:extLst>
          </p:cNvPr>
          <p:cNvPicPr>
            <a:picLocks noGrp="1" noChangeAspect="1"/>
          </p:cNvPicPr>
          <p:nvPr>
            <p:ph sz="quarter" idx="11"/>
          </p:nvPr>
        </p:nvPicPr>
        <p:blipFill>
          <a:blip r:embed="rId3"/>
          <a:stretch>
            <a:fillRect/>
          </a:stretch>
        </p:blipFill>
        <p:spPr>
          <a:xfrm>
            <a:off x="1561992" y="666751"/>
            <a:ext cx="6020016" cy="3505200"/>
          </a:xfrm>
          <a:prstGeom prst="rect">
            <a:avLst/>
          </a:prstGeom>
        </p:spPr>
      </p:pic>
      <p:sp>
        <p:nvSpPr>
          <p:cNvPr id="8" name="TextBox 7">
            <a:extLst>
              <a:ext uri="{FF2B5EF4-FFF2-40B4-BE49-F238E27FC236}">
                <a16:creationId xmlns:a16="http://schemas.microsoft.com/office/drawing/2014/main" id="{A79DD1A3-FB85-434A-69F0-915F3ACD5421}"/>
              </a:ext>
            </a:extLst>
          </p:cNvPr>
          <p:cNvSpPr txBox="1"/>
          <p:nvPr/>
        </p:nvSpPr>
        <p:spPr>
          <a:xfrm>
            <a:off x="381000" y="4267084"/>
            <a:ext cx="8534400" cy="646331"/>
          </a:xfrm>
          <a:prstGeom prst="rect">
            <a:avLst/>
          </a:prstGeom>
          <a:noFill/>
        </p:spPr>
        <p:txBody>
          <a:bodyPr wrap="square">
            <a:spAutoFit/>
          </a:bodyPr>
          <a:lstStyle/>
          <a:p>
            <a:pPr marL="295910" marR="5080">
              <a:lnSpc>
                <a:spcPct val="100000"/>
              </a:lnSpc>
              <a:spcBef>
                <a:spcPts val="100"/>
              </a:spcBef>
            </a:pPr>
            <a:r>
              <a:rPr lang="en-US" sz="1800" dirty="0">
                <a:latin typeface="+mn-lt"/>
                <a:cs typeface="Times New Roman"/>
              </a:rPr>
              <a:t>If</a:t>
            </a:r>
            <a:r>
              <a:rPr lang="en-US" sz="1800" spc="-35" dirty="0">
                <a:latin typeface="+mn-lt"/>
                <a:cs typeface="Times New Roman"/>
              </a:rPr>
              <a:t> </a:t>
            </a:r>
            <a:r>
              <a:rPr lang="en-US" sz="1800" dirty="0">
                <a:latin typeface="+mn-lt"/>
                <a:cs typeface="Times New Roman"/>
              </a:rPr>
              <a:t>the</a:t>
            </a:r>
            <a:r>
              <a:rPr lang="en-US" sz="1800" spc="-25" dirty="0">
                <a:latin typeface="+mn-lt"/>
                <a:cs typeface="Times New Roman"/>
              </a:rPr>
              <a:t> </a:t>
            </a:r>
            <a:r>
              <a:rPr lang="en-US" sz="1800" dirty="0">
                <a:latin typeface="+mn-lt"/>
                <a:cs typeface="Times New Roman"/>
              </a:rPr>
              <a:t>Initial</a:t>
            </a:r>
            <a:r>
              <a:rPr lang="en-US" sz="1800" spc="-50" dirty="0">
                <a:latin typeface="+mn-lt"/>
                <a:cs typeface="Times New Roman"/>
              </a:rPr>
              <a:t> </a:t>
            </a:r>
            <a:r>
              <a:rPr lang="en-US" sz="1800" dirty="0">
                <a:latin typeface="+mn-lt"/>
                <a:cs typeface="Times New Roman"/>
              </a:rPr>
              <a:t>Evaluation</a:t>
            </a:r>
            <a:r>
              <a:rPr lang="en-US" sz="1800" spc="-45" dirty="0">
                <a:latin typeface="+mn-lt"/>
                <a:cs typeface="Times New Roman"/>
              </a:rPr>
              <a:t> </a:t>
            </a:r>
            <a:r>
              <a:rPr lang="en-US" sz="1800" dirty="0">
                <a:latin typeface="+mn-lt"/>
                <a:cs typeface="Times New Roman"/>
              </a:rPr>
              <a:t>or</a:t>
            </a:r>
            <a:r>
              <a:rPr lang="en-US" sz="1800" spc="-30" dirty="0">
                <a:latin typeface="+mn-lt"/>
                <a:cs typeface="Times New Roman"/>
              </a:rPr>
              <a:t> </a:t>
            </a:r>
            <a:r>
              <a:rPr lang="en-US" sz="1800" dirty="0">
                <a:latin typeface="+mn-lt"/>
                <a:cs typeface="Times New Roman"/>
              </a:rPr>
              <a:t>C</a:t>
            </a:r>
            <a:r>
              <a:rPr lang="en-US" sz="1800" spc="-15" dirty="0">
                <a:latin typeface="+mn-lt"/>
                <a:cs typeface="Times New Roman"/>
              </a:rPr>
              <a:t> </a:t>
            </a:r>
            <a:r>
              <a:rPr lang="en-US" sz="1800" dirty="0">
                <a:latin typeface="+mn-lt"/>
                <a:cs typeface="Times New Roman"/>
              </a:rPr>
              <a:t>to</a:t>
            </a:r>
            <a:r>
              <a:rPr lang="en-US" sz="1800" spc="-20" dirty="0">
                <a:latin typeface="+mn-lt"/>
                <a:cs typeface="Times New Roman"/>
              </a:rPr>
              <a:t> </a:t>
            </a:r>
            <a:r>
              <a:rPr lang="en-US" sz="1800" dirty="0">
                <a:latin typeface="+mn-lt"/>
                <a:cs typeface="Times New Roman"/>
              </a:rPr>
              <a:t>B</a:t>
            </a:r>
            <a:r>
              <a:rPr lang="en-US" sz="1800" spc="-45" dirty="0">
                <a:latin typeface="+mn-lt"/>
                <a:cs typeface="Times New Roman"/>
              </a:rPr>
              <a:t> </a:t>
            </a:r>
            <a:r>
              <a:rPr lang="en-US" sz="1800" dirty="0">
                <a:latin typeface="+mn-lt"/>
                <a:cs typeface="Times New Roman"/>
              </a:rPr>
              <a:t>Transition</a:t>
            </a:r>
            <a:r>
              <a:rPr lang="en-US" sz="1800" spc="-55" dirty="0">
                <a:latin typeface="+mn-lt"/>
                <a:cs typeface="Times New Roman"/>
              </a:rPr>
              <a:t> </a:t>
            </a:r>
            <a:r>
              <a:rPr lang="en-US" sz="1800" dirty="0">
                <a:latin typeface="+mn-lt"/>
                <a:cs typeface="Times New Roman"/>
              </a:rPr>
              <a:t>timelines</a:t>
            </a:r>
            <a:r>
              <a:rPr lang="en-US" sz="1800" spc="-20" dirty="0">
                <a:latin typeface="+mn-lt"/>
                <a:cs typeface="Times New Roman"/>
              </a:rPr>
              <a:t> </a:t>
            </a:r>
            <a:r>
              <a:rPr lang="en-US" sz="1800" dirty="0">
                <a:latin typeface="+mn-lt"/>
                <a:cs typeface="Times New Roman"/>
              </a:rPr>
              <a:t>were</a:t>
            </a:r>
            <a:r>
              <a:rPr lang="en-US" sz="1800" spc="-25" dirty="0">
                <a:latin typeface="+mn-lt"/>
                <a:cs typeface="Times New Roman"/>
              </a:rPr>
              <a:t> </a:t>
            </a:r>
            <a:r>
              <a:rPr lang="en-US" sz="1800" dirty="0">
                <a:latin typeface="+mn-lt"/>
                <a:cs typeface="Times New Roman"/>
              </a:rPr>
              <a:t>found</a:t>
            </a:r>
            <a:r>
              <a:rPr lang="en-US" sz="1800" spc="-50" dirty="0">
                <a:latin typeface="+mn-lt"/>
                <a:cs typeface="Times New Roman"/>
              </a:rPr>
              <a:t> </a:t>
            </a:r>
            <a:r>
              <a:rPr lang="en-US" sz="1800" dirty="0">
                <a:latin typeface="+mn-lt"/>
                <a:cs typeface="Times New Roman"/>
              </a:rPr>
              <a:t>out </a:t>
            </a:r>
            <a:r>
              <a:rPr lang="en-US" sz="1800" spc="-25" dirty="0">
                <a:latin typeface="+mn-lt"/>
                <a:cs typeface="Times New Roman"/>
              </a:rPr>
              <a:t>of </a:t>
            </a:r>
            <a:r>
              <a:rPr lang="en-US" sz="1800" dirty="0">
                <a:latin typeface="+mn-lt"/>
                <a:cs typeface="Times New Roman"/>
              </a:rPr>
              <a:t>compliance</a:t>
            </a:r>
            <a:r>
              <a:rPr lang="en-US" sz="1800" spc="-45" dirty="0">
                <a:latin typeface="+mn-lt"/>
                <a:cs typeface="Times New Roman"/>
              </a:rPr>
              <a:t> </a:t>
            </a:r>
            <a:r>
              <a:rPr lang="en-US" sz="1800" dirty="0">
                <a:latin typeface="+mn-lt"/>
                <a:cs typeface="Times New Roman"/>
              </a:rPr>
              <a:t>then</a:t>
            </a:r>
            <a:r>
              <a:rPr lang="en-US" sz="1800" spc="-30" dirty="0">
                <a:latin typeface="+mn-lt"/>
                <a:cs typeface="Times New Roman"/>
              </a:rPr>
              <a:t> </a:t>
            </a:r>
            <a:r>
              <a:rPr lang="en-US" sz="1800" dirty="0">
                <a:latin typeface="+mn-lt"/>
                <a:cs typeface="Times New Roman"/>
              </a:rPr>
              <a:t>click</a:t>
            </a:r>
            <a:r>
              <a:rPr lang="en-US" sz="1800" spc="-25" dirty="0">
                <a:latin typeface="+mn-lt"/>
                <a:cs typeface="Times New Roman"/>
              </a:rPr>
              <a:t> </a:t>
            </a:r>
            <a:r>
              <a:rPr lang="en-US" sz="1800" dirty="0">
                <a:latin typeface="+mn-lt"/>
                <a:cs typeface="Times New Roman"/>
              </a:rPr>
              <a:t>on</a:t>
            </a:r>
            <a:r>
              <a:rPr lang="en-US" sz="1800" spc="-30" dirty="0">
                <a:latin typeface="+mn-lt"/>
                <a:cs typeface="Times New Roman"/>
              </a:rPr>
              <a:t> </a:t>
            </a:r>
            <a:r>
              <a:rPr lang="en-US" sz="1800" dirty="0">
                <a:latin typeface="+mn-lt"/>
                <a:cs typeface="Times New Roman"/>
              </a:rPr>
              <a:t>the</a:t>
            </a:r>
            <a:r>
              <a:rPr lang="en-US" sz="1800" spc="-25" dirty="0">
                <a:latin typeface="+mn-lt"/>
                <a:cs typeface="Times New Roman"/>
              </a:rPr>
              <a:t> </a:t>
            </a:r>
            <a:r>
              <a:rPr lang="en-US" sz="1800" dirty="0">
                <a:latin typeface="+mn-lt"/>
                <a:cs typeface="Times New Roman"/>
              </a:rPr>
              <a:t>follow-up</a:t>
            </a:r>
            <a:r>
              <a:rPr lang="en-US" sz="1800" spc="-60" dirty="0">
                <a:latin typeface="+mn-lt"/>
                <a:cs typeface="Times New Roman"/>
              </a:rPr>
              <a:t> </a:t>
            </a:r>
            <a:r>
              <a:rPr lang="en-US" sz="1800" dirty="0">
                <a:latin typeface="+mn-lt"/>
                <a:cs typeface="Times New Roman"/>
              </a:rPr>
              <a:t>timeline</a:t>
            </a:r>
            <a:r>
              <a:rPr lang="en-US" sz="1800" spc="-15" dirty="0">
                <a:latin typeface="+mn-lt"/>
                <a:cs typeface="Times New Roman"/>
              </a:rPr>
              <a:t> </a:t>
            </a:r>
            <a:r>
              <a:rPr lang="en-US" sz="1800" dirty="0">
                <a:latin typeface="+mn-lt"/>
                <a:cs typeface="Times New Roman"/>
              </a:rPr>
              <a:t>link</a:t>
            </a:r>
            <a:r>
              <a:rPr lang="en-US" sz="1800" spc="-30" dirty="0">
                <a:latin typeface="+mn-lt"/>
                <a:cs typeface="Times New Roman"/>
              </a:rPr>
              <a:t> </a:t>
            </a:r>
            <a:r>
              <a:rPr lang="en-US" sz="1800" dirty="0">
                <a:latin typeface="+mn-lt"/>
                <a:cs typeface="Times New Roman"/>
              </a:rPr>
              <a:t>under</a:t>
            </a:r>
            <a:r>
              <a:rPr lang="en-US" sz="1800" spc="-60" dirty="0">
                <a:latin typeface="+mn-lt"/>
                <a:cs typeface="Times New Roman"/>
              </a:rPr>
              <a:t> </a:t>
            </a:r>
            <a:r>
              <a:rPr lang="en-US" sz="1800" dirty="0">
                <a:latin typeface="+mn-lt"/>
                <a:cs typeface="Times New Roman"/>
              </a:rPr>
              <a:t>Review</a:t>
            </a:r>
            <a:r>
              <a:rPr lang="en-US" sz="1800" spc="-20" dirty="0">
                <a:latin typeface="+mn-lt"/>
                <a:cs typeface="Times New Roman"/>
              </a:rPr>
              <a:t> Type</a:t>
            </a:r>
            <a:r>
              <a:rPr lang="en-US" sz="1800" spc="-30" dirty="0">
                <a:latin typeface="+mn-lt"/>
                <a:cs typeface="Times New Roman"/>
              </a:rPr>
              <a:t> </a:t>
            </a:r>
            <a:r>
              <a:rPr lang="en-US" sz="1800" spc="-25" dirty="0">
                <a:latin typeface="+mn-lt"/>
                <a:cs typeface="Times New Roman"/>
              </a:rPr>
              <a:t>on </a:t>
            </a:r>
            <a:r>
              <a:rPr lang="en-US" sz="1800" dirty="0">
                <a:latin typeface="+mn-lt"/>
                <a:cs typeface="Times New Roman"/>
              </a:rPr>
              <a:t>the</a:t>
            </a:r>
            <a:r>
              <a:rPr lang="en-US" sz="1800" spc="-20" dirty="0">
                <a:latin typeface="+mn-lt"/>
                <a:cs typeface="Times New Roman"/>
              </a:rPr>
              <a:t> </a:t>
            </a:r>
            <a:r>
              <a:rPr lang="en-US" sz="1800" spc="-65" dirty="0">
                <a:latin typeface="+mn-lt"/>
                <a:cs typeface="Times New Roman"/>
              </a:rPr>
              <a:t>LEA’s</a:t>
            </a:r>
            <a:r>
              <a:rPr lang="en-US" sz="1800" spc="-25" dirty="0">
                <a:latin typeface="+mn-lt"/>
                <a:cs typeface="Times New Roman"/>
              </a:rPr>
              <a:t> </a:t>
            </a:r>
            <a:r>
              <a:rPr lang="en-US" sz="1800" dirty="0">
                <a:latin typeface="+mn-lt"/>
                <a:cs typeface="Times New Roman"/>
              </a:rPr>
              <a:t>home</a:t>
            </a:r>
            <a:r>
              <a:rPr lang="en-US" sz="1800" spc="-15" dirty="0">
                <a:latin typeface="+mn-lt"/>
                <a:cs typeface="Times New Roman"/>
              </a:rPr>
              <a:t> </a:t>
            </a:r>
            <a:r>
              <a:rPr lang="en-US" sz="1800" spc="-20" dirty="0">
                <a:latin typeface="+mn-lt"/>
                <a:cs typeface="Times New Roman"/>
              </a:rPr>
              <a:t>page.</a:t>
            </a:r>
            <a:endParaRPr lang="en-US" sz="1800" dirty="0">
              <a:latin typeface="+mn-lt"/>
              <a:cs typeface="Times New Roman"/>
            </a:endParaRPr>
          </a:p>
        </p:txBody>
      </p:sp>
      <p:sp>
        <p:nvSpPr>
          <p:cNvPr id="9" name="Oval 8">
            <a:extLst>
              <a:ext uri="{FF2B5EF4-FFF2-40B4-BE49-F238E27FC236}">
                <a16:creationId xmlns:a16="http://schemas.microsoft.com/office/drawing/2014/main" id="{61749001-04B7-C1B6-DDF9-97BD8DB73964}"/>
              </a:ext>
              <a:ext uri="{C183D7F6-B498-43B3-948B-1728B52AA6E4}">
                <adec:decorative xmlns:adec="http://schemas.microsoft.com/office/drawing/2017/decorative" val="1"/>
              </a:ext>
            </a:extLst>
          </p:cNvPr>
          <p:cNvSpPr/>
          <p:nvPr/>
        </p:nvSpPr>
        <p:spPr>
          <a:xfrm>
            <a:off x="3429000" y="3688799"/>
            <a:ext cx="1981200" cy="47613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488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4D1FCB-75A3-E4C6-CE7A-B1443CDF9DF2}"/>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10" normalizeH="0" baseline="0" noProof="0" dirty="0">
                <a:ln>
                  <a:noFill/>
                </a:ln>
                <a:solidFill>
                  <a:schemeClr val="bg1"/>
                </a:solidFill>
                <a:effectLst/>
                <a:uLnTx/>
                <a:uFillTx/>
                <a:latin typeface="+mn-lt"/>
                <a:ea typeface="+mn-ea"/>
                <a:cs typeface="+mn-cs"/>
              </a:rPr>
              <a:t>Follow-</a:t>
            </a:r>
            <a:r>
              <a:rPr kumimoji="0" lang="en-US" sz="3200" b="0" i="0" u="none" strike="noStrike" kern="1200" cap="none" spc="0" normalizeH="0" baseline="0" noProof="0" dirty="0">
                <a:ln>
                  <a:noFill/>
                </a:ln>
                <a:solidFill>
                  <a:schemeClr val="bg1"/>
                </a:solidFill>
                <a:effectLst/>
                <a:uLnTx/>
                <a:uFillTx/>
                <a:latin typeface="+mn-lt"/>
                <a:ea typeface="+mn-ea"/>
                <a:cs typeface="+mn-cs"/>
              </a:rPr>
              <a:t>Up</a:t>
            </a:r>
            <a:r>
              <a:rPr kumimoji="0" lang="en-US" sz="3200" b="0" i="0" u="none" strike="noStrike" kern="1200" cap="none" spc="-65"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Timelines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ABD9217A-6B6C-DDAA-95C7-A5FC71E5DD86}"/>
              </a:ext>
            </a:extLst>
          </p:cNvPr>
          <p:cNvSpPr>
            <a:spLocks noGrp="1"/>
          </p:cNvSpPr>
          <p:nvPr>
            <p:ph type="sldNum" sz="quarter" idx="4"/>
          </p:nvPr>
        </p:nvSpPr>
        <p:spPr/>
        <p:txBody>
          <a:bodyPr/>
          <a:lstStyle/>
          <a:p>
            <a:fld id="{3B745311-16E5-4BEF-BFE6-36758A3427EB}" type="slidenum">
              <a:rPr lang="en-US" smtClean="0"/>
              <a:pPr/>
              <a:t>28</a:t>
            </a:fld>
            <a:endParaRPr lang="en-US" dirty="0"/>
          </a:p>
        </p:txBody>
      </p:sp>
      <p:pic>
        <p:nvPicPr>
          <p:cNvPr id="8" name="Content Placeholder 7" descr="Tiered monitoring: initial evaluation timelines summary (follow-up: 1) Screenshot ">
            <a:extLst>
              <a:ext uri="{FF2B5EF4-FFF2-40B4-BE49-F238E27FC236}">
                <a16:creationId xmlns:a16="http://schemas.microsoft.com/office/drawing/2014/main" id="{5A776EB5-2599-457D-9F0E-9C6E0E4F39E4}"/>
              </a:ext>
            </a:extLst>
          </p:cNvPr>
          <p:cNvPicPr>
            <a:picLocks noGrp="1" noChangeAspect="1"/>
          </p:cNvPicPr>
          <p:nvPr>
            <p:ph sz="quarter" idx="11"/>
          </p:nvPr>
        </p:nvPicPr>
        <p:blipFill>
          <a:blip r:embed="rId3"/>
          <a:stretch>
            <a:fillRect/>
          </a:stretch>
        </p:blipFill>
        <p:spPr>
          <a:xfrm>
            <a:off x="1600200" y="810792"/>
            <a:ext cx="5592910" cy="4270321"/>
          </a:xfrm>
          <a:prstGeom prst="rect">
            <a:avLst/>
          </a:prstGeom>
        </p:spPr>
      </p:pic>
    </p:spTree>
    <p:extLst>
      <p:ext uri="{BB962C8B-B14F-4D97-AF65-F5344CB8AC3E}">
        <p14:creationId xmlns:p14="http://schemas.microsoft.com/office/powerpoint/2010/main" val="941331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00BBC6-E2DF-FF81-6DD9-C560FA3EC973}"/>
              </a:ext>
            </a:extLst>
          </p:cNvPr>
          <p:cNvSpPr>
            <a:spLocks noGrp="1"/>
          </p:cNvSpPr>
          <p:nvPr>
            <p:ph type="title" idx="4294967295"/>
          </p:nvPr>
        </p:nvSpPr>
        <p:spPr>
          <a:xfrm>
            <a:off x="-76200" y="57150"/>
            <a:ext cx="7239000" cy="677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Importing</a:t>
            </a:r>
            <a:r>
              <a:rPr kumimoji="0" lang="en-US" sz="2400" b="0" i="0" u="none" strike="noStrike" kern="1200" cap="none" spc="-65" normalizeH="0" baseline="0" noProof="0" dirty="0">
                <a:ln>
                  <a:noFill/>
                </a:ln>
                <a:solidFill>
                  <a:schemeClr val="bg1"/>
                </a:solidFill>
                <a:effectLst/>
                <a:uLnTx/>
                <a:uFillTx/>
                <a:latin typeface="+mn-lt"/>
                <a:ea typeface="+mn-ea"/>
                <a:cs typeface="+mn-cs"/>
              </a:rPr>
              <a:t> </a:t>
            </a:r>
            <a:r>
              <a:rPr kumimoji="0" lang="en-US" sz="2400" b="0" i="0" u="none" strike="noStrike" kern="1200" cap="none" spc="0" normalizeH="0" baseline="0" noProof="0" dirty="0">
                <a:ln>
                  <a:noFill/>
                </a:ln>
                <a:solidFill>
                  <a:schemeClr val="bg1"/>
                </a:solidFill>
                <a:effectLst/>
                <a:uLnTx/>
                <a:uFillTx/>
                <a:latin typeface="+mn-lt"/>
                <a:ea typeface="+mn-ea"/>
                <a:cs typeface="+mn-cs"/>
              </a:rPr>
              <a:t>Student</a:t>
            </a:r>
            <a:r>
              <a:rPr kumimoji="0" lang="en-US" sz="2400" b="0" i="0" u="none" strike="noStrike" kern="1200" cap="none" spc="-80" normalizeH="0" baseline="0" noProof="0" dirty="0">
                <a:ln>
                  <a:noFill/>
                </a:ln>
                <a:solidFill>
                  <a:schemeClr val="bg1"/>
                </a:solidFill>
                <a:effectLst/>
                <a:uLnTx/>
                <a:uFillTx/>
                <a:latin typeface="+mn-lt"/>
                <a:ea typeface="+mn-ea"/>
                <a:cs typeface="+mn-cs"/>
              </a:rPr>
              <a:t> </a:t>
            </a:r>
            <a:r>
              <a:rPr kumimoji="0" lang="en-US" sz="2400" b="0" i="0" u="none" strike="noStrike" kern="1200" cap="none" spc="0" normalizeH="0" baseline="0" noProof="0" dirty="0">
                <a:ln>
                  <a:noFill/>
                </a:ln>
                <a:solidFill>
                  <a:schemeClr val="bg1"/>
                </a:solidFill>
                <a:effectLst/>
                <a:uLnTx/>
                <a:uFillTx/>
                <a:latin typeface="+mn-lt"/>
                <a:ea typeface="+mn-ea"/>
                <a:cs typeface="+mn-cs"/>
              </a:rPr>
              <a:t>Data</a:t>
            </a:r>
            <a:r>
              <a:rPr kumimoji="0" lang="en-US" sz="2400" b="0" i="0" u="none" strike="noStrike" kern="1200" cap="none" spc="-70" normalizeH="0" baseline="0" noProof="0" dirty="0">
                <a:ln>
                  <a:noFill/>
                </a:ln>
                <a:solidFill>
                  <a:schemeClr val="bg1"/>
                </a:solidFill>
                <a:effectLst/>
                <a:uLnTx/>
                <a:uFillTx/>
                <a:latin typeface="+mn-lt"/>
                <a:ea typeface="+mn-ea"/>
                <a:cs typeface="+mn-cs"/>
              </a:rPr>
              <a:t> </a:t>
            </a:r>
            <a:r>
              <a:rPr kumimoji="0" lang="en-US" sz="2400" b="0" i="0" u="none" strike="noStrike" kern="1200" cap="none" spc="0" normalizeH="0" baseline="0" noProof="0" dirty="0">
                <a:ln>
                  <a:noFill/>
                </a:ln>
                <a:solidFill>
                  <a:schemeClr val="bg1"/>
                </a:solidFill>
                <a:effectLst/>
                <a:uLnTx/>
                <a:uFillTx/>
                <a:latin typeface="+mn-lt"/>
                <a:ea typeface="+mn-ea"/>
                <a:cs typeface="+mn-cs"/>
              </a:rPr>
              <a:t>for</a:t>
            </a:r>
            <a:r>
              <a:rPr kumimoji="0" lang="en-US" sz="2400" b="0" i="0" u="none" strike="noStrike" kern="1200" cap="none" spc="-55" normalizeH="0" baseline="0" noProof="0" dirty="0">
                <a:ln>
                  <a:noFill/>
                </a:ln>
                <a:solidFill>
                  <a:schemeClr val="bg1"/>
                </a:solidFill>
                <a:effectLst/>
                <a:uLnTx/>
                <a:uFillTx/>
                <a:latin typeface="+mn-lt"/>
                <a:ea typeface="+mn-ea"/>
                <a:cs typeface="+mn-cs"/>
              </a:rPr>
              <a:t> Initial </a:t>
            </a:r>
            <a:r>
              <a:rPr kumimoji="0" lang="en-US" sz="2400" b="0" i="0" u="none" strike="noStrike" kern="1200" cap="none" spc="-10" normalizeH="0" baseline="0" noProof="0" dirty="0">
                <a:ln>
                  <a:noFill/>
                </a:ln>
                <a:solidFill>
                  <a:schemeClr val="bg1"/>
                </a:solidFill>
                <a:effectLst/>
                <a:uLnTx/>
                <a:uFillTx/>
                <a:latin typeface="+mn-lt"/>
                <a:ea typeface="+mn-ea"/>
                <a:cs typeface="+mn-cs"/>
              </a:rPr>
              <a:t>Timeline Follow-</a:t>
            </a:r>
            <a:r>
              <a:rPr kumimoji="0" lang="en-US" sz="2400" b="0" i="0" u="none" strike="noStrike" kern="1200" cap="none" spc="0" normalizeH="0" baseline="0" noProof="0" dirty="0">
                <a:ln>
                  <a:noFill/>
                </a:ln>
                <a:solidFill>
                  <a:schemeClr val="bg1"/>
                </a:solidFill>
                <a:effectLst/>
                <a:uLnTx/>
                <a:uFillTx/>
                <a:latin typeface="+mn-lt"/>
                <a:ea typeface="+mn-ea"/>
                <a:cs typeface="+mn-cs"/>
              </a:rPr>
              <a:t>Up</a:t>
            </a:r>
            <a:r>
              <a:rPr kumimoji="0" lang="en-US" sz="2400" b="0" i="0" u="none" strike="noStrike" kern="1200" cap="none" spc="-110" normalizeH="0" baseline="0" noProof="0" dirty="0">
                <a:ln>
                  <a:noFill/>
                </a:ln>
                <a:solidFill>
                  <a:schemeClr val="bg1"/>
                </a:solidFill>
                <a:effectLst/>
                <a:uLnTx/>
                <a:uFillTx/>
                <a:latin typeface="+mn-lt"/>
                <a:ea typeface="+mn-ea"/>
                <a:cs typeface="+mn-cs"/>
              </a:rPr>
              <a:t> </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B911F3E1-1139-4C48-68B8-A9B9D2A94EAD}"/>
              </a:ext>
            </a:extLst>
          </p:cNvPr>
          <p:cNvSpPr>
            <a:spLocks noGrp="1"/>
          </p:cNvSpPr>
          <p:nvPr>
            <p:ph type="sldNum" sz="quarter" idx="4"/>
          </p:nvPr>
        </p:nvSpPr>
        <p:spPr/>
        <p:txBody>
          <a:bodyPr/>
          <a:lstStyle/>
          <a:p>
            <a:fld id="{3B745311-16E5-4BEF-BFE6-36758A3427EB}" type="slidenum">
              <a:rPr lang="en-US" smtClean="0"/>
              <a:pPr/>
              <a:t>29</a:t>
            </a:fld>
            <a:endParaRPr lang="en-US" dirty="0"/>
          </a:p>
        </p:txBody>
      </p:sp>
      <p:sp>
        <p:nvSpPr>
          <p:cNvPr id="3" name="Content Placeholder 2">
            <a:extLst>
              <a:ext uri="{FF2B5EF4-FFF2-40B4-BE49-F238E27FC236}">
                <a16:creationId xmlns:a16="http://schemas.microsoft.com/office/drawing/2014/main" id="{0DE3AABF-3150-5301-46D3-53CC9206B6B5}"/>
              </a:ext>
            </a:extLst>
          </p:cNvPr>
          <p:cNvSpPr>
            <a:spLocks noGrp="1"/>
          </p:cNvSpPr>
          <p:nvPr>
            <p:ph sz="quarter" idx="11"/>
          </p:nvPr>
        </p:nvSpPr>
        <p:spPr>
          <a:xfrm>
            <a:off x="136358" y="698768"/>
            <a:ext cx="8839200" cy="1676273"/>
          </a:xfrm>
        </p:spPr>
        <p:txBody>
          <a:bodyPr>
            <a:normAutofit fontScale="92500" lnSpcReduction="20000"/>
          </a:bodyPr>
          <a:lstStyle/>
          <a:p>
            <a:pPr marL="298450" indent="-285750">
              <a:spcBef>
                <a:spcPts val="5"/>
              </a:spcBef>
              <a:buSzPct val="59375"/>
              <a:tabLst>
                <a:tab pos="332105" algn="l"/>
                <a:tab pos="332740" algn="l"/>
              </a:tabLst>
            </a:pPr>
            <a:r>
              <a:rPr lang="en-US" sz="1600" dirty="0">
                <a:cs typeface="Times New Roman"/>
              </a:rPr>
              <a:t>The</a:t>
            </a:r>
            <a:r>
              <a:rPr lang="en-US" sz="1600" spc="-20" dirty="0">
                <a:cs typeface="Times New Roman"/>
              </a:rPr>
              <a:t> </a:t>
            </a:r>
            <a:r>
              <a:rPr lang="en-US" sz="1600" dirty="0">
                <a:cs typeface="Times New Roman"/>
              </a:rPr>
              <a:t>file</a:t>
            </a:r>
            <a:r>
              <a:rPr lang="en-US" sz="1600" spc="-15" dirty="0">
                <a:cs typeface="Times New Roman"/>
              </a:rPr>
              <a:t> </a:t>
            </a:r>
            <a:r>
              <a:rPr lang="en-US" sz="1600" dirty="0">
                <a:cs typeface="Times New Roman"/>
              </a:rPr>
              <a:t>can</a:t>
            </a:r>
            <a:r>
              <a:rPr lang="en-US" sz="1600" spc="-10" dirty="0">
                <a:cs typeface="Times New Roman"/>
              </a:rPr>
              <a:t> </a:t>
            </a:r>
            <a:r>
              <a:rPr lang="en-US" sz="1600" dirty="0">
                <a:cs typeface="Times New Roman"/>
              </a:rPr>
              <a:t>have</a:t>
            </a:r>
            <a:r>
              <a:rPr lang="en-US" sz="1600" spc="-30" dirty="0">
                <a:cs typeface="Times New Roman"/>
              </a:rPr>
              <a:t> </a:t>
            </a:r>
            <a:r>
              <a:rPr lang="en-US" sz="1600" dirty="0">
                <a:cs typeface="Times New Roman"/>
              </a:rPr>
              <a:t>an</a:t>
            </a:r>
            <a:r>
              <a:rPr lang="en-US" sz="1600" spc="-10" dirty="0">
                <a:cs typeface="Times New Roman"/>
              </a:rPr>
              <a:t> </a:t>
            </a:r>
            <a:r>
              <a:rPr lang="en-US" sz="1600" dirty="0">
                <a:cs typeface="Times New Roman"/>
              </a:rPr>
              <a:t>extension</a:t>
            </a:r>
            <a:r>
              <a:rPr lang="en-US" sz="1600" spc="-10" dirty="0">
                <a:cs typeface="Times New Roman"/>
              </a:rPr>
              <a:t> </a:t>
            </a:r>
            <a:r>
              <a:rPr lang="en-US" sz="1600" dirty="0">
                <a:cs typeface="Times New Roman"/>
              </a:rPr>
              <a:t>of</a:t>
            </a:r>
            <a:r>
              <a:rPr lang="en-US" sz="1600" spc="-30" dirty="0">
                <a:cs typeface="Times New Roman"/>
              </a:rPr>
              <a:t> </a:t>
            </a:r>
            <a:r>
              <a:rPr lang="en-US" sz="1600" dirty="0">
                <a:cs typeface="Times New Roman"/>
              </a:rPr>
              <a:t>.csv</a:t>
            </a:r>
            <a:r>
              <a:rPr lang="en-US" sz="1600" spc="-15" dirty="0">
                <a:cs typeface="Times New Roman"/>
              </a:rPr>
              <a:t> </a:t>
            </a:r>
            <a:r>
              <a:rPr lang="en-US" sz="1600" dirty="0">
                <a:cs typeface="Times New Roman"/>
              </a:rPr>
              <a:t>or</a:t>
            </a:r>
            <a:r>
              <a:rPr lang="en-US" sz="1600" spc="-15" dirty="0">
                <a:cs typeface="Times New Roman"/>
              </a:rPr>
              <a:t> </a:t>
            </a:r>
            <a:r>
              <a:rPr lang="en-US" sz="1600" spc="-10" dirty="0">
                <a:cs typeface="Times New Roman"/>
              </a:rPr>
              <a:t>.txt.</a:t>
            </a:r>
            <a:endParaRPr lang="en-US" sz="1600" dirty="0">
              <a:cs typeface="Times New Roman"/>
            </a:endParaRPr>
          </a:p>
          <a:p>
            <a:pPr marL="298450" marR="299085" indent="-285750">
              <a:buSzPct val="59375"/>
              <a:tabLst>
                <a:tab pos="332105" algn="l"/>
                <a:tab pos="332740" algn="l"/>
              </a:tabLst>
            </a:pPr>
            <a:r>
              <a:rPr lang="en-US" sz="1600" dirty="0">
                <a:cs typeface="Times New Roman"/>
              </a:rPr>
              <a:t>Upon</a:t>
            </a:r>
            <a:r>
              <a:rPr lang="en-US" sz="1600" spc="-40" dirty="0">
                <a:cs typeface="Times New Roman"/>
              </a:rPr>
              <a:t> </a:t>
            </a:r>
            <a:r>
              <a:rPr lang="en-US" sz="1600" dirty="0">
                <a:cs typeface="Times New Roman"/>
              </a:rPr>
              <a:t>submitting</a:t>
            </a:r>
            <a:r>
              <a:rPr lang="en-US" sz="1600" spc="15" dirty="0">
                <a:cs typeface="Times New Roman"/>
              </a:rPr>
              <a:t> </a:t>
            </a:r>
            <a:r>
              <a:rPr lang="en-US" sz="1600" dirty="0">
                <a:cs typeface="Times New Roman"/>
              </a:rPr>
              <a:t>a</a:t>
            </a:r>
            <a:r>
              <a:rPr lang="en-US" sz="1600" spc="-25" dirty="0">
                <a:cs typeface="Times New Roman"/>
              </a:rPr>
              <a:t> </a:t>
            </a:r>
            <a:r>
              <a:rPr lang="en-US" sz="1600" dirty="0">
                <a:cs typeface="Times New Roman"/>
              </a:rPr>
              <a:t>file,</a:t>
            </a:r>
            <a:r>
              <a:rPr lang="en-US" sz="1600" spc="-20" dirty="0">
                <a:cs typeface="Times New Roman"/>
              </a:rPr>
              <a:t> </a:t>
            </a:r>
            <a:r>
              <a:rPr lang="en-US" sz="1600" dirty="0">
                <a:cs typeface="Times New Roman"/>
              </a:rPr>
              <a:t>the</a:t>
            </a:r>
            <a:r>
              <a:rPr lang="en-US" sz="1600" spc="-25" dirty="0">
                <a:cs typeface="Times New Roman"/>
              </a:rPr>
              <a:t> </a:t>
            </a:r>
            <a:r>
              <a:rPr lang="en-US" sz="1600" dirty="0">
                <a:cs typeface="Times New Roman"/>
              </a:rPr>
              <a:t>website</a:t>
            </a:r>
            <a:r>
              <a:rPr lang="en-US" sz="1600" spc="-10" dirty="0">
                <a:cs typeface="Times New Roman"/>
              </a:rPr>
              <a:t> </a:t>
            </a:r>
            <a:r>
              <a:rPr lang="en-US" sz="1600" dirty="0">
                <a:cs typeface="Times New Roman"/>
              </a:rPr>
              <a:t>will</a:t>
            </a:r>
            <a:r>
              <a:rPr lang="en-US" sz="1600" spc="-25" dirty="0">
                <a:cs typeface="Times New Roman"/>
              </a:rPr>
              <a:t> </a:t>
            </a:r>
            <a:r>
              <a:rPr lang="en-US" sz="1600" dirty="0">
                <a:cs typeface="Times New Roman"/>
              </a:rPr>
              <a:t>first</a:t>
            </a:r>
            <a:r>
              <a:rPr lang="en-US" sz="1600" spc="-15" dirty="0">
                <a:cs typeface="Times New Roman"/>
              </a:rPr>
              <a:t> </a:t>
            </a:r>
            <a:r>
              <a:rPr lang="en-US" sz="1600" dirty="0">
                <a:cs typeface="Times New Roman"/>
              </a:rPr>
              <a:t>validate</a:t>
            </a:r>
            <a:r>
              <a:rPr lang="en-US" sz="1600" spc="-10" dirty="0">
                <a:cs typeface="Times New Roman"/>
              </a:rPr>
              <a:t> </a:t>
            </a:r>
            <a:r>
              <a:rPr lang="en-US" sz="1600" dirty="0">
                <a:cs typeface="Times New Roman"/>
              </a:rPr>
              <a:t>and,</a:t>
            </a:r>
            <a:r>
              <a:rPr lang="en-US" sz="1600" spc="-25" dirty="0">
                <a:cs typeface="Times New Roman"/>
              </a:rPr>
              <a:t> </a:t>
            </a:r>
            <a:r>
              <a:rPr lang="en-US" sz="1600" dirty="0">
                <a:cs typeface="Times New Roman"/>
              </a:rPr>
              <a:t>if</a:t>
            </a:r>
            <a:r>
              <a:rPr lang="en-US" sz="1600" spc="-35" dirty="0">
                <a:cs typeface="Times New Roman"/>
              </a:rPr>
              <a:t> </a:t>
            </a:r>
            <a:r>
              <a:rPr lang="en-US" sz="1600" dirty="0">
                <a:cs typeface="Times New Roman"/>
              </a:rPr>
              <a:t>valid,</a:t>
            </a:r>
            <a:r>
              <a:rPr lang="en-US" sz="1600" spc="-15" dirty="0">
                <a:cs typeface="Times New Roman"/>
              </a:rPr>
              <a:t> </a:t>
            </a:r>
            <a:r>
              <a:rPr lang="en-US" sz="1600" dirty="0">
                <a:cs typeface="Times New Roman"/>
              </a:rPr>
              <a:t>will</a:t>
            </a:r>
            <a:r>
              <a:rPr lang="en-US" sz="1600" spc="-15" dirty="0">
                <a:cs typeface="Times New Roman"/>
              </a:rPr>
              <a:t> </a:t>
            </a:r>
            <a:r>
              <a:rPr lang="en-US" sz="1600" dirty="0">
                <a:cs typeface="Times New Roman"/>
              </a:rPr>
              <a:t>then</a:t>
            </a:r>
            <a:r>
              <a:rPr lang="en-US" sz="1600" spc="-30" dirty="0">
                <a:cs typeface="Times New Roman"/>
              </a:rPr>
              <a:t> </a:t>
            </a:r>
            <a:r>
              <a:rPr lang="en-US" sz="1600" dirty="0">
                <a:cs typeface="Times New Roman"/>
              </a:rPr>
              <a:t>prompt</a:t>
            </a:r>
            <a:r>
              <a:rPr lang="en-US" sz="1600" spc="5" dirty="0">
                <a:cs typeface="Times New Roman"/>
              </a:rPr>
              <a:t> </a:t>
            </a:r>
            <a:r>
              <a:rPr lang="en-US" sz="1600" dirty="0">
                <a:cs typeface="Times New Roman"/>
              </a:rPr>
              <a:t>the</a:t>
            </a:r>
            <a:r>
              <a:rPr lang="en-US" sz="1600" spc="-25" dirty="0">
                <a:cs typeface="Times New Roman"/>
              </a:rPr>
              <a:t> </a:t>
            </a:r>
            <a:r>
              <a:rPr lang="en-US" sz="1600" dirty="0">
                <a:cs typeface="Times New Roman"/>
              </a:rPr>
              <a:t>user</a:t>
            </a:r>
            <a:r>
              <a:rPr lang="en-US" sz="1600" spc="-25" dirty="0">
                <a:cs typeface="Times New Roman"/>
              </a:rPr>
              <a:t> to </a:t>
            </a:r>
            <a:r>
              <a:rPr lang="en-US" sz="1600" dirty="0">
                <a:cs typeface="Times New Roman"/>
              </a:rPr>
              <a:t>commit</a:t>
            </a:r>
            <a:r>
              <a:rPr lang="en-US" sz="1600" spc="10" dirty="0">
                <a:cs typeface="Times New Roman"/>
              </a:rPr>
              <a:t> </a:t>
            </a:r>
            <a:r>
              <a:rPr lang="en-US" sz="1600" dirty="0">
                <a:cs typeface="Times New Roman"/>
              </a:rPr>
              <a:t>the</a:t>
            </a:r>
            <a:r>
              <a:rPr lang="en-US" sz="1600" spc="-40" dirty="0">
                <a:cs typeface="Times New Roman"/>
              </a:rPr>
              <a:t> </a:t>
            </a:r>
            <a:r>
              <a:rPr lang="en-US" sz="1600" spc="-10" dirty="0">
                <a:cs typeface="Times New Roman"/>
              </a:rPr>
              <a:t>data.</a:t>
            </a:r>
            <a:endParaRPr lang="en-US" sz="1600" dirty="0">
              <a:cs typeface="Times New Roman"/>
            </a:endParaRPr>
          </a:p>
          <a:p>
            <a:pPr marL="298450" indent="-285750">
              <a:buSzPct val="59375"/>
              <a:tabLst>
                <a:tab pos="332105" algn="l"/>
                <a:tab pos="332740" algn="l"/>
              </a:tabLst>
            </a:pPr>
            <a:r>
              <a:rPr lang="en-US" sz="1600" dirty="0">
                <a:solidFill>
                  <a:srgbClr val="FF0000"/>
                </a:solidFill>
                <a:cs typeface="Times New Roman"/>
              </a:rPr>
              <a:t>Data</a:t>
            </a:r>
            <a:r>
              <a:rPr lang="en-US" sz="1600" spc="-35" dirty="0">
                <a:solidFill>
                  <a:srgbClr val="FF0000"/>
                </a:solidFill>
                <a:cs typeface="Times New Roman"/>
              </a:rPr>
              <a:t> </a:t>
            </a:r>
            <a:r>
              <a:rPr lang="en-US" sz="1600" dirty="0">
                <a:solidFill>
                  <a:srgbClr val="FF0000"/>
                </a:solidFill>
                <a:cs typeface="Times New Roman"/>
              </a:rPr>
              <a:t>rows</a:t>
            </a:r>
            <a:r>
              <a:rPr lang="en-US" sz="1600" spc="-30" dirty="0">
                <a:solidFill>
                  <a:srgbClr val="FF0000"/>
                </a:solidFill>
                <a:cs typeface="Times New Roman"/>
              </a:rPr>
              <a:t> </a:t>
            </a:r>
            <a:r>
              <a:rPr lang="en-US" sz="1600" dirty="0">
                <a:solidFill>
                  <a:srgbClr val="FF0000"/>
                </a:solidFill>
                <a:cs typeface="Times New Roman"/>
              </a:rPr>
              <a:t>should</a:t>
            </a:r>
            <a:r>
              <a:rPr lang="en-US" sz="1600" spc="-40" dirty="0">
                <a:solidFill>
                  <a:srgbClr val="FF0000"/>
                </a:solidFill>
                <a:cs typeface="Times New Roman"/>
              </a:rPr>
              <a:t> </a:t>
            </a:r>
            <a:r>
              <a:rPr lang="en-US" sz="1600" dirty="0">
                <a:solidFill>
                  <a:srgbClr val="FF0000"/>
                </a:solidFill>
                <a:cs typeface="Times New Roman"/>
              </a:rPr>
              <a:t>contain</a:t>
            </a:r>
            <a:r>
              <a:rPr lang="en-US" sz="1600" spc="-30" dirty="0">
                <a:solidFill>
                  <a:srgbClr val="FF0000"/>
                </a:solidFill>
                <a:cs typeface="Times New Roman"/>
              </a:rPr>
              <a:t> </a:t>
            </a:r>
            <a:r>
              <a:rPr lang="en-US" sz="1600" dirty="0">
                <a:solidFill>
                  <a:srgbClr val="FF0000"/>
                </a:solidFill>
                <a:cs typeface="Times New Roman"/>
              </a:rPr>
              <a:t>only</a:t>
            </a:r>
            <a:r>
              <a:rPr lang="en-US" sz="1600" spc="-40" dirty="0">
                <a:solidFill>
                  <a:srgbClr val="FF0000"/>
                </a:solidFill>
                <a:cs typeface="Times New Roman"/>
              </a:rPr>
              <a:t> </a:t>
            </a:r>
            <a:r>
              <a:rPr lang="en-US" sz="1600" dirty="0">
                <a:solidFill>
                  <a:srgbClr val="FF0000"/>
                </a:solidFill>
                <a:cs typeface="Times New Roman"/>
              </a:rPr>
              <a:t>information intended</a:t>
            </a:r>
            <a:r>
              <a:rPr lang="en-US" sz="1600" spc="-30" dirty="0">
                <a:solidFill>
                  <a:srgbClr val="FF0000"/>
                </a:solidFill>
                <a:cs typeface="Times New Roman"/>
              </a:rPr>
              <a:t> </a:t>
            </a:r>
            <a:r>
              <a:rPr lang="en-US" sz="1600" dirty="0">
                <a:solidFill>
                  <a:srgbClr val="FF0000"/>
                </a:solidFill>
                <a:cs typeface="Times New Roman"/>
              </a:rPr>
              <a:t>for</a:t>
            </a:r>
            <a:r>
              <a:rPr lang="en-US" sz="1600" spc="-30" dirty="0">
                <a:solidFill>
                  <a:srgbClr val="FF0000"/>
                </a:solidFill>
                <a:cs typeface="Times New Roman"/>
              </a:rPr>
              <a:t> </a:t>
            </a:r>
            <a:r>
              <a:rPr lang="en-US" sz="1600" dirty="0">
                <a:solidFill>
                  <a:srgbClr val="FF0000"/>
                </a:solidFill>
                <a:cs typeface="Times New Roman"/>
              </a:rPr>
              <a:t>Initial</a:t>
            </a:r>
            <a:r>
              <a:rPr lang="en-US" sz="1600" spc="-15" dirty="0">
                <a:solidFill>
                  <a:srgbClr val="FF0000"/>
                </a:solidFill>
                <a:cs typeface="Times New Roman"/>
              </a:rPr>
              <a:t> </a:t>
            </a:r>
            <a:r>
              <a:rPr lang="en-US" sz="1600" dirty="0">
                <a:solidFill>
                  <a:srgbClr val="FF0000"/>
                </a:solidFill>
                <a:cs typeface="Times New Roman"/>
              </a:rPr>
              <a:t>Evaluation</a:t>
            </a:r>
            <a:r>
              <a:rPr lang="en-US" sz="1600" spc="-30" dirty="0">
                <a:solidFill>
                  <a:srgbClr val="FF0000"/>
                </a:solidFill>
                <a:cs typeface="Times New Roman"/>
              </a:rPr>
              <a:t> </a:t>
            </a:r>
            <a:r>
              <a:rPr lang="en-US" sz="1600" spc="-10" dirty="0">
                <a:solidFill>
                  <a:srgbClr val="FF0000"/>
                </a:solidFill>
                <a:cs typeface="Times New Roman"/>
              </a:rPr>
              <a:t>Reviews.</a:t>
            </a:r>
            <a:endParaRPr lang="en-US" sz="1600" dirty="0">
              <a:solidFill>
                <a:srgbClr val="FF0000"/>
              </a:solidFill>
              <a:cs typeface="Times New Roman"/>
            </a:endParaRPr>
          </a:p>
          <a:p>
            <a:pPr marL="298450" indent="-285750">
              <a:buSzPct val="59375"/>
              <a:tabLst>
                <a:tab pos="332105" algn="l"/>
                <a:tab pos="332740" algn="l"/>
              </a:tabLst>
            </a:pPr>
            <a:r>
              <a:rPr lang="en-US" sz="1600" dirty="0">
                <a:cs typeface="Times New Roman"/>
              </a:rPr>
              <a:t>If</a:t>
            </a:r>
            <a:r>
              <a:rPr lang="en-US" sz="1600" spc="-15" dirty="0">
                <a:cs typeface="Times New Roman"/>
              </a:rPr>
              <a:t> </a:t>
            </a:r>
            <a:r>
              <a:rPr lang="en-US" sz="1600" dirty="0">
                <a:cs typeface="Times New Roman"/>
              </a:rPr>
              <a:t>'Is</a:t>
            </a:r>
            <a:r>
              <a:rPr lang="en-US" sz="1600" spc="-15" dirty="0">
                <a:cs typeface="Times New Roman"/>
              </a:rPr>
              <a:t> </a:t>
            </a:r>
            <a:r>
              <a:rPr lang="en-US" sz="1600" dirty="0">
                <a:cs typeface="Times New Roman"/>
              </a:rPr>
              <a:t>Eligible'</a:t>
            </a:r>
            <a:r>
              <a:rPr lang="en-US" sz="1600" spc="-5" dirty="0">
                <a:cs typeface="Times New Roman"/>
              </a:rPr>
              <a:t> </a:t>
            </a:r>
            <a:r>
              <a:rPr lang="en-US" sz="1600" dirty="0">
                <a:cs typeface="Times New Roman"/>
              </a:rPr>
              <a:t>is</a:t>
            </a:r>
            <a:r>
              <a:rPr lang="en-US" sz="1600" spc="-20" dirty="0">
                <a:cs typeface="Times New Roman"/>
              </a:rPr>
              <a:t> </a:t>
            </a:r>
            <a:r>
              <a:rPr lang="en-US" sz="1600" dirty="0">
                <a:cs typeface="Times New Roman"/>
              </a:rPr>
              <a:t>'N'</a:t>
            </a:r>
            <a:r>
              <a:rPr lang="en-US" sz="1600" spc="-30" dirty="0">
                <a:cs typeface="Times New Roman"/>
              </a:rPr>
              <a:t> </a:t>
            </a:r>
            <a:r>
              <a:rPr lang="en-US" sz="1600" dirty="0">
                <a:cs typeface="Times New Roman"/>
              </a:rPr>
              <a:t>the</a:t>
            </a:r>
            <a:r>
              <a:rPr lang="en-US" sz="1600" spc="-20" dirty="0">
                <a:cs typeface="Times New Roman"/>
              </a:rPr>
              <a:t> </a:t>
            </a:r>
            <a:r>
              <a:rPr lang="en-US" sz="1600" dirty="0">
                <a:cs typeface="Times New Roman"/>
              </a:rPr>
              <a:t>remaining</a:t>
            </a:r>
            <a:r>
              <a:rPr lang="en-US" sz="1600" spc="-30" dirty="0">
                <a:cs typeface="Times New Roman"/>
              </a:rPr>
              <a:t> </a:t>
            </a:r>
            <a:r>
              <a:rPr lang="en-US" sz="1600" dirty="0">
                <a:cs typeface="Times New Roman"/>
              </a:rPr>
              <a:t>fields</a:t>
            </a:r>
            <a:r>
              <a:rPr lang="en-US" sz="1600" spc="-15" dirty="0">
                <a:cs typeface="Times New Roman"/>
              </a:rPr>
              <a:t> </a:t>
            </a:r>
            <a:r>
              <a:rPr lang="en-US" sz="1600" dirty="0">
                <a:cs typeface="Times New Roman"/>
              </a:rPr>
              <a:t>are</a:t>
            </a:r>
            <a:r>
              <a:rPr lang="en-US" sz="1600" spc="-10" dirty="0">
                <a:cs typeface="Times New Roman"/>
              </a:rPr>
              <a:t> </a:t>
            </a:r>
            <a:r>
              <a:rPr lang="en-US" sz="1600" dirty="0">
                <a:cs typeface="Times New Roman"/>
              </a:rPr>
              <a:t>not</a:t>
            </a:r>
            <a:r>
              <a:rPr lang="en-US" sz="1600" spc="-30" dirty="0">
                <a:cs typeface="Times New Roman"/>
              </a:rPr>
              <a:t> </a:t>
            </a:r>
            <a:r>
              <a:rPr lang="en-US" sz="1600" spc="-10" dirty="0">
                <a:cs typeface="Times New Roman"/>
              </a:rPr>
              <a:t>required</a:t>
            </a:r>
            <a:endParaRPr lang="en-US" sz="1600" dirty="0">
              <a:cs typeface="Times New Roman"/>
            </a:endParaRPr>
          </a:p>
          <a:p>
            <a:pPr marL="298450" indent="-285750">
              <a:buSzPct val="59375"/>
              <a:tabLst>
                <a:tab pos="332105" algn="l"/>
                <a:tab pos="332740" algn="l"/>
              </a:tabLst>
            </a:pPr>
            <a:r>
              <a:rPr lang="en-US" sz="1600" dirty="0">
                <a:cs typeface="Times New Roman"/>
              </a:rPr>
              <a:t>'Reason</a:t>
            </a:r>
            <a:r>
              <a:rPr lang="en-US" sz="1600" spc="-40" dirty="0">
                <a:cs typeface="Times New Roman"/>
              </a:rPr>
              <a:t> </a:t>
            </a:r>
            <a:r>
              <a:rPr lang="en-US" sz="1600" dirty="0">
                <a:cs typeface="Times New Roman"/>
              </a:rPr>
              <a:t>60</a:t>
            </a:r>
            <a:r>
              <a:rPr lang="en-US" sz="1600" spc="-35" dirty="0">
                <a:cs typeface="Times New Roman"/>
              </a:rPr>
              <a:t> </a:t>
            </a:r>
            <a:r>
              <a:rPr lang="en-US" sz="1600" dirty="0">
                <a:cs typeface="Times New Roman"/>
              </a:rPr>
              <a:t>Days'</a:t>
            </a:r>
            <a:r>
              <a:rPr lang="en-US" sz="1600" spc="-30" dirty="0">
                <a:cs typeface="Times New Roman"/>
              </a:rPr>
              <a:t> </a:t>
            </a:r>
            <a:r>
              <a:rPr lang="en-US" sz="1600" dirty="0">
                <a:cs typeface="Times New Roman"/>
              </a:rPr>
              <a:t>column</a:t>
            </a:r>
            <a:r>
              <a:rPr lang="en-US" sz="1600" spc="-5" dirty="0">
                <a:cs typeface="Times New Roman"/>
              </a:rPr>
              <a:t> </a:t>
            </a:r>
            <a:r>
              <a:rPr lang="en-US" sz="1600" dirty="0">
                <a:cs typeface="Times New Roman"/>
              </a:rPr>
              <a:t>is</a:t>
            </a:r>
            <a:r>
              <a:rPr lang="en-US" sz="1600" spc="-30" dirty="0">
                <a:cs typeface="Times New Roman"/>
              </a:rPr>
              <a:t> </a:t>
            </a:r>
            <a:r>
              <a:rPr lang="en-US" sz="1600" dirty="0">
                <a:cs typeface="Times New Roman"/>
              </a:rPr>
              <a:t>only</a:t>
            </a:r>
            <a:r>
              <a:rPr lang="en-US" sz="1600" spc="-35" dirty="0">
                <a:cs typeface="Times New Roman"/>
              </a:rPr>
              <a:t> </a:t>
            </a:r>
            <a:r>
              <a:rPr lang="en-US" sz="1600" dirty="0">
                <a:cs typeface="Times New Roman"/>
              </a:rPr>
              <a:t>required</a:t>
            </a:r>
            <a:r>
              <a:rPr lang="en-US" sz="1600" spc="-15" dirty="0">
                <a:cs typeface="Times New Roman"/>
              </a:rPr>
              <a:t> </a:t>
            </a:r>
            <a:r>
              <a:rPr lang="en-US" sz="1600" dirty="0">
                <a:cs typeface="Times New Roman"/>
              </a:rPr>
              <a:t>if</a:t>
            </a:r>
            <a:r>
              <a:rPr lang="en-US" sz="1600" spc="-20" dirty="0">
                <a:cs typeface="Times New Roman"/>
              </a:rPr>
              <a:t> </a:t>
            </a:r>
            <a:r>
              <a:rPr lang="en-US" sz="1600" dirty="0">
                <a:cs typeface="Times New Roman"/>
              </a:rPr>
              <a:t>student</a:t>
            </a:r>
            <a:r>
              <a:rPr lang="en-US" sz="1600" spc="-35" dirty="0">
                <a:cs typeface="Times New Roman"/>
              </a:rPr>
              <a:t> </a:t>
            </a:r>
            <a:r>
              <a:rPr lang="en-US" sz="1600" dirty="0">
                <a:cs typeface="Times New Roman"/>
              </a:rPr>
              <a:t>eligibility</a:t>
            </a:r>
            <a:r>
              <a:rPr lang="en-US" sz="1600" spc="-5" dirty="0">
                <a:cs typeface="Times New Roman"/>
              </a:rPr>
              <a:t> </a:t>
            </a:r>
            <a:r>
              <a:rPr lang="en-US" sz="1600" dirty="0">
                <a:cs typeface="Times New Roman"/>
              </a:rPr>
              <a:t>was</a:t>
            </a:r>
            <a:r>
              <a:rPr lang="en-US" sz="1600" spc="-40" dirty="0">
                <a:cs typeface="Times New Roman"/>
              </a:rPr>
              <a:t> </a:t>
            </a:r>
            <a:r>
              <a:rPr lang="en-US" sz="1600" dirty="0">
                <a:cs typeface="Times New Roman"/>
              </a:rPr>
              <a:t>not</a:t>
            </a:r>
            <a:r>
              <a:rPr lang="en-US" sz="1600" spc="-30" dirty="0">
                <a:cs typeface="Times New Roman"/>
              </a:rPr>
              <a:t> </a:t>
            </a:r>
            <a:r>
              <a:rPr lang="en-US" sz="1600" dirty="0">
                <a:cs typeface="Times New Roman"/>
              </a:rPr>
              <a:t>determined</a:t>
            </a:r>
            <a:r>
              <a:rPr lang="en-US" sz="1600" spc="15" dirty="0">
                <a:cs typeface="Times New Roman"/>
              </a:rPr>
              <a:t> </a:t>
            </a:r>
            <a:r>
              <a:rPr lang="en-US" sz="1600" dirty="0">
                <a:cs typeface="Times New Roman"/>
              </a:rPr>
              <a:t>within</a:t>
            </a:r>
            <a:r>
              <a:rPr lang="en-US" sz="1600" spc="-25" dirty="0">
                <a:cs typeface="Times New Roman"/>
              </a:rPr>
              <a:t> </a:t>
            </a:r>
            <a:r>
              <a:rPr lang="en-US" sz="1600" dirty="0">
                <a:cs typeface="Times New Roman"/>
              </a:rPr>
              <a:t>60</a:t>
            </a:r>
            <a:r>
              <a:rPr lang="en-US" sz="1600" spc="-35" dirty="0">
                <a:cs typeface="Times New Roman"/>
              </a:rPr>
              <a:t> </a:t>
            </a:r>
            <a:r>
              <a:rPr lang="en-US" sz="1600" spc="-10" dirty="0">
                <a:cs typeface="Times New Roman"/>
              </a:rPr>
              <a:t>days.</a:t>
            </a:r>
            <a:endParaRPr lang="en-US" sz="1600" dirty="0">
              <a:cs typeface="Times New Roman"/>
            </a:endParaRPr>
          </a:p>
          <a:p>
            <a:pPr marL="298450" marR="20320" lvl="3" indent="-285750">
              <a:buSzPct val="59375"/>
              <a:buFont typeface="Arial" panose="020B0604020202020204" pitchFamily="34" charset="0"/>
              <a:buChar char="•"/>
              <a:tabLst>
                <a:tab pos="332105" algn="l"/>
                <a:tab pos="332740" algn="l"/>
              </a:tabLst>
            </a:pPr>
            <a:r>
              <a:rPr lang="en-US" sz="1600" dirty="0">
                <a:cs typeface="Times New Roman"/>
              </a:rPr>
              <a:t>When</a:t>
            </a:r>
            <a:r>
              <a:rPr lang="en-US" sz="1600" spc="-5" dirty="0">
                <a:cs typeface="Times New Roman"/>
              </a:rPr>
              <a:t> </a:t>
            </a:r>
            <a:r>
              <a:rPr lang="en-US" sz="1600" dirty="0">
                <a:cs typeface="Times New Roman"/>
              </a:rPr>
              <a:t>you</a:t>
            </a:r>
            <a:r>
              <a:rPr lang="en-US" sz="1600" spc="-25" dirty="0">
                <a:cs typeface="Times New Roman"/>
              </a:rPr>
              <a:t> </a:t>
            </a:r>
            <a:r>
              <a:rPr lang="en-US" sz="1600" dirty="0">
                <a:cs typeface="Times New Roman"/>
              </a:rPr>
              <a:t>list</a:t>
            </a:r>
            <a:r>
              <a:rPr lang="en-US" sz="1600" spc="-10" dirty="0">
                <a:cs typeface="Times New Roman"/>
              </a:rPr>
              <a:t> </a:t>
            </a:r>
            <a:r>
              <a:rPr lang="en-US" sz="1600" dirty="0">
                <a:cs typeface="Times New Roman"/>
              </a:rPr>
              <a:t>an</a:t>
            </a:r>
            <a:r>
              <a:rPr lang="en-US" sz="1600" spc="-40" dirty="0">
                <a:cs typeface="Times New Roman"/>
              </a:rPr>
              <a:t> </a:t>
            </a:r>
            <a:r>
              <a:rPr lang="en-US" sz="1600" dirty="0">
                <a:cs typeface="Times New Roman"/>
              </a:rPr>
              <a:t>acceptable</a:t>
            </a:r>
            <a:r>
              <a:rPr lang="en-US" sz="1600" spc="-10" dirty="0">
                <a:cs typeface="Times New Roman"/>
              </a:rPr>
              <a:t> </a:t>
            </a:r>
            <a:r>
              <a:rPr lang="en-US" sz="1600" dirty="0">
                <a:cs typeface="Times New Roman"/>
              </a:rPr>
              <a:t>reason</a:t>
            </a:r>
            <a:r>
              <a:rPr lang="en-US" sz="1600" spc="-30" dirty="0">
                <a:cs typeface="Times New Roman"/>
              </a:rPr>
              <a:t> in the ‘Reason 60 Days’ column, </a:t>
            </a:r>
            <a:r>
              <a:rPr lang="en-US" sz="1600" dirty="0">
                <a:cs typeface="Times New Roman"/>
              </a:rPr>
              <a:t>you</a:t>
            </a:r>
            <a:r>
              <a:rPr lang="en-US" sz="1600" spc="-25" dirty="0">
                <a:cs typeface="Times New Roman"/>
              </a:rPr>
              <a:t> </a:t>
            </a:r>
            <a:r>
              <a:rPr lang="en-US" sz="1600" dirty="0">
                <a:cs typeface="Times New Roman"/>
              </a:rPr>
              <a:t>also</a:t>
            </a:r>
            <a:r>
              <a:rPr lang="en-US" sz="1600" spc="-30" dirty="0">
                <a:cs typeface="Times New Roman"/>
              </a:rPr>
              <a:t> </a:t>
            </a:r>
            <a:r>
              <a:rPr lang="en-US" sz="1600" dirty="0">
                <a:cs typeface="Times New Roman"/>
              </a:rPr>
              <a:t>need</a:t>
            </a:r>
            <a:r>
              <a:rPr lang="en-US" sz="1600" spc="-25" dirty="0">
                <a:cs typeface="Times New Roman"/>
              </a:rPr>
              <a:t> </a:t>
            </a:r>
            <a:r>
              <a:rPr lang="en-US" sz="1600" dirty="0">
                <a:cs typeface="Times New Roman"/>
              </a:rPr>
              <a:t>to</a:t>
            </a:r>
            <a:r>
              <a:rPr lang="en-US" sz="1600" spc="-20" dirty="0">
                <a:cs typeface="Times New Roman"/>
              </a:rPr>
              <a:t> </a:t>
            </a:r>
            <a:r>
              <a:rPr lang="en-US" sz="1600" dirty="0">
                <a:cs typeface="Times New Roman"/>
              </a:rPr>
              <a:t>list</a:t>
            </a:r>
            <a:r>
              <a:rPr lang="en-US" sz="1600" spc="-10" dirty="0">
                <a:cs typeface="Times New Roman"/>
              </a:rPr>
              <a:t> </a:t>
            </a:r>
            <a:r>
              <a:rPr lang="en-US" sz="1600" dirty="0">
                <a:cs typeface="Times New Roman"/>
              </a:rPr>
              <a:t>the</a:t>
            </a:r>
            <a:r>
              <a:rPr lang="en-US" sz="1600" spc="-25" dirty="0">
                <a:cs typeface="Times New Roman"/>
              </a:rPr>
              <a:t> </a:t>
            </a:r>
            <a:r>
              <a:rPr lang="en-US" sz="1600" dirty="0">
                <a:cs typeface="Times New Roman"/>
              </a:rPr>
              <a:t>applicable</a:t>
            </a:r>
            <a:r>
              <a:rPr lang="en-US" sz="1600" spc="-20" dirty="0">
                <a:cs typeface="Times New Roman"/>
              </a:rPr>
              <a:t> </a:t>
            </a:r>
            <a:r>
              <a:rPr lang="en-US" sz="1600" dirty="0">
                <a:cs typeface="Times New Roman"/>
              </a:rPr>
              <a:t>dates.</a:t>
            </a:r>
            <a:r>
              <a:rPr lang="en-US" sz="1600" spc="-25" dirty="0">
                <a:cs typeface="Times New Roman"/>
              </a:rPr>
              <a:t> </a:t>
            </a:r>
          </a:p>
          <a:p>
            <a:pPr marL="112712" indent="0">
              <a:buNone/>
            </a:pPr>
            <a:endParaRPr lang="en-US" dirty="0"/>
          </a:p>
        </p:txBody>
      </p:sp>
      <p:pic>
        <p:nvPicPr>
          <p:cNvPr id="6" name="Picture 5" descr="Table of the CSV file template ">
            <a:extLst>
              <a:ext uri="{FF2B5EF4-FFF2-40B4-BE49-F238E27FC236}">
                <a16:creationId xmlns:a16="http://schemas.microsoft.com/office/drawing/2014/main" id="{C9104812-1795-B2E4-9F7E-D621BE654B3E}"/>
              </a:ext>
            </a:extLst>
          </p:cNvPr>
          <p:cNvPicPr>
            <a:picLocks noChangeAspect="1"/>
          </p:cNvPicPr>
          <p:nvPr/>
        </p:nvPicPr>
        <p:blipFill>
          <a:blip r:embed="rId3"/>
          <a:stretch>
            <a:fillRect/>
          </a:stretch>
        </p:blipFill>
        <p:spPr>
          <a:xfrm>
            <a:off x="533400" y="2375041"/>
            <a:ext cx="7620000" cy="2623547"/>
          </a:xfrm>
          <a:prstGeom prst="rect">
            <a:avLst/>
          </a:prstGeom>
        </p:spPr>
      </p:pic>
    </p:spTree>
    <p:extLst>
      <p:ext uri="{BB962C8B-B14F-4D97-AF65-F5344CB8AC3E}">
        <p14:creationId xmlns:p14="http://schemas.microsoft.com/office/powerpoint/2010/main" val="135387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6473A5-01C0-E7D0-2BD7-DE31AC73F442}"/>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Learning Objectives </a:t>
            </a:r>
            <a:r>
              <a:rPr kumimoji="0" lang="en-US" sz="2000" b="0" i="0" u="none" strike="noStrike" kern="1200" cap="none" spc="0" normalizeH="0" baseline="0" noProof="0" dirty="0">
                <a:ln>
                  <a:noFill/>
                </a:ln>
                <a:solidFill>
                  <a:schemeClr val="bg1"/>
                </a:solidFill>
                <a:effectLst/>
                <a:uLnTx/>
                <a:uFillTx/>
                <a:latin typeface="+mn-lt"/>
                <a:ea typeface="+mn-ea"/>
                <a:cs typeface="+mn-cs"/>
              </a:rPr>
              <a:t>continued</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BC01F868-A932-0C47-908E-CF18C11B3327}"/>
              </a:ext>
            </a:extLst>
          </p:cNvPr>
          <p:cNvSpPr>
            <a:spLocks noGrp="1"/>
          </p:cNvSpPr>
          <p:nvPr>
            <p:ph type="sldNum" sz="quarter" idx="4"/>
          </p:nvPr>
        </p:nvSpPr>
        <p:spPr/>
        <p:txBody>
          <a:bodyPr/>
          <a:lstStyle/>
          <a:p>
            <a:fld id="{3B745311-16E5-4BEF-BFE6-36758A3427EB}" type="slidenum">
              <a:rPr lang="en-US" smtClean="0"/>
              <a:pPr/>
              <a:t>3</a:t>
            </a:fld>
            <a:endParaRPr lang="en-US" dirty="0"/>
          </a:p>
        </p:txBody>
      </p:sp>
      <p:sp>
        <p:nvSpPr>
          <p:cNvPr id="3" name="Content Placeholder 2">
            <a:extLst>
              <a:ext uri="{FF2B5EF4-FFF2-40B4-BE49-F238E27FC236}">
                <a16:creationId xmlns:a16="http://schemas.microsoft.com/office/drawing/2014/main" id="{B69A8B45-AE52-98F6-65EC-9B74C606E703}"/>
              </a:ext>
            </a:extLst>
          </p:cNvPr>
          <p:cNvSpPr>
            <a:spLocks noGrp="1"/>
          </p:cNvSpPr>
          <p:nvPr>
            <p:ph sz="quarter" idx="11"/>
          </p:nvPr>
        </p:nvSpPr>
        <p:spPr>
          <a:xfrm>
            <a:off x="152400" y="1162050"/>
            <a:ext cx="8839200" cy="2819400"/>
          </a:xfrm>
        </p:spPr>
        <p:txBody>
          <a:bodyPr>
            <a:normAutofit fontScale="92500" lnSpcReduction="10000"/>
          </a:bodyPr>
          <a:lstStyle/>
          <a:p>
            <a:pPr marL="721995" indent="-342900">
              <a:spcBef>
                <a:spcPts val="600"/>
              </a:spcBef>
              <a:tabLst>
                <a:tab pos="659130" algn="l"/>
              </a:tabLst>
            </a:pPr>
            <a:r>
              <a:rPr lang="en-US" spc="-55" dirty="0">
                <a:cs typeface="Times New Roman"/>
              </a:rPr>
              <a:t>how to follow </a:t>
            </a:r>
            <a:r>
              <a:rPr lang="en-US" dirty="0">
                <a:cs typeface="Times New Roman"/>
              </a:rPr>
              <a:t>timelines</a:t>
            </a:r>
            <a:r>
              <a:rPr lang="en-US" spc="-30" dirty="0">
                <a:cs typeface="Times New Roman"/>
              </a:rPr>
              <a:t> </a:t>
            </a:r>
            <a:r>
              <a:rPr lang="en-US" dirty="0">
                <a:cs typeface="Times New Roman"/>
              </a:rPr>
              <a:t>for</a:t>
            </a:r>
            <a:r>
              <a:rPr lang="en-US" spc="-50" dirty="0">
                <a:cs typeface="Times New Roman"/>
              </a:rPr>
              <a:t> </a:t>
            </a:r>
            <a:r>
              <a:rPr lang="en-US" dirty="0">
                <a:cs typeface="Times New Roman"/>
              </a:rPr>
              <a:t>showing</a:t>
            </a:r>
            <a:r>
              <a:rPr lang="en-US" spc="-55" dirty="0">
                <a:cs typeface="Times New Roman"/>
              </a:rPr>
              <a:t> </a:t>
            </a:r>
            <a:r>
              <a:rPr lang="en-US" dirty="0">
                <a:cs typeface="Times New Roman"/>
              </a:rPr>
              <a:t>evidence</a:t>
            </a:r>
            <a:r>
              <a:rPr lang="en-US" spc="-50" dirty="0">
                <a:cs typeface="Times New Roman"/>
              </a:rPr>
              <a:t> </a:t>
            </a:r>
            <a:r>
              <a:rPr lang="en-US" dirty="0">
                <a:cs typeface="Times New Roman"/>
              </a:rPr>
              <a:t>of</a:t>
            </a:r>
            <a:r>
              <a:rPr lang="en-US" spc="-50" dirty="0">
                <a:cs typeface="Times New Roman"/>
              </a:rPr>
              <a:t> </a:t>
            </a:r>
            <a:r>
              <a:rPr lang="en-US" dirty="0">
                <a:cs typeface="Times New Roman"/>
              </a:rPr>
              <a:t>correction</a:t>
            </a:r>
            <a:r>
              <a:rPr lang="en-US" spc="-45" dirty="0">
                <a:cs typeface="Times New Roman"/>
              </a:rPr>
              <a:t> </a:t>
            </a:r>
            <a:r>
              <a:rPr lang="en-US" dirty="0">
                <a:cs typeface="Times New Roman"/>
              </a:rPr>
              <a:t>of</a:t>
            </a:r>
            <a:r>
              <a:rPr lang="en-US" spc="-50" dirty="0">
                <a:cs typeface="Times New Roman"/>
              </a:rPr>
              <a:t> </a:t>
            </a:r>
            <a:r>
              <a:rPr lang="en-US" dirty="0">
                <a:cs typeface="Times New Roman"/>
              </a:rPr>
              <a:t>non</a:t>
            </a:r>
            <a:r>
              <a:rPr lang="en-US" spc="-10" dirty="0">
                <a:cs typeface="Times New Roman"/>
              </a:rPr>
              <a:t>compliance.</a:t>
            </a:r>
          </a:p>
          <a:p>
            <a:pPr marL="721995" indent="-342900">
              <a:spcBef>
                <a:spcPts val="600"/>
              </a:spcBef>
              <a:tabLst>
                <a:tab pos="659130" algn="l"/>
              </a:tabLst>
            </a:pPr>
            <a:endParaRPr lang="en-US" sz="2200" dirty="0">
              <a:cs typeface="Times New Roman"/>
            </a:endParaRPr>
          </a:p>
          <a:p>
            <a:pPr marL="721995" indent="-342900">
              <a:spcBef>
                <a:spcPts val="595"/>
              </a:spcBef>
              <a:tabLst>
                <a:tab pos="659130" algn="l"/>
              </a:tabLst>
            </a:pPr>
            <a:r>
              <a:rPr lang="en-US" dirty="0">
                <a:cs typeface="Times New Roman"/>
              </a:rPr>
              <a:t>how</a:t>
            </a:r>
            <a:r>
              <a:rPr lang="en-US" spc="-60" dirty="0">
                <a:cs typeface="Times New Roman"/>
              </a:rPr>
              <a:t> </a:t>
            </a:r>
            <a:r>
              <a:rPr lang="en-US" dirty="0">
                <a:cs typeface="Times New Roman"/>
              </a:rPr>
              <a:t>to</a:t>
            </a:r>
            <a:r>
              <a:rPr lang="en-US" spc="-60" dirty="0">
                <a:cs typeface="Times New Roman"/>
              </a:rPr>
              <a:t> </a:t>
            </a:r>
            <a:r>
              <a:rPr lang="en-US" dirty="0">
                <a:cs typeface="Times New Roman"/>
              </a:rPr>
              <a:t>enter</a:t>
            </a:r>
            <a:r>
              <a:rPr lang="en-US" spc="-45" dirty="0">
                <a:cs typeface="Times New Roman"/>
              </a:rPr>
              <a:t> </a:t>
            </a:r>
            <a:r>
              <a:rPr lang="en-US" dirty="0">
                <a:cs typeface="Times New Roman"/>
              </a:rPr>
              <a:t>information</a:t>
            </a:r>
            <a:r>
              <a:rPr lang="en-US" spc="-40" dirty="0">
                <a:cs typeface="Times New Roman"/>
              </a:rPr>
              <a:t> </a:t>
            </a:r>
            <a:r>
              <a:rPr lang="en-US" dirty="0">
                <a:cs typeface="Times New Roman"/>
              </a:rPr>
              <a:t>into</a:t>
            </a:r>
            <a:r>
              <a:rPr lang="en-US" spc="-45" dirty="0">
                <a:cs typeface="Times New Roman"/>
              </a:rPr>
              <a:t> </a:t>
            </a:r>
            <a:r>
              <a:rPr lang="en-US" dirty="0">
                <a:cs typeface="Times New Roman"/>
              </a:rPr>
              <a:t>IMACS.</a:t>
            </a:r>
          </a:p>
          <a:p>
            <a:pPr marL="721995" indent="-342900">
              <a:spcBef>
                <a:spcPts val="595"/>
              </a:spcBef>
              <a:tabLst>
                <a:tab pos="659130" algn="l"/>
              </a:tabLst>
            </a:pPr>
            <a:endParaRPr lang="en-US" sz="2200" dirty="0">
              <a:cs typeface="Times New Roman"/>
            </a:endParaRPr>
          </a:p>
          <a:p>
            <a:pPr marL="721995" indent="-342900">
              <a:spcBef>
                <a:spcPts val="600"/>
              </a:spcBef>
              <a:tabLst>
                <a:tab pos="659130" algn="l"/>
              </a:tabLst>
            </a:pPr>
            <a:r>
              <a:rPr lang="en-US" dirty="0">
                <a:cs typeface="Times New Roman"/>
              </a:rPr>
              <a:t>how to find resources</a:t>
            </a:r>
            <a:r>
              <a:rPr lang="en-US" spc="-50" dirty="0">
                <a:cs typeface="Times New Roman"/>
              </a:rPr>
              <a:t> </a:t>
            </a:r>
            <a:r>
              <a:rPr lang="en-US" dirty="0">
                <a:cs typeface="Times New Roman"/>
              </a:rPr>
              <a:t>for</a:t>
            </a:r>
            <a:r>
              <a:rPr lang="en-US" spc="-55" dirty="0">
                <a:cs typeface="Times New Roman"/>
              </a:rPr>
              <a:t> </a:t>
            </a:r>
            <a:r>
              <a:rPr lang="en-US" dirty="0">
                <a:cs typeface="Times New Roman"/>
              </a:rPr>
              <a:t>questions</a:t>
            </a:r>
            <a:r>
              <a:rPr lang="en-US" spc="-65" dirty="0">
                <a:cs typeface="Times New Roman"/>
              </a:rPr>
              <a:t> </a:t>
            </a:r>
            <a:r>
              <a:rPr lang="en-US" dirty="0">
                <a:cs typeface="Times New Roman"/>
              </a:rPr>
              <a:t>and</a:t>
            </a:r>
            <a:r>
              <a:rPr lang="en-US" spc="-60" dirty="0">
                <a:cs typeface="Times New Roman"/>
              </a:rPr>
              <a:t> </a:t>
            </a:r>
            <a:r>
              <a:rPr lang="en-US" spc="-10" dirty="0">
                <a:cs typeface="Times New Roman"/>
              </a:rPr>
              <a:t>assistance.</a:t>
            </a:r>
            <a:endParaRPr lang="en-US" dirty="0">
              <a:cs typeface="Times New Roman"/>
            </a:endParaRPr>
          </a:p>
          <a:p>
            <a:endParaRPr lang="en-US" dirty="0"/>
          </a:p>
        </p:txBody>
      </p:sp>
    </p:spTree>
    <p:extLst>
      <p:ext uri="{BB962C8B-B14F-4D97-AF65-F5344CB8AC3E}">
        <p14:creationId xmlns:p14="http://schemas.microsoft.com/office/powerpoint/2010/main" val="3610849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BE4829-3E64-1B8E-54B4-435B7C6F4E8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Importing</a:t>
            </a:r>
            <a:r>
              <a:rPr kumimoji="0" lang="en-US" sz="3200" b="0" i="0" u="none" strike="noStrike" kern="1200" cap="none" spc="-4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Data</a:t>
            </a:r>
            <a:r>
              <a:rPr kumimoji="0" lang="en-US" sz="3200" b="0" i="0" u="none" strike="noStrike" kern="1200" cap="none" spc="-1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from</a:t>
            </a:r>
            <a:r>
              <a:rPr kumimoji="0" lang="en-US" sz="3200" b="0" i="0" u="none" strike="noStrike" kern="1200" cap="none" spc="-2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CSV</a:t>
            </a:r>
            <a:r>
              <a:rPr kumimoji="0" lang="en-US" sz="3200" b="0" i="0" u="none" strike="noStrike" kern="1200" cap="none" spc="-70" normalizeH="0" baseline="0" noProof="0" dirty="0">
                <a:ln>
                  <a:noFill/>
                </a:ln>
                <a:solidFill>
                  <a:schemeClr val="bg1"/>
                </a:solidFill>
                <a:effectLst/>
                <a:uLnTx/>
                <a:uFillTx/>
                <a:latin typeface="+mn-lt"/>
                <a:ea typeface="+mn-ea"/>
                <a:cs typeface="+mn-cs"/>
              </a:rPr>
              <a:t> </a:t>
            </a:r>
            <a:r>
              <a:rPr kumimoji="0" lang="en-US" sz="3200" b="0" i="0" u="none" strike="noStrike" kern="1200" cap="none" spc="-20" normalizeH="0" baseline="0" noProof="0" dirty="0">
                <a:ln>
                  <a:noFill/>
                </a:ln>
                <a:solidFill>
                  <a:schemeClr val="bg1"/>
                </a:solidFill>
                <a:effectLst/>
                <a:uLnTx/>
                <a:uFillTx/>
                <a:latin typeface="+mn-lt"/>
                <a:ea typeface="+mn-ea"/>
                <a:cs typeface="+mn-cs"/>
              </a:rPr>
              <a:t>file</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89086F5-3A28-077F-4923-6681B0F16810}"/>
              </a:ext>
            </a:extLst>
          </p:cNvPr>
          <p:cNvSpPr>
            <a:spLocks noGrp="1"/>
          </p:cNvSpPr>
          <p:nvPr>
            <p:ph type="sldNum" sz="quarter" idx="4"/>
          </p:nvPr>
        </p:nvSpPr>
        <p:spPr/>
        <p:txBody>
          <a:bodyPr/>
          <a:lstStyle/>
          <a:p>
            <a:fld id="{3B745311-16E5-4BEF-BFE6-36758A3427EB}" type="slidenum">
              <a:rPr lang="en-US" smtClean="0"/>
              <a:pPr/>
              <a:t>30</a:t>
            </a:fld>
            <a:endParaRPr lang="en-US" dirty="0"/>
          </a:p>
        </p:txBody>
      </p:sp>
      <p:pic>
        <p:nvPicPr>
          <p:cNvPr id="6" name="object 3" descr="Initial Evaluation Information CSV Import">
            <a:extLst>
              <a:ext uri="{FF2B5EF4-FFF2-40B4-BE49-F238E27FC236}">
                <a16:creationId xmlns:a16="http://schemas.microsoft.com/office/drawing/2014/main" id="{CB18E5C3-6C66-2DE8-73B2-A566C1179A53}"/>
              </a:ext>
            </a:extLst>
          </p:cNvPr>
          <p:cNvPicPr>
            <a:picLocks noGrp="1"/>
          </p:cNvPicPr>
          <p:nvPr>
            <p:ph sz="quarter" idx="11"/>
          </p:nvPr>
        </p:nvPicPr>
        <p:blipFill>
          <a:blip r:embed="rId2" cstate="print"/>
          <a:stretch>
            <a:fillRect/>
          </a:stretch>
        </p:blipFill>
        <p:spPr>
          <a:xfrm>
            <a:off x="1143000" y="663434"/>
            <a:ext cx="7234238" cy="2819319"/>
          </a:xfrm>
          <a:prstGeom prst="rect">
            <a:avLst/>
          </a:prstGeom>
        </p:spPr>
      </p:pic>
      <p:sp>
        <p:nvSpPr>
          <p:cNvPr id="8" name="TextBox 7">
            <a:extLst>
              <a:ext uri="{FF2B5EF4-FFF2-40B4-BE49-F238E27FC236}">
                <a16:creationId xmlns:a16="http://schemas.microsoft.com/office/drawing/2014/main" id="{DC7BEF46-6D75-D99C-4ED1-29552ABC5172}"/>
              </a:ext>
            </a:extLst>
          </p:cNvPr>
          <p:cNvSpPr txBox="1"/>
          <p:nvPr/>
        </p:nvSpPr>
        <p:spPr>
          <a:xfrm>
            <a:off x="342900" y="3469719"/>
            <a:ext cx="8458200" cy="1477328"/>
          </a:xfrm>
          <a:prstGeom prst="rect">
            <a:avLst/>
          </a:prstGeom>
          <a:noFill/>
        </p:spPr>
        <p:txBody>
          <a:bodyPr wrap="square">
            <a:spAutoFit/>
          </a:bodyPr>
          <a:lstStyle/>
          <a:p>
            <a:pPr marL="298450" indent="-285750">
              <a:lnSpc>
                <a:spcPct val="100000"/>
              </a:lnSpc>
              <a:spcBef>
                <a:spcPts val="100"/>
              </a:spcBef>
              <a:buFont typeface="Arial" panose="020B0604020202020204" pitchFamily="34" charset="0"/>
              <a:buChar char="•"/>
            </a:pPr>
            <a:r>
              <a:rPr lang="en-US" sz="1800" spc="-10" dirty="0">
                <a:latin typeface="+mn-lt"/>
                <a:cs typeface="Times New Roman"/>
              </a:rPr>
              <a:t>Template </a:t>
            </a:r>
            <a:r>
              <a:rPr lang="en-US" sz="1800" dirty="0">
                <a:latin typeface="+mn-lt"/>
                <a:cs typeface="Times New Roman"/>
              </a:rPr>
              <a:t>File allows you</a:t>
            </a:r>
            <a:r>
              <a:rPr lang="en-US" sz="1800" spc="-25" dirty="0">
                <a:latin typeface="+mn-lt"/>
                <a:cs typeface="Times New Roman"/>
              </a:rPr>
              <a:t> </a:t>
            </a:r>
            <a:r>
              <a:rPr lang="en-US" sz="1800" dirty="0">
                <a:latin typeface="+mn-lt"/>
                <a:cs typeface="Times New Roman"/>
              </a:rPr>
              <a:t>to</a:t>
            </a:r>
            <a:r>
              <a:rPr lang="en-US" sz="1800" spc="-15" dirty="0">
                <a:latin typeface="+mn-lt"/>
                <a:cs typeface="Times New Roman"/>
              </a:rPr>
              <a:t> </a:t>
            </a:r>
            <a:r>
              <a:rPr lang="en-US" sz="1800" dirty="0">
                <a:latin typeface="+mn-lt"/>
                <a:cs typeface="Times New Roman"/>
              </a:rPr>
              <a:t>use</a:t>
            </a:r>
            <a:r>
              <a:rPr lang="en-US" sz="1800" spc="5" dirty="0">
                <a:latin typeface="+mn-lt"/>
                <a:cs typeface="Times New Roman"/>
              </a:rPr>
              <a:t> </a:t>
            </a:r>
            <a:r>
              <a:rPr lang="en-US" sz="1800" dirty="0">
                <a:latin typeface="+mn-lt"/>
                <a:cs typeface="Times New Roman"/>
              </a:rPr>
              <a:t>the</a:t>
            </a:r>
            <a:r>
              <a:rPr lang="en-US" sz="1800" spc="-25" dirty="0">
                <a:latin typeface="+mn-lt"/>
                <a:cs typeface="Times New Roman"/>
              </a:rPr>
              <a:t> </a:t>
            </a:r>
            <a:r>
              <a:rPr lang="en-US" sz="1800" dirty="0">
                <a:latin typeface="+mn-lt"/>
                <a:cs typeface="Times New Roman"/>
              </a:rPr>
              <a:t>blank</a:t>
            </a:r>
            <a:r>
              <a:rPr lang="en-US" sz="1800" spc="-15" dirty="0">
                <a:latin typeface="+mn-lt"/>
                <a:cs typeface="Times New Roman"/>
              </a:rPr>
              <a:t> </a:t>
            </a:r>
            <a:r>
              <a:rPr lang="en-US" sz="1800" dirty="0">
                <a:latin typeface="+mn-lt"/>
                <a:cs typeface="Times New Roman"/>
              </a:rPr>
              <a:t>Excel</a:t>
            </a:r>
            <a:r>
              <a:rPr lang="en-US" sz="1800" spc="-20" dirty="0">
                <a:latin typeface="+mn-lt"/>
                <a:cs typeface="Times New Roman"/>
              </a:rPr>
              <a:t> </a:t>
            </a:r>
            <a:r>
              <a:rPr lang="en-US" sz="1800" dirty="0">
                <a:latin typeface="+mn-lt"/>
                <a:cs typeface="Times New Roman"/>
              </a:rPr>
              <a:t>template</a:t>
            </a:r>
            <a:r>
              <a:rPr lang="en-US" sz="1800" spc="-15" dirty="0">
                <a:latin typeface="+mn-lt"/>
                <a:cs typeface="Times New Roman"/>
              </a:rPr>
              <a:t> </a:t>
            </a:r>
            <a:r>
              <a:rPr lang="en-US" sz="1800" dirty="0">
                <a:latin typeface="+mn-lt"/>
                <a:cs typeface="Times New Roman"/>
              </a:rPr>
              <a:t>that</a:t>
            </a:r>
            <a:r>
              <a:rPr lang="en-US" sz="1800" spc="-20" dirty="0">
                <a:latin typeface="+mn-lt"/>
                <a:cs typeface="Times New Roman"/>
              </a:rPr>
              <a:t> </a:t>
            </a:r>
            <a:r>
              <a:rPr lang="en-US" sz="1800" dirty="0">
                <a:latin typeface="+mn-lt"/>
                <a:cs typeface="Times New Roman"/>
              </a:rPr>
              <a:t>DESE</a:t>
            </a:r>
            <a:r>
              <a:rPr lang="en-US" sz="1800" spc="5" dirty="0">
                <a:latin typeface="+mn-lt"/>
                <a:cs typeface="Times New Roman"/>
              </a:rPr>
              <a:t> </a:t>
            </a:r>
            <a:r>
              <a:rPr lang="en-US" sz="1800" spc="-10" dirty="0">
                <a:latin typeface="+mn-lt"/>
                <a:cs typeface="Times New Roman"/>
              </a:rPr>
              <a:t>created.</a:t>
            </a:r>
            <a:endParaRPr lang="en-US" sz="1850" dirty="0">
              <a:latin typeface="+mn-lt"/>
              <a:cs typeface="Times New Roman"/>
            </a:endParaRPr>
          </a:p>
          <a:p>
            <a:pPr marL="298450" indent="-285750">
              <a:lnSpc>
                <a:spcPct val="100000"/>
              </a:lnSpc>
              <a:buFont typeface="Arial" panose="020B0604020202020204" pitchFamily="34" charset="0"/>
              <a:buChar char="•"/>
            </a:pPr>
            <a:r>
              <a:rPr lang="en-US" sz="1800" dirty="0">
                <a:latin typeface="+mn-lt"/>
                <a:cs typeface="Times New Roman"/>
              </a:rPr>
              <a:t>Help</a:t>
            </a:r>
            <a:r>
              <a:rPr lang="en-US" sz="1800" spc="-10" dirty="0">
                <a:latin typeface="+mn-lt"/>
                <a:cs typeface="Times New Roman"/>
              </a:rPr>
              <a:t> </a:t>
            </a:r>
            <a:r>
              <a:rPr lang="en-US" dirty="0">
                <a:latin typeface="+mn-lt"/>
                <a:cs typeface="Times New Roman"/>
              </a:rPr>
              <a:t>gives </a:t>
            </a:r>
            <a:r>
              <a:rPr lang="en-US" sz="1800" dirty="0">
                <a:latin typeface="+mn-lt"/>
                <a:cs typeface="Times New Roman"/>
              </a:rPr>
              <a:t>directions</a:t>
            </a:r>
            <a:r>
              <a:rPr lang="en-US" sz="1800" spc="-25" dirty="0">
                <a:latin typeface="+mn-lt"/>
                <a:cs typeface="Times New Roman"/>
              </a:rPr>
              <a:t> </a:t>
            </a:r>
            <a:r>
              <a:rPr lang="en-US" sz="1800" dirty="0">
                <a:latin typeface="+mn-lt"/>
                <a:cs typeface="Times New Roman"/>
              </a:rPr>
              <a:t>for</a:t>
            </a:r>
            <a:r>
              <a:rPr lang="en-US" sz="1800" spc="-10" dirty="0">
                <a:latin typeface="+mn-lt"/>
                <a:cs typeface="Times New Roman"/>
              </a:rPr>
              <a:t> </a:t>
            </a:r>
            <a:r>
              <a:rPr lang="en-US" sz="1800" dirty="0">
                <a:latin typeface="+mn-lt"/>
                <a:cs typeface="Times New Roman"/>
              </a:rPr>
              <a:t>preparing</a:t>
            </a:r>
            <a:r>
              <a:rPr lang="en-US" sz="1800" spc="-10" dirty="0">
                <a:latin typeface="+mn-lt"/>
                <a:cs typeface="Times New Roman"/>
              </a:rPr>
              <a:t> </a:t>
            </a:r>
            <a:r>
              <a:rPr lang="en-US" sz="1800" dirty="0">
                <a:latin typeface="+mn-lt"/>
                <a:cs typeface="Times New Roman"/>
              </a:rPr>
              <a:t>the</a:t>
            </a:r>
            <a:r>
              <a:rPr lang="en-US" sz="1800" spc="-5" dirty="0">
                <a:latin typeface="+mn-lt"/>
                <a:cs typeface="Times New Roman"/>
              </a:rPr>
              <a:t> </a:t>
            </a:r>
            <a:r>
              <a:rPr lang="en-US" sz="1800" dirty="0">
                <a:latin typeface="+mn-lt"/>
                <a:cs typeface="Times New Roman"/>
              </a:rPr>
              <a:t>CSV/TXT</a:t>
            </a:r>
            <a:r>
              <a:rPr lang="en-US" sz="1800" spc="-40" dirty="0">
                <a:latin typeface="+mn-lt"/>
                <a:cs typeface="Times New Roman"/>
              </a:rPr>
              <a:t> </a:t>
            </a:r>
            <a:r>
              <a:rPr lang="en-US" sz="1800" spc="-10" dirty="0">
                <a:latin typeface="+mn-lt"/>
                <a:cs typeface="Times New Roman"/>
              </a:rPr>
              <a:t>upload.</a:t>
            </a:r>
            <a:endParaRPr lang="en-US" sz="1850" dirty="0">
              <a:latin typeface="+mn-lt"/>
              <a:cs typeface="Times New Roman"/>
            </a:endParaRPr>
          </a:p>
          <a:p>
            <a:pPr marL="298450" indent="-285750">
              <a:lnSpc>
                <a:spcPct val="100000"/>
              </a:lnSpc>
              <a:buFont typeface="Arial" panose="020B0604020202020204" pitchFamily="34" charset="0"/>
              <a:buChar char="•"/>
            </a:pPr>
            <a:r>
              <a:rPr lang="en-US" sz="1800" dirty="0">
                <a:latin typeface="+mn-lt"/>
                <a:cs typeface="Times New Roman"/>
              </a:rPr>
              <a:t>Choose</a:t>
            </a:r>
            <a:r>
              <a:rPr lang="en-US" sz="1800" spc="10" dirty="0">
                <a:latin typeface="+mn-lt"/>
                <a:cs typeface="Times New Roman"/>
              </a:rPr>
              <a:t> </a:t>
            </a:r>
            <a:r>
              <a:rPr lang="en-US" sz="1800" dirty="0">
                <a:latin typeface="+mn-lt"/>
                <a:cs typeface="Times New Roman"/>
              </a:rPr>
              <a:t>File</a:t>
            </a:r>
            <a:r>
              <a:rPr lang="en-US" sz="1800" spc="-15" dirty="0">
                <a:latin typeface="+mn-lt"/>
                <a:cs typeface="Times New Roman"/>
              </a:rPr>
              <a:t> </a:t>
            </a:r>
            <a:r>
              <a:rPr lang="en-US" sz="1800" dirty="0">
                <a:latin typeface="+mn-lt"/>
                <a:cs typeface="Times New Roman"/>
              </a:rPr>
              <a:t>locates</a:t>
            </a:r>
            <a:r>
              <a:rPr lang="en-US" sz="1800" spc="-15" dirty="0">
                <a:latin typeface="+mn-lt"/>
                <a:cs typeface="Times New Roman"/>
              </a:rPr>
              <a:t> </a:t>
            </a:r>
            <a:r>
              <a:rPr lang="en-US" sz="1800" dirty="0">
                <a:latin typeface="+mn-lt"/>
                <a:cs typeface="Times New Roman"/>
              </a:rPr>
              <a:t>the CSV/TXT</a:t>
            </a:r>
            <a:r>
              <a:rPr lang="en-US" sz="1800" spc="-40" dirty="0">
                <a:latin typeface="+mn-lt"/>
                <a:cs typeface="Times New Roman"/>
              </a:rPr>
              <a:t> </a:t>
            </a:r>
            <a:r>
              <a:rPr lang="en-US" sz="1800" dirty="0">
                <a:latin typeface="+mn-lt"/>
                <a:cs typeface="Times New Roman"/>
              </a:rPr>
              <a:t>document</a:t>
            </a:r>
            <a:r>
              <a:rPr lang="en-US" sz="1800" spc="5" dirty="0">
                <a:latin typeface="+mn-lt"/>
                <a:cs typeface="Times New Roman"/>
              </a:rPr>
              <a:t> </a:t>
            </a:r>
            <a:r>
              <a:rPr lang="en-US" sz="1800" dirty="0">
                <a:latin typeface="+mn-lt"/>
                <a:cs typeface="Times New Roman"/>
              </a:rPr>
              <a:t>to</a:t>
            </a:r>
            <a:r>
              <a:rPr lang="en-US" sz="1800" spc="-10" dirty="0">
                <a:latin typeface="+mn-lt"/>
                <a:cs typeface="Times New Roman"/>
              </a:rPr>
              <a:t> </a:t>
            </a:r>
            <a:r>
              <a:rPr lang="en-US" sz="1800" dirty="0">
                <a:latin typeface="+mn-lt"/>
                <a:cs typeface="Times New Roman"/>
              </a:rPr>
              <a:t>upload</a:t>
            </a:r>
            <a:r>
              <a:rPr lang="en-US" sz="1800" spc="-10" dirty="0">
                <a:latin typeface="+mn-lt"/>
                <a:cs typeface="Times New Roman"/>
              </a:rPr>
              <a:t> </a:t>
            </a:r>
            <a:r>
              <a:rPr lang="en-US" sz="1800" dirty="0">
                <a:latin typeface="+mn-lt"/>
                <a:cs typeface="Times New Roman"/>
              </a:rPr>
              <a:t>from</a:t>
            </a:r>
            <a:r>
              <a:rPr lang="en-US" sz="1800" spc="-5" dirty="0">
                <a:latin typeface="+mn-lt"/>
                <a:cs typeface="Times New Roman"/>
              </a:rPr>
              <a:t> </a:t>
            </a:r>
            <a:r>
              <a:rPr lang="en-US" sz="1800" dirty="0">
                <a:latin typeface="+mn-lt"/>
                <a:cs typeface="Times New Roman"/>
              </a:rPr>
              <a:t>your</a:t>
            </a:r>
            <a:r>
              <a:rPr lang="en-US" sz="1800" spc="-25" dirty="0">
                <a:latin typeface="+mn-lt"/>
                <a:cs typeface="Times New Roman"/>
              </a:rPr>
              <a:t> </a:t>
            </a:r>
            <a:r>
              <a:rPr lang="en-US" sz="1800" spc="-10" dirty="0">
                <a:latin typeface="+mn-lt"/>
                <a:cs typeface="Times New Roman"/>
              </a:rPr>
              <a:t>computer.</a:t>
            </a:r>
            <a:endParaRPr lang="en-US" sz="1850" dirty="0">
              <a:latin typeface="+mn-lt"/>
              <a:cs typeface="Times New Roman"/>
            </a:endParaRPr>
          </a:p>
          <a:p>
            <a:pPr marL="297815" marR="268605" indent="-285750">
              <a:lnSpc>
                <a:spcPct val="100000"/>
              </a:lnSpc>
              <a:buFont typeface="Arial" panose="020B0604020202020204" pitchFamily="34" charset="0"/>
              <a:buChar char="•"/>
            </a:pPr>
            <a:r>
              <a:rPr lang="en-US" sz="1800" dirty="0">
                <a:latin typeface="+mn-lt"/>
                <a:cs typeface="Times New Roman"/>
              </a:rPr>
              <a:t>Click</a:t>
            </a:r>
            <a:r>
              <a:rPr lang="en-US" sz="1800" spc="-30" dirty="0">
                <a:latin typeface="+mn-lt"/>
                <a:cs typeface="Times New Roman"/>
              </a:rPr>
              <a:t> </a:t>
            </a:r>
            <a:r>
              <a:rPr lang="en-US" sz="1800" dirty="0">
                <a:latin typeface="+mn-lt"/>
                <a:cs typeface="Times New Roman"/>
              </a:rPr>
              <a:t>on </a:t>
            </a:r>
            <a:r>
              <a:rPr lang="en-US" sz="1800" spc="-20" dirty="0">
                <a:latin typeface="+mn-lt"/>
                <a:cs typeface="Times New Roman"/>
              </a:rPr>
              <a:t>Validate</a:t>
            </a:r>
            <a:r>
              <a:rPr lang="en-US" sz="1800" spc="-25" dirty="0">
                <a:latin typeface="+mn-lt"/>
                <a:cs typeface="Times New Roman"/>
              </a:rPr>
              <a:t> </a:t>
            </a:r>
            <a:r>
              <a:rPr lang="en-US" sz="1800" dirty="0">
                <a:latin typeface="+mn-lt"/>
                <a:cs typeface="Times New Roman"/>
              </a:rPr>
              <a:t>and Commit</a:t>
            </a:r>
            <a:r>
              <a:rPr lang="en-US" sz="1800" spc="-15" dirty="0">
                <a:latin typeface="+mn-lt"/>
                <a:cs typeface="Times New Roman"/>
              </a:rPr>
              <a:t> </a:t>
            </a:r>
            <a:r>
              <a:rPr lang="en-US" sz="1800" dirty="0">
                <a:latin typeface="+mn-lt"/>
                <a:cs typeface="Times New Roman"/>
              </a:rPr>
              <a:t>Data from</a:t>
            </a:r>
            <a:r>
              <a:rPr lang="en-US" sz="1800" spc="-10" dirty="0">
                <a:latin typeface="+mn-lt"/>
                <a:cs typeface="Times New Roman"/>
              </a:rPr>
              <a:t> </a:t>
            </a:r>
            <a:r>
              <a:rPr lang="en-US" sz="1800" dirty="0">
                <a:latin typeface="+mn-lt"/>
                <a:cs typeface="Times New Roman"/>
              </a:rPr>
              <a:t>File</a:t>
            </a:r>
            <a:r>
              <a:rPr lang="en-US" sz="1800" spc="-20" dirty="0">
                <a:latin typeface="+mn-lt"/>
                <a:cs typeface="Times New Roman"/>
              </a:rPr>
              <a:t> </a:t>
            </a:r>
            <a:r>
              <a:rPr lang="en-US" sz="1800" dirty="0">
                <a:latin typeface="+mn-lt"/>
                <a:cs typeface="Times New Roman"/>
              </a:rPr>
              <a:t>once</a:t>
            </a:r>
            <a:r>
              <a:rPr lang="en-US" sz="1800" spc="-5" dirty="0">
                <a:latin typeface="+mn-lt"/>
                <a:cs typeface="Times New Roman"/>
              </a:rPr>
              <a:t> </a:t>
            </a:r>
            <a:r>
              <a:rPr lang="en-US" sz="1800" dirty="0">
                <a:latin typeface="+mn-lt"/>
                <a:cs typeface="Times New Roman"/>
              </a:rPr>
              <a:t>when</a:t>
            </a:r>
            <a:r>
              <a:rPr lang="en-US" sz="1800" spc="-20" dirty="0">
                <a:latin typeface="+mn-lt"/>
                <a:cs typeface="Times New Roman"/>
              </a:rPr>
              <a:t> </a:t>
            </a:r>
            <a:r>
              <a:rPr lang="en-US" sz="1800" dirty="0">
                <a:latin typeface="+mn-lt"/>
                <a:cs typeface="Times New Roman"/>
              </a:rPr>
              <a:t>the</a:t>
            </a:r>
            <a:r>
              <a:rPr lang="en-US" sz="1800" spc="-5" dirty="0">
                <a:latin typeface="+mn-lt"/>
                <a:cs typeface="Times New Roman"/>
              </a:rPr>
              <a:t> </a:t>
            </a:r>
            <a:r>
              <a:rPr lang="en-US" sz="1800" dirty="0">
                <a:latin typeface="+mn-lt"/>
                <a:cs typeface="Times New Roman"/>
              </a:rPr>
              <a:t>name of</a:t>
            </a:r>
            <a:r>
              <a:rPr lang="en-US" sz="1800" spc="-10" dirty="0">
                <a:latin typeface="+mn-lt"/>
                <a:cs typeface="Times New Roman"/>
              </a:rPr>
              <a:t> </a:t>
            </a:r>
            <a:r>
              <a:rPr lang="en-US" sz="1800" dirty="0">
                <a:latin typeface="+mn-lt"/>
                <a:cs typeface="Times New Roman"/>
              </a:rPr>
              <a:t>the</a:t>
            </a:r>
            <a:r>
              <a:rPr lang="en-US" sz="1800" spc="-10" dirty="0">
                <a:latin typeface="+mn-lt"/>
                <a:cs typeface="Times New Roman"/>
              </a:rPr>
              <a:t> </a:t>
            </a:r>
            <a:r>
              <a:rPr lang="en-US" sz="1800" dirty="0">
                <a:latin typeface="+mn-lt"/>
                <a:cs typeface="Times New Roman"/>
              </a:rPr>
              <a:t>selected</a:t>
            </a:r>
            <a:r>
              <a:rPr lang="en-US" sz="1800" spc="-25" dirty="0">
                <a:latin typeface="+mn-lt"/>
                <a:cs typeface="Times New Roman"/>
              </a:rPr>
              <a:t> </a:t>
            </a:r>
          </a:p>
          <a:p>
            <a:pPr marL="12065" marR="268605">
              <a:lnSpc>
                <a:spcPct val="100000"/>
              </a:lnSpc>
            </a:pPr>
            <a:r>
              <a:rPr lang="en-US" sz="1800" dirty="0">
                <a:latin typeface="+mn-lt"/>
                <a:cs typeface="Times New Roman"/>
              </a:rPr>
              <a:t>      file</a:t>
            </a:r>
            <a:r>
              <a:rPr lang="en-US" sz="1800" spc="-20" dirty="0">
                <a:latin typeface="+mn-lt"/>
                <a:cs typeface="Times New Roman"/>
              </a:rPr>
              <a:t> </a:t>
            </a:r>
            <a:r>
              <a:rPr lang="en-US" sz="1800" spc="-25" dirty="0">
                <a:latin typeface="+mn-lt"/>
                <a:cs typeface="Times New Roman"/>
              </a:rPr>
              <a:t>is </a:t>
            </a:r>
            <a:r>
              <a:rPr lang="en-US" sz="1800" spc="-10" dirty="0">
                <a:latin typeface="+mn-lt"/>
                <a:cs typeface="Times New Roman"/>
              </a:rPr>
              <a:t>showing.</a:t>
            </a:r>
            <a:endParaRPr lang="en-US" sz="1800" dirty="0">
              <a:latin typeface="+mn-lt"/>
              <a:cs typeface="Times New Roman"/>
            </a:endParaRPr>
          </a:p>
        </p:txBody>
      </p:sp>
    </p:spTree>
    <p:extLst>
      <p:ext uri="{BB962C8B-B14F-4D97-AF65-F5344CB8AC3E}">
        <p14:creationId xmlns:p14="http://schemas.microsoft.com/office/powerpoint/2010/main" val="227272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54094E-D89C-ECF6-67FC-CD8EEE8E9A02}"/>
              </a:ext>
            </a:extLst>
          </p:cNvPr>
          <p:cNvSpPr>
            <a:spLocks noGrp="1"/>
          </p:cNvSpPr>
          <p:nvPr>
            <p:ph type="title" idx="4294967295"/>
          </p:nvPr>
        </p:nvSpPr>
        <p:spPr>
          <a:xfrm>
            <a:off x="-76200" y="73025"/>
            <a:ext cx="7859712" cy="593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Adding</a:t>
            </a:r>
            <a:r>
              <a:rPr kumimoji="0" lang="en-US" sz="3200" b="0" i="0" u="none" strike="noStrike" kern="1200" cap="none" spc="-5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Follow-up Timeline</a:t>
            </a:r>
            <a:r>
              <a:rPr kumimoji="0" lang="en-US" sz="3200" b="0" i="0" u="none" strike="noStrike" kern="1200" cap="none" spc="-4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Data </a:t>
            </a:r>
            <a:r>
              <a:rPr kumimoji="0" lang="en-US" sz="3200" b="0" i="0" u="none" strike="noStrike" kern="1200" cap="none" spc="-10" normalizeH="0" baseline="0" noProof="0" dirty="0">
                <a:ln>
                  <a:noFill/>
                </a:ln>
                <a:solidFill>
                  <a:schemeClr val="bg1"/>
                </a:solidFill>
                <a:effectLst/>
                <a:uLnTx/>
                <a:uFillTx/>
                <a:latin typeface="+mn-lt"/>
                <a:ea typeface="+mn-ea"/>
                <a:cs typeface="+mn-cs"/>
              </a:rPr>
              <a:t>Manually</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35CE14DD-27EB-136C-996D-1F915A6920B1}"/>
              </a:ext>
            </a:extLst>
          </p:cNvPr>
          <p:cNvSpPr>
            <a:spLocks noGrp="1"/>
          </p:cNvSpPr>
          <p:nvPr>
            <p:ph type="sldNum" sz="quarter" idx="4"/>
          </p:nvPr>
        </p:nvSpPr>
        <p:spPr/>
        <p:txBody>
          <a:bodyPr/>
          <a:lstStyle/>
          <a:p>
            <a:fld id="{3B745311-16E5-4BEF-BFE6-36758A3427EB}" type="slidenum">
              <a:rPr lang="en-US" smtClean="0"/>
              <a:pPr/>
              <a:t>31</a:t>
            </a:fld>
            <a:endParaRPr lang="en-US" dirty="0"/>
          </a:p>
        </p:txBody>
      </p:sp>
      <p:sp>
        <p:nvSpPr>
          <p:cNvPr id="3" name="Content Placeholder 2">
            <a:extLst>
              <a:ext uri="{FF2B5EF4-FFF2-40B4-BE49-F238E27FC236}">
                <a16:creationId xmlns:a16="http://schemas.microsoft.com/office/drawing/2014/main" id="{3BB6B0AC-56E8-BD5C-CC9B-A9614492A446}"/>
              </a:ext>
            </a:extLst>
          </p:cNvPr>
          <p:cNvSpPr>
            <a:spLocks noGrp="1"/>
          </p:cNvSpPr>
          <p:nvPr>
            <p:ph sz="quarter" idx="11"/>
          </p:nvPr>
        </p:nvSpPr>
        <p:spPr>
          <a:xfrm>
            <a:off x="152400" y="666750"/>
            <a:ext cx="8839200" cy="1676400"/>
          </a:xfrm>
        </p:spPr>
        <p:txBody>
          <a:bodyPr>
            <a:normAutofit fontScale="70000" lnSpcReduction="20000"/>
          </a:bodyPr>
          <a:lstStyle/>
          <a:p>
            <a:pPr marL="112712" indent="0">
              <a:buNone/>
            </a:pPr>
            <a:r>
              <a:rPr lang="en-US" dirty="0"/>
              <a:t>If</a:t>
            </a:r>
            <a:r>
              <a:rPr lang="en-US" spc="-20" dirty="0"/>
              <a:t> </a:t>
            </a:r>
            <a:r>
              <a:rPr lang="en-US" dirty="0"/>
              <a:t>you</a:t>
            </a:r>
            <a:r>
              <a:rPr lang="en-US" spc="-20" dirty="0"/>
              <a:t> </a:t>
            </a:r>
            <a:r>
              <a:rPr lang="en-US" dirty="0"/>
              <a:t>decide</a:t>
            </a:r>
            <a:r>
              <a:rPr lang="en-US" spc="-10" dirty="0"/>
              <a:t> </a:t>
            </a:r>
            <a:r>
              <a:rPr lang="en-US" dirty="0"/>
              <a:t>to</a:t>
            </a:r>
            <a:r>
              <a:rPr lang="en-US" spc="-10" dirty="0"/>
              <a:t> </a:t>
            </a:r>
            <a:r>
              <a:rPr lang="en-US" dirty="0"/>
              <a:t>enter</a:t>
            </a:r>
            <a:r>
              <a:rPr lang="en-US" spc="-5" dirty="0"/>
              <a:t> </a:t>
            </a:r>
            <a:r>
              <a:rPr lang="en-US" dirty="0"/>
              <a:t>your</a:t>
            </a:r>
            <a:r>
              <a:rPr lang="en-US" spc="-35" dirty="0"/>
              <a:t> </a:t>
            </a:r>
            <a:r>
              <a:rPr lang="en-US" dirty="0"/>
              <a:t>timeline data</a:t>
            </a:r>
            <a:r>
              <a:rPr lang="en-US" spc="-15" dirty="0"/>
              <a:t> </a:t>
            </a:r>
            <a:r>
              <a:rPr lang="en-US" dirty="0"/>
              <a:t>one</a:t>
            </a:r>
            <a:r>
              <a:rPr lang="en-US" spc="-5" dirty="0"/>
              <a:t> </a:t>
            </a:r>
            <a:r>
              <a:rPr lang="en-US" dirty="0"/>
              <a:t>student at</a:t>
            </a:r>
            <a:r>
              <a:rPr lang="en-US" spc="-5" dirty="0"/>
              <a:t> </a:t>
            </a:r>
            <a:r>
              <a:rPr lang="en-US" dirty="0"/>
              <a:t>a time</a:t>
            </a:r>
            <a:r>
              <a:rPr lang="en-US" spc="-5" dirty="0"/>
              <a:t> </a:t>
            </a:r>
            <a:r>
              <a:rPr lang="en-US" dirty="0"/>
              <a:t>in</a:t>
            </a:r>
            <a:r>
              <a:rPr lang="en-US" spc="-5" dirty="0"/>
              <a:t> </a:t>
            </a:r>
            <a:r>
              <a:rPr lang="en-US" dirty="0"/>
              <a:t>IMACS</a:t>
            </a:r>
            <a:r>
              <a:rPr lang="en-US" spc="10" dirty="0"/>
              <a:t> </a:t>
            </a:r>
            <a:r>
              <a:rPr lang="en-US" dirty="0"/>
              <a:t>2.0</a:t>
            </a:r>
            <a:r>
              <a:rPr lang="en-US" spc="-5" dirty="0"/>
              <a:t> </a:t>
            </a:r>
            <a:r>
              <a:rPr lang="en-US" spc="-25" dirty="0"/>
              <a:t>by </a:t>
            </a:r>
            <a:r>
              <a:rPr lang="en-US" dirty="0"/>
              <a:t>clicking</a:t>
            </a:r>
            <a:r>
              <a:rPr lang="en-US" spc="-20" dirty="0"/>
              <a:t> </a:t>
            </a:r>
            <a:r>
              <a:rPr lang="en-US" dirty="0"/>
              <a:t>on</a:t>
            </a:r>
            <a:r>
              <a:rPr lang="en-US" spc="-5" dirty="0"/>
              <a:t> </a:t>
            </a:r>
            <a:r>
              <a:rPr lang="en-US" dirty="0"/>
              <a:t>Add</a:t>
            </a:r>
            <a:r>
              <a:rPr lang="en-US" spc="-10" dirty="0"/>
              <a:t> </a:t>
            </a:r>
            <a:r>
              <a:rPr lang="en-US" dirty="0"/>
              <a:t>New</a:t>
            </a:r>
            <a:r>
              <a:rPr lang="en-US" spc="10" dirty="0"/>
              <a:t> </a:t>
            </a:r>
            <a:r>
              <a:rPr lang="en-US" dirty="0"/>
              <a:t>Initial</a:t>
            </a:r>
            <a:r>
              <a:rPr lang="en-US" spc="-15" dirty="0"/>
              <a:t> </a:t>
            </a:r>
            <a:r>
              <a:rPr lang="en-US" dirty="0"/>
              <a:t>Evaluation</a:t>
            </a:r>
            <a:r>
              <a:rPr lang="en-US" spc="-15" dirty="0"/>
              <a:t> </a:t>
            </a:r>
            <a:r>
              <a:rPr lang="en-US" spc="-10" dirty="0"/>
              <a:t>Timelines</a:t>
            </a:r>
            <a:r>
              <a:rPr lang="en-US" spc="-25" dirty="0"/>
              <a:t> </a:t>
            </a:r>
            <a:r>
              <a:rPr lang="en-US" dirty="0"/>
              <a:t>Review</a:t>
            </a:r>
            <a:r>
              <a:rPr lang="en-US" spc="-15" dirty="0"/>
              <a:t> </a:t>
            </a:r>
            <a:r>
              <a:rPr lang="en-US" dirty="0"/>
              <a:t>then</a:t>
            </a:r>
            <a:r>
              <a:rPr lang="en-US" spc="-10" dirty="0"/>
              <a:t> </a:t>
            </a:r>
            <a:r>
              <a:rPr lang="en-US" dirty="0"/>
              <a:t>you</a:t>
            </a:r>
            <a:r>
              <a:rPr lang="en-US" spc="-30" dirty="0"/>
              <a:t> </a:t>
            </a:r>
            <a:r>
              <a:rPr lang="en-US" dirty="0"/>
              <a:t>will see </a:t>
            </a:r>
            <a:r>
              <a:rPr lang="en-US" spc="-25" dirty="0"/>
              <a:t>the </a:t>
            </a:r>
            <a:r>
              <a:rPr lang="en-US" dirty="0"/>
              <a:t>familiar</a:t>
            </a:r>
            <a:r>
              <a:rPr lang="en-US" spc="-45" dirty="0"/>
              <a:t> </a:t>
            </a:r>
            <a:r>
              <a:rPr lang="en-US" dirty="0"/>
              <a:t>student</a:t>
            </a:r>
            <a:r>
              <a:rPr lang="en-US" spc="-20" dirty="0"/>
              <a:t> </a:t>
            </a:r>
            <a:r>
              <a:rPr lang="en-US" dirty="0"/>
              <a:t>demographic</a:t>
            </a:r>
            <a:r>
              <a:rPr lang="en-US" spc="-20" dirty="0"/>
              <a:t> </a:t>
            </a:r>
            <a:r>
              <a:rPr lang="en-US" dirty="0"/>
              <a:t>screen</a:t>
            </a:r>
            <a:r>
              <a:rPr lang="en-US" spc="-20" dirty="0"/>
              <a:t> </a:t>
            </a:r>
            <a:r>
              <a:rPr lang="en-US" spc="-10" dirty="0"/>
              <a:t>below.</a:t>
            </a:r>
            <a:r>
              <a:rPr lang="en-US" spc="-15" dirty="0"/>
              <a:t> </a:t>
            </a:r>
            <a:r>
              <a:rPr lang="en-US" dirty="0"/>
              <a:t>When</a:t>
            </a:r>
            <a:r>
              <a:rPr lang="en-US" spc="-25" dirty="0"/>
              <a:t> </a:t>
            </a:r>
            <a:r>
              <a:rPr lang="en-US" dirty="0"/>
              <a:t>you</a:t>
            </a:r>
            <a:r>
              <a:rPr lang="en-US" spc="-25" dirty="0"/>
              <a:t> </a:t>
            </a:r>
            <a:r>
              <a:rPr lang="en-US" dirty="0"/>
              <a:t>list</a:t>
            </a:r>
            <a:r>
              <a:rPr lang="en-US" spc="-15" dirty="0"/>
              <a:t> </a:t>
            </a:r>
            <a:r>
              <a:rPr lang="en-US" dirty="0"/>
              <a:t>acceptable reasons in the “If NO, give reason,” box list specific dates.</a:t>
            </a:r>
            <a:r>
              <a:rPr lang="en-US" spc="5" dirty="0"/>
              <a:t> </a:t>
            </a:r>
            <a:r>
              <a:rPr lang="en-US" dirty="0"/>
              <a:t>For</a:t>
            </a:r>
            <a:r>
              <a:rPr lang="en-US" spc="-10" dirty="0"/>
              <a:t> </a:t>
            </a:r>
            <a:r>
              <a:rPr lang="en-US" dirty="0"/>
              <a:t>example:</a:t>
            </a:r>
            <a:r>
              <a:rPr lang="en-US" spc="-10" dirty="0"/>
              <a:t> </a:t>
            </a:r>
            <a:r>
              <a:rPr lang="en-US" dirty="0"/>
              <a:t>Student</a:t>
            </a:r>
            <a:r>
              <a:rPr lang="en-US" spc="-15" dirty="0"/>
              <a:t> </a:t>
            </a:r>
            <a:r>
              <a:rPr lang="en-US" dirty="0"/>
              <a:t>absence</a:t>
            </a:r>
            <a:r>
              <a:rPr lang="en-US" spc="-5" dirty="0"/>
              <a:t> </a:t>
            </a:r>
            <a:r>
              <a:rPr lang="en-US" dirty="0"/>
              <a:t>3/5,6,7,8 </a:t>
            </a:r>
            <a:r>
              <a:rPr lang="en-US" spc="-25" dirty="0"/>
              <a:t>or </a:t>
            </a:r>
            <a:r>
              <a:rPr lang="en-US" dirty="0"/>
              <a:t>Winter</a:t>
            </a:r>
            <a:r>
              <a:rPr lang="en-US" spc="-55" dirty="0"/>
              <a:t> </a:t>
            </a:r>
            <a:r>
              <a:rPr lang="en-US" dirty="0"/>
              <a:t>Break</a:t>
            </a:r>
            <a:r>
              <a:rPr lang="en-US" spc="-50" dirty="0"/>
              <a:t> </a:t>
            </a:r>
            <a:r>
              <a:rPr lang="en-US" dirty="0"/>
              <a:t>12/21</a:t>
            </a:r>
            <a:r>
              <a:rPr lang="en-US" spc="-50" dirty="0"/>
              <a:t> </a:t>
            </a:r>
            <a:r>
              <a:rPr lang="en-US" dirty="0"/>
              <a:t>–</a:t>
            </a:r>
            <a:r>
              <a:rPr lang="en-US" spc="-50" dirty="0"/>
              <a:t> </a:t>
            </a:r>
            <a:r>
              <a:rPr lang="en-US" spc="-20" dirty="0"/>
              <a:t>1/1.</a:t>
            </a:r>
          </a:p>
          <a:p>
            <a:pPr marL="112712" indent="0">
              <a:buNone/>
            </a:pPr>
            <a:endParaRPr lang="en-US" dirty="0"/>
          </a:p>
        </p:txBody>
      </p:sp>
      <p:pic>
        <p:nvPicPr>
          <p:cNvPr id="6" name="object 5" descr="Screen capture of Add New Initial Evaluation Timelines Review ">
            <a:extLst>
              <a:ext uri="{FF2B5EF4-FFF2-40B4-BE49-F238E27FC236}">
                <a16:creationId xmlns:a16="http://schemas.microsoft.com/office/drawing/2014/main" id="{D7A1BAC9-FED8-A5B3-1B09-7DD376B0A73E}"/>
              </a:ext>
            </a:extLst>
          </p:cNvPr>
          <p:cNvPicPr/>
          <p:nvPr/>
        </p:nvPicPr>
        <p:blipFill>
          <a:blip r:embed="rId3" cstate="print"/>
          <a:stretch>
            <a:fillRect/>
          </a:stretch>
        </p:blipFill>
        <p:spPr>
          <a:xfrm>
            <a:off x="1638300" y="2114550"/>
            <a:ext cx="5867400" cy="2887046"/>
          </a:xfrm>
          <a:prstGeom prst="rect">
            <a:avLst/>
          </a:prstGeom>
        </p:spPr>
      </p:pic>
    </p:spTree>
    <p:extLst>
      <p:ext uri="{BB962C8B-B14F-4D97-AF65-F5344CB8AC3E}">
        <p14:creationId xmlns:p14="http://schemas.microsoft.com/office/powerpoint/2010/main" val="838150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C2ECC08-69CF-8E30-762D-D2916FEB8DDE}"/>
              </a:ext>
            </a:extLst>
          </p:cNvPr>
          <p:cNvSpPr>
            <a:spLocks noGrp="1"/>
          </p:cNvSpPr>
          <p:nvPr>
            <p:ph type="title" idx="4294967295"/>
          </p:nvPr>
        </p:nvSpPr>
        <p:spPr>
          <a:xfrm>
            <a:off x="-304800" y="75009"/>
            <a:ext cx="7467600" cy="7905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Importing</a:t>
            </a:r>
            <a:r>
              <a:rPr kumimoji="0" lang="en-US" sz="2400" b="0" i="0" u="none" strike="noStrike" kern="1200" cap="none" spc="-65" normalizeH="0" baseline="0" noProof="0" dirty="0">
                <a:ln>
                  <a:noFill/>
                </a:ln>
                <a:solidFill>
                  <a:schemeClr val="bg1"/>
                </a:solidFill>
                <a:effectLst/>
                <a:uLnTx/>
                <a:uFillTx/>
                <a:latin typeface="+mn-lt"/>
                <a:ea typeface="+mn-ea"/>
                <a:cs typeface="+mn-cs"/>
              </a:rPr>
              <a:t> </a:t>
            </a:r>
            <a:r>
              <a:rPr kumimoji="0" lang="en-US" sz="2400" b="0" i="0" u="none" strike="noStrike" kern="1200" cap="none" spc="0" normalizeH="0" baseline="0" noProof="0" dirty="0">
                <a:ln>
                  <a:noFill/>
                </a:ln>
                <a:solidFill>
                  <a:schemeClr val="bg1"/>
                </a:solidFill>
                <a:effectLst/>
                <a:uLnTx/>
                <a:uFillTx/>
                <a:latin typeface="+mn-lt"/>
                <a:ea typeface="+mn-ea"/>
                <a:cs typeface="+mn-cs"/>
              </a:rPr>
              <a:t>Data</a:t>
            </a:r>
            <a:r>
              <a:rPr kumimoji="0" lang="en-US" sz="2400" b="0" i="0" u="none" strike="noStrike" kern="1200" cap="none" spc="-70" normalizeH="0" baseline="0" noProof="0" dirty="0">
                <a:ln>
                  <a:noFill/>
                </a:ln>
                <a:solidFill>
                  <a:schemeClr val="bg1"/>
                </a:solidFill>
                <a:effectLst/>
                <a:uLnTx/>
                <a:uFillTx/>
                <a:latin typeface="+mn-lt"/>
                <a:ea typeface="+mn-ea"/>
                <a:cs typeface="+mn-cs"/>
              </a:rPr>
              <a:t> </a:t>
            </a:r>
            <a:r>
              <a:rPr kumimoji="0" lang="en-US" sz="2400" b="0" i="0" u="none" strike="noStrike" kern="1200" cap="none" spc="0" normalizeH="0" baseline="0" noProof="0" dirty="0">
                <a:ln>
                  <a:noFill/>
                </a:ln>
                <a:solidFill>
                  <a:schemeClr val="bg1"/>
                </a:solidFill>
                <a:effectLst/>
                <a:uLnTx/>
                <a:uFillTx/>
                <a:latin typeface="+mn-lt"/>
                <a:ea typeface="+mn-ea"/>
                <a:cs typeface="+mn-cs"/>
              </a:rPr>
              <a:t>for</a:t>
            </a:r>
            <a:r>
              <a:rPr kumimoji="0" lang="en-US" sz="2400" b="0" i="0" u="none" strike="noStrike" kern="1200" cap="none" spc="-55" normalizeH="0" baseline="0" noProof="0" dirty="0">
                <a:ln>
                  <a:noFill/>
                </a:ln>
                <a:solidFill>
                  <a:schemeClr val="bg1"/>
                </a:solidFill>
                <a:effectLst/>
                <a:uLnTx/>
                <a:uFillTx/>
                <a:latin typeface="+mn-lt"/>
                <a:ea typeface="+mn-ea"/>
                <a:cs typeface="+mn-cs"/>
              </a:rPr>
              <a:t> C to B Transition </a:t>
            </a:r>
            <a:r>
              <a:rPr kumimoji="0" lang="en-US" sz="2400" b="0" i="0" u="none" strike="noStrike" kern="1200" cap="none" spc="-10" normalizeH="0" baseline="0" noProof="0" dirty="0">
                <a:ln>
                  <a:noFill/>
                </a:ln>
                <a:solidFill>
                  <a:schemeClr val="bg1"/>
                </a:solidFill>
                <a:effectLst/>
                <a:uLnTx/>
                <a:uFillTx/>
                <a:latin typeface="+mn-lt"/>
                <a:ea typeface="+mn-ea"/>
                <a:cs typeface="+mn-cs"/>
              </a:rPr>
              <a:t>Follow-</a:t>
            </a:r>
            <a:r>
              <a:rPr kumimoji="0" lang="en-US" sz="2400" b="0" i="0" u="none" strike="noStrike" kern="1200" cap="none" spc="0" normalizeH="0" baseline="0" noProof="0" dirty="0">
                <a:ln>
                  <a:noFill/>
                </a:ln>
                <a:solidFill>
                  <a:schemeClr val="bg1"/>
                </a:solidFill>
                <a:effectLst/>
                <a:uLnTx/>
                <a:uFillTx/>
                <a:latin typeface="+mn-lt"/>
                <a:ea typeface="+mn-ea"/>
                <a:cs typeface="+mn-cs"/>
              </a:rPr>
              <a:t>Up</a:t>
            </a:r>
            <a:r>
              <a:rPr kumimoji="0" lang="en-US" sz="2400" b="0" i="0" u="none" strike="noStrike" kern="1200" cap="none" spc="-110" normalizeH="0" baseline="0" noProof="0" dirty="0">
                <a:ln>
                  <a:noFill/>
                </a:ln>
                <a:solidFill>
                  <a:schemeClr val="bg1"/>
                </a:solidFill>
                <a:effectLst/>
                <a:uLnTx/>
                <a:uFillTx/>
                <a:latin typeface="+mn-lt"/>
                <a:ea typeface="+mn-ea"/>
                <a:cs typeface="+mn-cs"/>
              </a:rPr>
              <a:t> </a:t>
            </a:r>
            <a:r>
              <a:rPr kumimoji="0" lang="en-US" sz="2400" b="0" i="0" u="none" strike="noStrike" kern="1200" cap="none" spc="-10" normalizeH="0" baseline="0" noProof="0" dirty="0">
                <a:ln>
                  <a:noFill/>
                </a:ln>
                <a:solidFill>
                  <a:schemeClr val="bg1"/>
                </a:solidFill>
                <a:effectLst/>
                <a:uLnTx/>
                <a:uFillTx/>
                <a:latin typeface="+mn-lt"/>
                <a:ea typeface="+mn-ea"/>
                <a:cs typeface="+mn-cs"/>
              </a:rPr>
              <a:t>Timelines</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48A0287A-605B-D2CE-62DA-F6300A0F5F46}"/>
              </a:ext>
            </a:extLst>
          </p:cNvPr>
          <p:cNvSpPr>
            <a:spLocks noGrp="1"/>
          </p:cNvSpPr>
          <p:nvPr>
            <p:ph type="sldNum" sz="quarter" idx="4"/>
          </p:nvPr>
        </p:nvSpPr>
        <p:spPr/>
        <p:txBody>
          <a:bodyPr/>
          <a:lstStyle/>
          <a:p>
            <a:fld id="{3B745311-16E5-4BEF-BFE6-36758A3427EB}" type="slidenum">
              <a:rPr lang="en-US" smtClean="0"/>
              <a:pPr/>
              <a:t>32</a:t>
            </a:fld>
            <a:endParaRPr lang="en-US" dirty="0"/>
          </a:p>
        </p:txBody>
      </p:sp>
      <p:sp>
        <p:nvSpPr>
          <p:cNvPr id="3" name="Content Placeholder 2">
            <a:extLst>
              <a:ext uri="{FF2B5EF4-FFF2-40B4-BE49-F238E27FC236}">
                <a16:creationId xmlns:a16="http://schemas.microsoft.com/office/drawing/2014/main" id="{493456F6-1AE6-0F8B-5379-EB65E982F8D3}"/>
              </a:ext>
            </a:extLst>
          </p:cNvPr>
          <p:cNvSpPr>
            <a:spLocks noGrp="1"/>
          </p:cNvSpPr>
          <p:nvPr>
            <p:ph sz="quarter" idx="11"/>
          </p:nvPr>
        </p:nvSpPr>
        <p:spPr>
          <a:xfrm>
            <a:off x="152400" y="819150"/>
            <a:ext cx="8839200" cy="2209800"/>
          </a:xfrm>
        </p:spPr>
        <p:txBody>
          <a:bodyPr>
            <a:normAutofit fontScale="62500" lnSpcReduction="20000"/>
          </a:bodyPr>
          <a:lstStyle/>
          <a:p>
            <a:pPr marL="298450" indent="-285750">
              <a:spcBef>
                <a:spcPts val="10"/>
              </a:spcBef>
              <a:buSzPct val="60000"/>
              <a:tabLst>
                <a:tab pos="332105" algn="l"/>
                <a:tab pos="332740" algn="l"/>
              </a:tabLst>
            </a:pPr>
            <a:r>
              <a:rPr lang="en-US" dirty="0">
                <a:cs typeface="Times New Roman"/>
              </a:rPr>
              <a:t>The</a:t>
            </a:r>
            <a:r>
              <a:rPr lang="en-US" spc="-15" dirty="0">
                <a:cs typeface="Times New Roman"/>
              </a:rPr>
              <a:t> </a:t>
            </a:r>
            <a:r>
              <a:rPr lang="en-US" dirty="0">
                <a:cs typeface="Times New Roman"/>
              </a:rPr>
              <a:t>file</a:t>
            </a:r>
            <a:r>
              <a:rPr lang="en-US" spc="-30" dirty="0">
                <a:cs typeface="Times New Roman"/>
              </a:rPr>
              <a:t> </a:t>
            </a:r>
            <a:r>
              <a:rPr lang="en-US" dirty="0">
                <a:cs typeface="Times New Roman"/>
              </a:rPr>
              <a:t>can</a:t>
            </a:r>
            <a:r>
              <a:rPr lang="en-US" spc="-5" dirty="0">
                <a:cs typeface="Times New Roman"/>
              </a:rPr>
              <a:t> </a:t>
            </a:r>
            <a:r>
              <a:rPr lang="en-US" dirty="0">
                <a:cs typeface="Times New Roman"/>
              </a:rPr>
              <a:t>have</a:t>
            </a:r>
            <a:r>
              <a:rPr lang="en-US" spc="-15" dirty="0">
                <a:cs typeface="Times New Roman"/>
              </a:rPr>
              <a:t> </a:t>
            </a:r>
            <a:r>
              <a:rPr lang="en-US" dirty="0">
                <a:cs typeface="Times New Roman"/>
              </a:rPr>
              <a:t>an</a:t>
            </a:r>
            <a:r>
              <a:rPr lang="en-US" spc="-5" dirty="0">
                <a:cs typeface="Times New Roman"/>
              </a:rPr>
              <a:t> </a:t>
            </a:r>
            <a:r>
              <a:rPr lang="en-US" dirty="0">
                <a:cs typeface="Times New Roman"/>
              </a:rPr>
              <a:t>extension</a:t>
            </a:r>
            <a:r>
              <a:rPr lang="en-US" spc="-40" dirty="0">
                <a:cs typeface="Times New Roman"/>
              </a:rPr>
              <a:t> </a:t>
            </a:r>
            <a:r>
              <a:rPr lang="en-US" dirty="0">
                <a:cs typeface="Times New Roman"/>
              </a:rPr>
              <a:t>of</a:t>
            </a:r>
            <a:r>
              <a:rPr lang="en-US" spc="-20" dirty="0">
                <a:cs typeface="Times New Roman"/>
              </a:rPr>
              <a:t> </a:t>
            </a:r>
            <a:r>
              <a:rPr lang="en-US" dirty="0">
                <a:cs typeface="Times New Roman"/>
              </a:rPr>
              <a:t>.csv</a:t>
            </a:r>
            <a:r>
              <a:rPr lang="en-US" spc="10" dirty="0">
                <a:cs typeface="Times New Roman"/>
              </a:rPr>
              <a:t> </a:t>
            </a:r>
            <a:r>
              <a:rPr lang="en-US" dirty="0">
                <a:cs typeface="Times New Roman"/>
              </a:rPr>
              <a:t>or</a:t>
            </a:r>
            <a:r>
              <a:rPr lang="en-US" spc="-15" dirty="0">
                <a:cs typeface="Times New Roman"/>
              </a:rPr>
              <a:t> </a:t>
            </a:r>
            <a:r>
              <a:rPr lang="en-US" spc="-10" dirty="0">
                <a:cs typeface="Times New Roman"/>
              </a:rPr>
              <a:t>.txt.</a:t>
            </a:r>
            <a:endParaRPr lang="en-US" dirty="0">
              <a:cs typeface="Times New Roman"/>
            </a:endParaRPr>
          </a:p>
          <a:p>
            <a:pPr marL="298450" indent="-285750">
              <a:buSzPct val="60000"/>
              <a:tabLst>
                <a:tab pos="332105" algn="l"/>
                <a:tab pos="332740" algn="l"/>
              </a:tabLst>
            </a:pPr>
            <a:r>
              <a:rPr lang="en-US" dirty="0">
                <a:cs typeface="Times New Roman"/>
              </a:rPr>
              <a:t>Upon</a:t>
            </a:r>
            <a:r>
              <a:rPr lang="en-US" spc="-25" dirty="0">
                <a:cs typeface="Times New Roman"/>
              </a:rPr>
              <a:t> </a:t>
            </a:r>
            <a:r>
              <a:rPr lang="en-US" dirty="0">
                <a:cs typeface="Times New Roman"/>
              </a:rPr>
              <a:t>submitting</a:t>
            </a:r>
            <a:r>
              <a:rPr lang="en-US" spc="-40" dirty="0">
                <a:cs typeface="Times New Roman"/>
              </a:rPr>
              <a:t> </a:t>
            </a:r>
            <a:r>
              <a:rPr lang="en-US" dirty="0">
                <a:cs typeface="Times New Roman"/>
              </a:rPr>
              <a:t>a</a:t>
            </a:r>
            <a:r>
              <a:rPr lang="en-US" spc="-15" dirty="0">
                <a:cs typeface="Times New Roman"/>
              </a:rPr>
              <a:t> </a:t>
            </a:r>
            <a:r>
              <a:rPr lang="en-US" dirty="0">
                <a:cs typeface="Times New Roman"/>
              </a:rPr>
              <a:t>file,</a:t>
            </a:r>
            <a:r>
              <a:rPr lang="en-US" spc="-15" dirty="0">
                <a:cs typeface="Times New Roman"/>
              </a:rPr>
              <a:t> </a:t>
            </a:r>
            <a:r>
              <a:rPr lang="en-US" dirty="0">
                <a:cs typeface="Times New Roman"/>
              </a:rPr>
              <a:t>website</a:t>
            </a:r>
            <a:r>
              <a:rPr lang="en-US" spc="-30" dirty="0">
                <a:cs typeface="Times New Roman"/>
              </a:rPr>
              <a:t> </a:t>
            </a:r>
            <a:r>
              <a:rPr lang="en-US" dirty="0">
                <a:cs typeface="Times New Roman"/>
              </a:rPr>
              <a:t>will</a:t>
            </a:r>
            <a:r>
              <a:rPr lang="en-US" spc="-20" dirty="0">
                <a:cs typeface="Times New Roman"/>
              </a:rPr>
              <a:t> </a:t>
            </a:r>
            <a:r>
              <a:rPr lang="en-US" dirty="0">
                <a:cs typeface="Times New Roman"/>
              </a:rPr>
              <a:t>first</a:t>
            </a:r>
            <a:r>
              <a:rPr lang="en-US" spc="-25" dirty="0">
                <a:cs typeface="Times New Roman"/>
              </a:rPr>
              <a:t> </a:t>
            </a:r>
            <a:r>
              <a:rPr lang="en-US" dirty="0">
                <a:cs typeface="Times New Roman"/>
              </a:rPr>
              <a:t>validate</a:t>
            </a:r>
            <a:r>
              <a:rPr lang="en-US" spc="-40" dirty="0">
                <a:cs typeface="Times New Roman"/>
              </a:rPr>
              <a:t> </a:t>
            </a:r>
            <a:r>
              <a:rPr lang="en-US" dirty="0">
                <a:cs typeface="Times New Roman"/>
              </a:rPr>
              <a:t>and</a:t>
            </a:r>
            <a:r>
              <a:rPr lang="en-US" spc="-5" dirty="0">
                <a:cs typeface="Times New Roman"/>
              </a:rPr>
              <a:t> </a:t>
            </a:r>
            <a:r>
              <a:rPr lang="en-US" dirty="0">
                <a:cs typeface="Times New Roman"/>
              </a:rPr>
              <a:t>if</a:t>
            </a:r>
            <a:r>
              <a:rPr lang="en-US" spc="-20" dirty="0">
                <a:cs typeface="Times New Roman"/>
              </a:rPr>
              <a:t> </a:t>
            </a:r>
            <a:r>
              <a:rPr lang="en-US" dirty="0">
                <a:cs typeface="Times New Roman"/>
              </a:rPr>
              <a:t>valid</a:t>
            </a:r>
            <a:r>
              <a:rPr lang="en-US" spc="-30" dirty="0">
                <a:cs typeface="Times New Roman"/>
              </a:rPr>
              <a:t> </a:t>
            </a:r>
            <a:r>
              <a:rPr lang="en-US" dirty="0">
                <a:cs typeface="Times New Roman"/>
              </a:rPr>
              <a:t>will</a:t>
            </a:r>
            <a:r>
              <a:rPr lang="en-US" spc="-20" dirty="0">
                <a:cs typeface="Times New Roman"/>
              </a:rPr>
              <a:t> </a:t>
            </a:r>
            <a:r>
              <a:rPr lang="en-US" dirty="0">
                <a:cs typeface="Times New Roman"/>
              </a:rPr>
              <a:t>then</a:t>
            </a:r>
            <a:r>
              <a:rPr lang="en-US" spc="-10" dirty="0">
                <a:cs typeface="Times New Roman"/>
              </a:rPr>
              <a:t> </a:t>
            </a:r>
            <a:r>
              <a:rPr lang="en-US" dirty="0">
                <a:cs typeface="Times New Roman"/>
              </a:rPr>
              <a:t>prompt</a:t>
            </a:r>
            <a:r>
              <a:rPr lang="en-US" spc="-20" dirty="0">
                <a:cs typeface="Times New Roman"/>
              </a:rPr>
              <a:t> </a:t>
            </a:r>
            <a:r>
              <a:rPr lang="en-US" dirty="0">
                <a:cs typeface="Times New Roman"/>
              </a:rPr>
              <a:t>the</a:t>
            </a:r>
            <a:r>
              <a:rPr lang="en-US" spc="-30" dirty="0">
                <a:cs typeface="Times New Roman"/>
              </a:rPr>
              <a:t> </a:t>
            </a:r>
            <a:r>
              <a:rPr lang="en-US" dirty="0">
                <a:cs typeface="Times New Roman"/>
              </a:rPr>
              <a:t>user</a:t>
            </a:r>
            <a:r>
              <a:rPr lang="en-US" spc="-5" dirty="0">
                <a:cs typeface="Times New Roman"/>
              </a:rPr>
              <a:t> </a:t>
            </a:r>
            <a:r>
              <a:rPr lang="en-US" dirty="0">
                <a:cs typeface="Times New Roman"/>
              </a:rPr>
              <a:t>to</a:t>
            </a:r>
            <a:r>
              <a:rPr lang="en-US" spc="-15" dirty="0">
                <a:cs typeface="Times New Roman"/>
              </a:rPr>
              <a:t> </a:t>
            </a:r>
            <a:r>
              <a:rPr lang="en-US" dirty="0">
                <a:cs typeface="Times New Roman"/>
              </a:rPr>
              <a:t>commit</a:t>
            </a:r>
            <a:r>
              <a:rPr lang="en-US" spc="-5" dirty="0">
                <a:cs typeface="Times New Roman"/>
              </a:rPr>
              <a:t> </a:t>
            </a:r>
            <a:r>
              <a:rPr lang="en-US" dirty="0">
                <a:cs typeface="Times New Roman"/>
              </a:rPr>
              <a:t>the</a:t>
            </a:r>
            <a:r>
              <a:rPr lang="en-US" spc="-10" dirty="0">
                <a:cs typeface="Times New Roman"/>
              </a:rPr>
              <a:t> data.</a:t>
            </a:r>
            <a:endParaRPr lang="en-US" dirty="0">
              <a:cs typeface="Times New Roman"/>
            </a:endParaRPr>
          </a:p>
          <a:p>
            <a:pPr marL="298450" indent="-285750">
              <a:buSzPct val="60000"/>
              <a:tabLst>
                <a:tab pos="332105" algn="l"/>
                <a:tab pos="332740" algn="l"/>
              </a:tabLst>
            </a:pPr>
            <a:r>
              <a:rPr lang="en-US" dirty="0">
                <a:cs typeface="Times New Roman"/>
              </a:rPr>
              <a:t>Data</a:t>
            </a:r>
            <a:r>
              <a:rPr lang="en-US" spc="-15" dirty="0">
                <a:cs typeface="Times New Roman"/>
              </a:rPr>
              <a:t> </a:t>
            </a:r>
            <a:r>
              <a:rPr lang="en-US" dirty="0">
                <a:cs typeface="Times New Roman"/>
              </a:rPr>
              <a:t>rows should</a:t>
            </a:r>
            <a:r>
              <a:rPr lang="en-US" spc="-35" dirty="0">
                <a:cs typeface="Times New Roman"/>
              </a:rPr>
              <a:t> </a:t>
            </a:r>
            <a:r>
              <a:rPr lang="en-US" dirty="0">
                <a:cs typeface="Times New Roman"/>
              </a:rPr>
              <a:t>contain</a:t>
            </a:r>
            <a:r>
              <a:rPr lang="en-US" spc="-25" dirty="0">
                <a:cs typeface="Times New Roman"/>
              </a:rPr>
              <a:t> </a:t>
            </a:r>
            <a:r>
              <a:rPr lang="en-US" dirty="0">
                <a:cs typeface="Times New Roman"/>
              </a:rPr>
              <a:t>only</a:t>
            </a:r>
            <a:r>
              <a:rPr lang="en-US" spc="-25" dirty="0">
                <a:cs typeface="Times New Roman"/>
              </a:rPr>
              <a:t> </a:t>
            </a:r>
            <a:r>
              <a:rPr lang="en-US" dirty="0">
                <a:cs typeface="Times New Roman"/>
              </a:rPr>
              <a:t>information</a:t>
            </a:r>
            <a:r>
              <a:rPr lang="en-US" spc="-40" dirty="0">
                <a:cs typeface="Times New Roman"/>
              </a:rPr>
              <a:t> </a:t>
            </a:r>
            <a:r>
              <a:rPr lang="en-US" dirty="0">
                <a:cs typeface="Times New Roman"/>
              </a:rPr>
              <a:t>intended</a:t>
            </a:r>
            <a:r>
              <a:rPr lang="en-US" spc="-25" dirty="0">
                <a:cs typeface="Times New Roman"/>
              </a:rPr>
              <a:t> </a:t>
            </a:r>
            <a:r>
              <a:rPr lang="en-US" dirty="0">
                <a:cs typeface="Times New Roman"/>
              </a:rPr>
              <a:t>for</a:t>
            </a:r>
            <a:r>
              <a:rPr lang="en-US" spc="-15" dirty="0">
                <a:cs typeface="Times New Roman"/>
              </a:rPr>
              <a:t> </a:t>
            </a:r>
            <a:r>
              <a:rPr lang="en-US" dirty="0">
                <a:cs typeface="Times New Roman"/>
              </a:rPr>
              <a:t>C</a:t>
            </a:r>
            <a:r>
              <a:rPr lang="en-US" spc="-10" dirty="0">
                <a:cs typeface="Times New Roman"/>
              </a:rPr>
              <a:t> </a:t>
            </a:r>
            <a:r>
              <a:rPr lang="en-US" dirty="0">
                <a:cs typeface="Times New Roman"/>
              </a:rPr>
              <a:t>to</a:t>
            </a:r>
            <a:r>
              <a:rPr lang="en-US" spc="-10" dirty="0">
                <a:cs typeface="Times New Roman"/>
              </a:rPr>
              <a:t> </a:t>
            </a:r>
            <a:r>
              <a:rPr lang="en-US" dirty="0">
                <a:cs typeface="Times New Roman"/>
              </a:rPr>
              <a:t>B </a:t>
            </a:r>
            <a:r>
              <a:rPr lang="en-US" spc="-10" dirty="0">
                <a:cs typeface="Times New Roman"/>
              </a:rPr>
              <a:t>Reviews.</a:t>
            </a:r>
            <a:endParaRPr lang="en-US" dirty="0">
              <a:cs typeface="Times New Roman"/>
            </a:endParaRPr>
          </a:p>
          <a:p>
            <a:pPr marL="298450" indent="-285750">
              <a:buSzPct val="60000"/>
              <a:tabLst>
                <a:tab pos="332105" algn="l"/>
                <a:tab pos="332740" algn="l"/>
              </a:tabLst>
            </a:pPr>
            <a:r>
              <a:rPr lang="en-US" dirty="0">
                <a:cs typeface="Times New Roman"/>
              </a:rPr>
              <a:t>If</a:t>
            </a:r>
            <a:r>
              <a:rPr lang="en-US" spc="-40" dirty="0">
                <a:cs typeface="Times New Roman"/>
              </a:rPr>
              <a:t> </a:t>
            </a:r>
            <a:r>
              <a:rPr lang="en-US" dirty="0">
                <a:cs typeface="Times New Roman"/>
              </a:rPr>
              <a:t>'Is</a:t>
            </a:r>
            <a:r>
              <a:rPr lang="en-US" spc="-15" dirty="0">
                <a:cs typeface="Times New Roman"/>
              </a:rPr>
              <a:t> </a:t>
            </a:r>
            <a:r>
              <a:rPr lang="en-US" dirty="0">
                <a:cs typeface="Times New Roman"/>
              </a:rPr>
              <a:t>Parental</a:t>
            </a:r>
            <a:r>
              <a:rPr lang="en-US" spc="-40" dirty="0">
                <a:cs typeface="Times New Roman"/>
              </a:rPr>
              <a:t> </a:t>
            </a:r>
            <a:r>
              <a:rPr lang="en-US" dirty="0">
                <a:cs typeface="Times New Roman"/>
              </a:rPr>
              <a:t>Consent</a:t>
            </a:r>
            <a:r>
              <a:rPr lang="en-US" spc="-25" dirty="0">
                <a:cs typeface="Times New Roman"/>
              </a:rPr>
              <a:t> </a:t>
            </a:r>
            <a:r>
              <a:rPr lang="en-US" dirty="0">
                <a:cs typeface="Times New Roman"/>
              </a:rPr>
              <a:t>Received'</a:t>
            </a:r>
            <a:r>
              <a:rPr lang="en-US" spc="-15" dirty="0">
                <a:cs typeface="Times New Roman"/>
              </a:rPr>
              <a:t> </a:t>
            </a:r>
            <a:r>
              <a:rPr lang="en-US" dirty="0">
                <a:cs typeface="Times New Roman"/>
              </a:rPr>
              <a:t>is</a:t>
            </a:r>
            <a:r>
              <a:rPr lang="en-US" spc="-15" dirty="0">
                <a:cs typeface="Times New Roman"/>
              </a:rPr>
              <a:t> </a:t>
            </a:r>
            <a:r>
              <a:rPr lang="en-US" dirty="0">
                <a:cs typeface="Times New Roman"/>
              </a:rPr>
              <a:t>'N'</a:t>
            </a:r>
            <a:r>
              <a:rPr lang="en-US" spc="-5" dirty="0">
                <a:cs typeface="Times New Roman"/>
              </a:rPr>
              <a:t> </a:t>
            </a:r>
            <a:r>
              <a:rPr lang="en-US" dirty="0">
                <a:cs typeface="Times New Roman"/>
              </a:rPr>
              <a:t>the</a:t>
            </a:r>
            <a:r>
              <a:rPr lang="en-US" spc="-40" dirty="0">
                <a:cs typeface="Times New Roman"/>
              </a:rPr>
              <a:t> </a:t>
            </a:r>
            <a:r>
              <a:rPr lang="en-US" dirty="0">
                <a:cs typeface="Times New Roman"/>
              </a:rPr>
              <a:t>remaining</a:t>
            </a:r>
            <a:r>
              <a:rPr lang="en-US" spc="-45" dirty="0">
                <a:cs typeface="Times New Roman"/>
              </a:rPr>
              <a:t> </a:t>
            </a:r>
            <a:r>
              <a:rPr lang="en-US" dirty="0">
                <a:cs typeface="Times New Roman"/>
              </a:rPr>
              <a:t>fields</a:t>
            </a:r>
            <a:r>
              <a:rPr lang="en-US" spc="-40" dirty="0">
                <a:cs typeface="Times New Roman"/>
              </a:rPr>
              <a:t> </a:t>
            </a:r>
            <a:r>
              <a:rPr lang="en-US" dirty="0">
                <a:cs typeface="Times New Roman"/>
              </a:rPr>
              <a:t>are</a:t>
            </a:r>
            <a:r>
              <a:rPr lang="en-US" spc="-25" dirty="0">
                <a:cs typeface="Times New Roman"/>
              </a:rPr>
              <a:t> </a:t>
            </a:r>
            <a:r>
              <a:rPr lang="en-US" dirty="0">
                <a:cs typeface="Times New Roman"/>
              </a:rPr>
              <a:t>not</a:t>
            </a:r>
            <a:r>
              <a:rPr lang="en-US" spc="-25" dirty="0">
                <a:cs typeface="Times New Roman"/>
              </a:rPr>
              <a:t> </a:t>
            </a:r>
            <a:r>
              <a:rPr lang="en-US" spc="-10" dirty="0">
                <a:cs typeface="Times New Roman"/>
              </a:rPr>
              <a:t>required.</a:t>
            </a:r>
            <a:endParaRPr lang="en-US" dirty="0">
              <a:cs typeface="Times New Roman"/>
            </a:endParaRPr>
          </a:p>
          <a:p>
            <a:pPr marL="298450" indent="-285750">
              <a:buSzPct val="60000"/>
              <a:tabLst>
                <a:tab pos="332105" algn="l"/>
                <a:tab pos="332740" algn="l"/>
              </a:tabLst>
            </a:pPr>
            <a:r>
              <a:rPr lang="en-US" dirty="0">
                <a:cs typeface="Times New Roman"/>
              </a:rPr>
              <a:t>If</a:t>
            </a:r>
            <a:r>
              <a:rPr lang="en-US" spc="-30" dirty="0">
                <a:cs typeface="Times New Roman"/>
              </a:rPr>
              <a:t> </a:t>
            </a:r>
            <a:r>
              <a:rPr lang="en-US" dirty="0">
                <a:cs typeface="Times New Roman"/>
              </a:rPr>
              <a:t>'Is</a:t>
            </a:r>
            <a:r>
              <a:rPr lang="en-US" spc="-5" dirty="0">
                <a:cs typeface="Times New Roman"/>
              </a:rPr>
              <a:t> </a:t>
            </a:r>
            <a:r>
              <a:rPr lang="en-US" dirty="0">
                <a:cs typeface="Times New Roman"/>
              </a:rPr>
              <a:t>Student</a:t>
            </a:r>
            <a:r>
              <a:rPr lang="en-US" spc="-40" dirty="0">
                <a:cs typeface="Times New Roman"/>
              </a:rPr>
              <a:t> </a:t>
            </a:r>
            <a:r>
              <a:rPr lang="en-US" dirty="0">
                <a:cs typeface="Times New Roman"/>
              </a:rPr>
              <a:t>Eligible'</a:t>
            </a:r>
            <a:r>
              <a:rPr lang="en-US" spc="-30" dirty="0">
                <a:cs typeface="Times New Roman"/>
              </a:rPr>
              <a:t> </a:t>
            </a:r>
            <a:r>
              <a:rPr lang="en-US" dirty="0">
                <a:cs typeface="Times New Roman"/>
              </a:rPr>
              <a:t>is</a:t>
            </a:r>
            <a:r>
              <a:rPr lang="en-US" spc="-20" dirty="0">
                <a:cs typeface="Times New Roman"/>
              </a:rPr>
              <a:t> </a:t>
            </a:r>
            <a:r>
              <a:rPr lang="en-US" dirty="0">
                <a:cs typeface="Times New Roman"/>
              </a:rPr>
              <a:t>'N'</a:t>
            </a:r>
            <a:r>
              <a:rPr lang="en-US" spc="10" dirty="0">
                <a:cs typeface="Times New Roman"/>
              </a:rPr>
              <a:t> </a:t>
            </a:r>
            <a:r>
              <a:rPr lang="en-US" dirty="0">
                <a:cs typeface="Times New Roman"/>
              </a:rPr>
              <a:t>the</a:t>
            </a:r>
            <a:r>
              <a:rPr lang="en-US" spc="-30" dirty="0">
                <a:cs typeface="Times New Roman"/>
              </a:rPr>
              <a:t> </a:t>
            </a:r>
            <a:r>
              <a:rPr lang="en-US" dirty="0">
                <a:cs typeface="Times New Roman"/>
              </a:rPr>
              <a:t>remaining</a:t>
            </a:r>
            <a:r>
              <a:rPr lang="en-US" spc="-50" dirty="0">
                <a:cs typeface="Times New Roman"/>
              </a:rPr>
              <a:t> </a:t>
            </a:r>
            <a:r>
              <a:rPr lang="en-US" dirty="0">
                <a:cs typeface="Times New Roman"/>
              </a:rPr>
              <a:t>fields</a:t>
            </a:r>
            <a:r>
              <a:rPr lang="en-US" spc="-25" dirty="0">
                <a:cs typeface="Times New Roman"/>
              </a:rPr>
              <a:t> </a:t>
            </a:r>
            <a:r>
              <a:rPr lang="en-US" dirty="0">
                <a:cs typeface="Times New Roman"/>
              </a:rPr>
              <a:t>are</a:t>
            </a:r>
            <a:r>
              <a:rPr lang="en-US" spc="-5" dirty="0">
                <a:cs typeface="Times New Roman"/>
              </a:rPr>
              <a:t> </a:t>
            </a:r>
            <a:r>
              <a:rPr lang="en-US" dirty="0">
                <a:cs typeface="Times New Roman"/>
              </a:rPr>
              <a:t>not</a:t>
            </a:r>
            <a:r>
              <a:rPr lang="en-US" spc="-25" dirty="0">
                <a:cs typeface="Times New Roman"/>
              </a:rPr>
              <a:t> </a:t>
            </a:r>
            <a:r>
              <a:rPr lang="en-US" spc="-10" dirty="0">
                <a:cs typeface="Times New Roman"/>
              </a:rPr>
              <a:t>required.</a:t>
            </a:r>
            <a:endParaRPr lang="en-US" dirty="0">
              <a:cs typeface="Times New Roman"/>
            </a:endParaRPr>
          </a:p>
        </p:txBody>
      </p:sp>
      <p:pic>
        <p:nvPicPr>
          <p:cNvPr id="6" name="Picture 5" descr="Screenshot of the CSV template with sample data included.">
            <a:extLst>
              <a:ext uri="{FF2B5EF4-FFF2-40B4-BE49-F238E27FC236}">
                <a16:creationId xmlns:a16="http://schemas.microsoft.com/office/drawing/2014/main" id="{5304B490-CAFB-9E44-D62D-30F8CDA704A0}"/>
              </a:ext>
            </a:extLst>
          </p:cNvPr>
          <p:cNvPicPr>
            <a:picLocks noChangeAspect="1"/>
          </p:cNvPicPr>
          <p:nvPr/>
        </p:nvPicPr>
        <p:blipFill>
          <a:blip r:embed="rId3"/>
          <a:stretch>
            <a:fillRect/>
          </a:stretch>
        </p:blipFill>
        <p:spPr>
          <a:xfrm>
            <a:off x="685800" y="2724150"/>
            <a:ext cx="7772400" cy="2209800"/>
          </a:xfrm>
          <a:prstGeom prst="rect">
            <a:avLst/>
          </a:prstGeom>
        </p:spPr>
      </p:pic>
    </p:spTree>
    <p:extLst>
      <p:ext uri="{BB962C8B-B14F-4D97-AF65-F5344CB8AC3E}">
        <p14:creationId xmlns:p14="http://schemas.microsoft.com/office/powerpoint/2010/main" val="2766060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885B1F-3983-6E89-F7AA-61EDE733E468}"/>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Submitting</a:t>
            </a:r>
            <a:r>
              <a:rPr kumimoji="0" lang="en-US" sz="3200" b="0" i="0" u="none" strike="noStrike" kern="1200" cap="none" spc="-40"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Follow-</a:t>
            </a:r>
            <a:r>
              <a:rPr kumimoji="0" lang="en-US" sz="3200" b="0" i="0" u="none" strike="noStrike" kern="1200" cap="none" spc="0" normalizeH="0" baseline="0" noProof="0" dirty="0">
                <a:ln>
                  <a:noFill/>
                </a:ln>
                <a:solidFill>
                  <a:schemeClr val="bg1"/>
                </a:solidFill>
                <a:effectLst/>
                <a:uLnTx/>
                <a:uFillTx/>
                <a:latin typeface="+mn-lt"/>
                <a:ea typeface="+mn-ea"/>
                <a:cs typeface="+mn-cs"/>
              </a:rPr>
              <a:t>up</a:t>
            </a:r>
            <a:r>
              <a:rPr kumimoji="0" lang="en-US" sz="3200" b="0" i="0" u="none" strike="noStrike" kern="1200" cap="none" spc="-10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Timeline</a:t>
            </a:r>
            <a:r>
              <a:rPr kumimoji="0" lang="en-US" sz="3200" b="0" i="0" u="none" strike="noStrike" kern="1200" cap="none" spc="-15" normalizeH="0" baseline="0" noProof="0" dirty="0">
                <a:ln>
                  <a:noFill/>
                </a:ln>
                <a:solidFill>
                  <a:schemeClr val="bg1"/>
                </a:solidFill>
                <a:effectLst/>
                <a:uLnTx/>
                <a:uFillTx/>
                <a:latin typeface="+mn-lt"/>
                <a:ea typeface="+mn-ea"/>
                <a:cs typeface="+mn-cs"/>
              </a:rPr>
              <a:t> </a:t>
            </a:r>
            <a:r>
              <a:rPr kumimoji="0" lang="en-US" sz="3200" b="0" i="0" u="none" strike="noStrike" kern="1200" cap="none" spc="-20" normalizeH="0" baseline="0" noProof="0" dirty="0">
                <a:ln>
                  <a:noFill/>
                </a:ln>
                <a:solidFill>
                  <a:schemeClr val="bg1"/>
                </a:solidFill>
                <a:effectLst/>
                <a:uLnTx/>
                <a:uFillTx/>
                <a:latin typeface="+mn-lt"/>
                <a:ea typeface="+mn-ea"/>
                <a:cs typeface="+mn-cs"/>
              </a:rPr>
              <a:t>Data</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8E12BC66-B941-4776-FDA6-9A44057EE37C}"/>
              </a:ext>
            </a:extLst>
          </p:cNvPr>
          <p:cNvSpPr>
            <a:spLocks noGrp="1"/>
          </p:cNvSpPr>
          <p:nvPr>
            <p:ph type="sldNum" sz="quarter" idx="4"/>
          </p:nvPr>
        </p:nvSpPr>
        <p:spPr/>
        <p:txBody>
          <a:bodyPr/>
          <a:lstStyle/>
          <a:p>
            <a:fld id="{3B745311-16E5-4BEF-BFE6-36758A3427EB}" type="slidenum">
              <a:rPr lang="en-US" smtClean="0"/>
              <a:pPr/>
              <a:t>33</a:t>
            </a:fld>
            <a:endParaRPr lang="en-US" dirty="0"/>
          </a:p>
        </p:txBody>
      </p:sp>
      <p:sp>
        <p:nvSpPr>
          <p:cNvPr id="3" name="Content Placeholder 2">
            <a:extLst>
              <a:ext uri="{FF2B5EF4-FFF2-40B4-BE49-F238E27FC236}">
                <a16:creationId xmlns:a16="http://schemas.microsoft.com/office/drawing/2014/main" id="{7BB5D05F-B948-F947-B4FD-81229B408430}"/>
              </a:ext>
            </a:extLst>
          </p:cNvPr>
          <p:cNvSpPr>
            <a:spLocks noGrp="1"/>
          </p:cNvSpPr>
          <p:nvPr>
            <p:ph sz="quarter" idx="11"/>
          </p:nvPr>
        </p:nvSpPr>
        <p:spPr>
          <a:xfrm>
            <a:off x="152400" y="742950"/>
            <a:ext cx="8839200" cy="2514600"/>
          </a:xfrm>
        </p:spPr>
        <p:txBody>
          <a:bodyPr>
            <a:normAutofit fontScale="62500" lnSpcReduction="20000"/>
          </a:bodyPr>
          <a:lstStyle/>
          <a:p>
            <a:pPr marL="12700" marR="339090">
              <a:lnSpc>
                <a:spcPct val="100000"/>
              </a:lnSpc>
              <a:spcBef>
                <a:spcPts val="100"/>
              </a:spcBef>
            </a:pPr>
            <a:r>
              <a:rPr lang="en-US" dirty="0"/>
              <a:t>The</a:t>
            </a:r>
            <a:r>
              <a:rPr lang="en-US" spc="-5" dirty="0"/>
              <a:t> </a:t>
            </a:r>
            <a:r>
              <a:rPr lang="en-US" dirty="0"/>
              <a:t>data</a:t>
            </a:r>
            <a:r>
              <a:rPr lang="en-US" spc="-15" dirty="0"/>
              <a:t> </a:t>
            </a:r>
            <a:r>
              <a:rPr lang="en-US" dirty="0"/>
              <a:t>collection</a:t>
            </a:r>
            <a:r>
              <a:rPr lang="en-US" spc="-30" dirty="0"/>
              <a:t> </a:t>
            </a:r>
            <a:r>
              <a:rPr lang="en-US" dirty="0"/>
              <a:t>period</a:t>
            </a:r>
            <a:r>
              <a:rPr lang="en-US" spc="-20" dirty="0"/>
              <a:t> </a:t>
            </a:r>
            <a:r>
              <a:rPr lang="en-US" dirty="0"/>
              <a:t>for</a:t>
            </a:r>
            <a:r>
              <a:rPr lang="en-US" spc="5" dirty="0"/>
              <a:t> </a:t>
            </a:r>
            <a:r>
              <a:rPr lang="en-US" dirty="0"/>
              <a:t>follow-up</a:t>
            </a:r>
            <a:r>
              <a:rPr lang="en-US" spc="-10" dirty="0"/>
              <a:t> </a:t>
            </a:r>
            <a:r>
              <a:rPr lang="en-US" dirty="0"/>
              <a:t>timelines</a:t>
            </a:r>
            <a:r>
              <a:rPr lang="en-US" spc="-20" dirty="0"/>
              <a:t> </a:t>
            </a:r>
            <a:r>
              <a:rPr lang="en-US" dirty="0"/>
              <a:t>is</a:t>
            </a:r>
            <a:r>
              <a:rPr lang="en-US" spc="-15" dirty="0"/>
              <a:t> </a:t>
            </a:r>
            <a:r>
              <a:rPr lang="en-US" dirty="0"/>
              <a:t>from</a:t>
            </a:r>
            <a:r>
              <a:rPr lang="en-US" spc="-5" dirty="0"/>
              <a:t> </a:t>
            </a:r>
            <a:r>
              <a:rPr lang="en-US" dirty="0"/>
              <a:t>the</a:t>
            </a:r>
            <a:r>
              <a:rPr lang="en-US" spc="-5" dirty="0"/>
              <a:t> </a:t>
            </a:r>
            <a:r>
              <a:rPr lang="en-US" dirty="0"/>
              <a:t>date</a:t>
            </a:r>
            <a:r>
              <a:rPr lang="en-US" spc="-5" dirty="0"/>
              <a:t> </a:t>
            </a:r>
            <a:r>
              <a:rPr lang="en-US" dirty="0"/>
              <a:t>you</a:t>
            </a:r>
            <a:r>
              <a:rPr lang="en-US" spc="-35" dirty="0"/>
              <a:t> </a:t>
            </a:r>
            <a:r>
              <a:rPr lang="en-US" dirty="0"/>
              <a:t>receive</a:t>
            </a:r>
            <a:r>
              <a:rPr lang="en-US" spc="-15" dirty="0"/>
              <a:t> </a:t>
            </a:r>
            <a:r>
              <a:rPr lang="en-US" spc="-25" dirty="0"/>
              <a:t>the </a:t>
            </a:r>
            <a:r>
              <a:rPr lang="en-US" dirty="0"/>
              <a:t>final</a:t>
            </a:r>
            <a:r>
              <a:rPr lang="en-US" spc="-25" dirty="0"/>
              <a:t> </a:t>
            </a:r>
            <a:r>
              <a:rPr lang="en-US" dirty="0"/>
              <a:t>report</a:t>
            </a:r>
            <a:r>
              <a:rPr lang="en-US" spc="-5" dirty="0"/>
              <a:t> (</a:t>
            </a:r>
            <a:r>
              <a:rPr lang="en-US" b="1" dirty="0"/>
              <a:t>September 12, 2025</a:t>
            </a:r>
            <a:r>
              <a:rPr lang="en-US" dirty="0"/>
              <a:t>)</a:t>
            </a:r>
            <a:r>
              <a:rPr lang="en-US" spc="-15" dirty="0"/>
              <a:t> </a:t>
            </a:r>
            <a:r>
              <a:rPr lang="en-US" dirty="0"/>
              <a:t>through</a:t>
            </a:r>
            <a:r>
              <a:rPr lang="en-US" spc="-5" dirty="0"/>
              <a:t> </a:t>
            </a:r>
            <a:r>
              <a:rPr lang="en-US" b="1" dirty="0"/>
              <a:t>February 1,</a:t>
            </a:r>
            <a:r>
              <a:rPr lang="en-US" b="1" spc="-5" dirty="0"/>
              <a:t> </a:t>
            </a:r>
            <a:r>
              <a:rPr lang="en-US" b="1" spc="-10" dirty="0"/>
              <a:t>2026</a:t>
            </a:r>
            <a:r>
              <a:rPr lang="en-US" spc="-10" dirty="0"/>
              <a:t>.</a:t>
            </a:r>
          </a:p>
          <a:p>
            <a:pPr>
              <a:lnSpc>
                <a:spcPct val="100000"/>
              </a:lnSpc>
              <a:spcBef>
                <a:spcPts val="30"/>
              </a:spcBef>
            </a:pPr>
            <a:endParaRPr lang="en-US" dirty="0"/>
          </a:p>
          <a:p>
            <a:pPr marL="12700">
              <a:lnSpc>
                <a:spcPct val="100000"/>
              </a:lnSpc>
            </a:pPr>
            <a:r>
              <a:rPr lang="en-US" dirty="0"/>
              <a:t>The</a:t>
            </a:r>
            <a:r>
              <a:rPr lang="en-US" spc="-5" dirty="0"/>
              <a:t> </a:t>
            </a:r>
            <a:r>
              <a:rPr lang="en-US" spc="-10" dirty="0"/>
              <a:t>Follow-</a:t>
            </a:r>
            <a:r>
              <a:rPr lang="en-US" dirty="0"/>
              <a:t>Up</a:t>
            </a:r>
            <a:r>
              <a:rPr lang="en-US" spc="5" dirty="0"/>
              <a:t> </a:t>
            </a:r>
            <a:r>
              <a:rPr lang="en-US" dirty="0"/>
              <a:t>timelines</a:t>
            </a:r>
            <a:r>
              <a:rPr lang="en-US" spc="-30" dirty="0"/>
              <a:t> </a:t>
            </a:r>
            <a:r>
              <a:rPr lang="en-US" dirty="0"/>
              <a:t>are due</a:t>
            </a:r>
            <a:r>
              <a:rPr lang="en-US" spc="-5" dirty="0"/>
              <a:t> </a:t>
            </a:r>
            <a:r>
              <a:rPr lang="en-US" dirty="0"/>
              <a:t>by</a:t>
            </a:r>
            <a:r>
              <a:rPr lang="en-US" spc="5" dirty="0"/>
              <a:t> </a:t>
            </a:r>
            <a:r>
              <a:rPr lang="en-US" b="1" dirty="0"/>
              <a:t>February 20,</a:t>
            </a:r>
            <a:r>
              <a:rPr lang="en-US" b="1" spc="5" dirty="0"/>
              <a:t> </a:t>
            </a:r>
            <a:r>
              <a:rPr lang="en-US" b="1" spc="-10" dirty="0"/>
              <a:t>2026</a:t>
            </a:r>
            <a:r>
              <a:rPr lang="en-US" spc="-10" dirty="0"/>
              <a:t>.</a:t>
            </a:r>
          </a:p>
          <a:p>
            <a:pPr>
              <a:lnSpc>
                <a:spcPct val="100000"/>
              </a:lnSpc>
              <a:spcBef>
                <a:spcPts val="35"/>
              </a:spcBef>
            </a:pPr>
            <a:endParaRPr lang="en-US" dirty="0"/>
          </a:p>
          <a:p>
            <a:pPr marL="12700" marR="5080">
              <a:lnSpc>
                <a:spcPct val="100000"/>
              </a:lnSpc>
            </a:pPr>
            <a:r>
              <a:rPr lang="en-US" dirty="0"/>
              <a:t>When</a:t>
            </a:r>
            <a:r>
              <a:rPr lang="en-US" spc="-5" dirty="0"/>
              <a:t> </a:t>
            </a:r>
            <a:r>
              <a:rPr lang="en-US" dirty="0"/>
              <a:t>you</a:t>
            </a:r>
            <a:r>
              <a:rPr lang="en-US" spc="-30" dirty="0"/>
              <a:t> </a:t>
            </a:r>
            <a:r>
              <a:rPr lang="en-US" dirty="0"/>
              <a:t>are</a:t>
            </a:r>
            <a:r>
              <a:rPr lang="en-US" spc="-5" dirty="0"/>
              <a:t> </a:t>
            </a:r>
            <a:r>
              <a:rPr lang="en-US" dirty="0"/>
              <a:t>done</a:t>
            </a:r>
            <a:r>
              <a:rPr lang="en-US" spc="-5" dirty="0"/>
              <a:t> </a:t>
            </a:r>
            <a:r>
              <a:rPr lang="en-US" dirty="0"/>
              <a:t>collecting</a:t>
            </a:r>
            <a:r>
              <a:rPr lang="en-US" spc="-20" dirty="0"/>
              <a:t> </a:t>
            </a:r>
            <a:r>
              <a:rPr lang="en-US" dirty="0"/>
              <a:t>the</a:t>
            </a:r>
            <a:r>
              <a:rPr lang="en-US" spc="-15" dirty="0"/>
              <a:t> </a:t>
            </a:r>
            <a:r>
              <a:rPr lang="en-US" dirty="0"/>
              <a:t>data</a:t>
            </a:r>
            <a:r>
              <a:rPr lang="en-US" spc="-5" dirty="0"/>
              <a:t> </a:t>
            </a:r>
            <a:r>
              <a:rPr lang="en-US" dirty="0"/>
              <a:t>you</a:t>
            </a:r>
            <a:r>
              <a:rPr lang="en-US" spc="-35" dirty="0"/>
              <a:t> </a:t>
            </a:r>
            <a:r>
              <a:rPr lang="en-US" dirty="0"/>
              <a:t>will</a:t>
            </a:r>
            <a:r>
              <a:rPr lang="en-US" spc="-5" dirty="0"/>
              <a:t> </a:t>
            </a:r>
            <a:r>
              <a:rPr lang="en-US" dirty="0"/>
              <a:t>need</a:t>
            </a:r>
            <a:r>
              <a:rPr lang="en-US" spc="-10" dirty="0"/>
              <a:t> </a:t>
            </a:r>
            <a:r>
              <a:rPr lang="en-US" dirty="0"/>
              <a:t>to</a:t>
            </a:r>
            <a:r>
              <a:rPr lang="en-US" spc="-10" dirty="0"/>
              <a:t> </a:t>
            </a:r>
            <a:r>
              <a:rPr lang="en-US" dirty="0"/>
              <a:t>submit</a:t>
            </a:r>
            <a:r>
              <a:rPr lang="en-US" spc="5" dirty="0"/>
              <a:t> </a:t>
            </a:r>
            <a:r>
              <a:rPr lang="en-US" dirty="0"/>
              <a:t>the</a:t>
            </a:r>
            <a:r>
              <a:rPr lang="en-US" spc="-5" dirty="0"/>
              <a:t> </a:t>
            </a:r>
            <a:r>
              <a:rPr lang="en-US" dirty="0"/>
              <a:t>timelines</a:t>
            </a:r>
            <a:r>
              <a:rPr lang="en-US" spc="-25" dirty="0"/>
              <a:t> </a:t>
            </a:r>
            <a:r>
              <a:rPr lang="en-US" dirty="0"/>
              <a:t>to</a:t>
            </a:r>
            <a:r>
              <a:rPr lang="en-US" spc="5" dirty="0"/>
              <a:t> </a:t>
            </a:r>
            <a:r>
              <a:rPr lang="en-US" spc="-20" dirty="0"/>
              <a:t>DESE </a:t>
            </a:r>
            <a:r>
              <a:rPr lang="en-US" dirty="0"/>
              <a:t>for</a:t>
            </a:r>
            <a:r>
              <a:rPr lang="en-US" spc="-15" dirty="0"/>
              <a:t> </a:t>
            </a:r>
            <a:r>
              <a:rPr lang="en-US" dirty="0"/>
              <a:t>verification.</a:t>
            </a:r>
            <a:r>
              <a:rPr lang="en-US" spc="345" dirty="0"/>
              <a:t> </a:t>
            </a:r>
            <a:r>
              <a:rPr lang="en-US" spc="-40" dirty="0"/>
              <a:t>You</a:t>
            </a:r>
            <a:r>
              <a:rPr lang="en-US" dirty="0"/>
              <a:t> will</a:t>
            </a:r>
            <a:r>
              <a:rPr lang="en-US" spc="-10" dirty="0"/>
              <a:t> </a:t>
            </a:r>
            <a:r>
              <a:rPr lang="en-US" dirty="0"/>
              <a:t>either</a:t>
            </a:r>
            <a:r>
              <a:rPr lang="en-US" spc="-25" dirty="0"/>
              <a:t> </a:t>
            </a:r>
            <a:r>
              <a:rPr lang="en-US" dirty="0"/>
              <a:t>click</a:t>
            </a:r>
            <a:r>
              <a:rPr lang="en-US" spc="-25" dirty="0"/>
              <a:t> </a:t>
            </a:r>
            <a:r>
              <a:rPr lang="en-US" dirty="0"/>
              <a:t>to</a:t>
            </a:r>
            <a:r>
              <a:rPr lang="en-US" spc="-15" dirty="0"/>
              <a:t> </a:t>
            </a:r>
            <a:r>
              <a:rPr lang="en-US" dirty="0"/>
              <a:t>submit</a:t>
            </a:r>
            <a:r>
              <a:rPr lang="en-US" spc="5" dirty="0"/>
              <a:t> </a:t>
            </a:r>
            <a:r>
              <a:rPr lang="en-US" dirty="0"/>
              <a:t>the</a:t>
            </a:r>
            <a:r>
              <a:rPr lang="en-US" spc="-10" dirty="0"/>
              <a:t> </a:t>
            </a:r>
            <a:r>
              <a:rPr lang="en-US" dirty="0"/>
              <a:t>timeline</a:t>
            </a:r>
            <a:r>
              <a:rPr lang="en-US" spc="-20" dirty="0"/>
              <a:t> </a:t>
            </a:r>
            <a:r>
              <a:rPr lang="en-US" dirty="0"/>
              <a:t>data</a:t>
            </a:r>
            <a:r>
              <a:rPr lang="en-US" spc="-10" dirty="0"/>
              <a:t> </a:t>
            </a:r>
            <a:r>
              <a:rPr lang="en-US" dirty="0"/>
              <a:t>or</a:t>
            </a:r>
            <a:r>
              <a:rPr lang="en-US" spc="-15" dirty="0"/>
              <a:t> </a:t>
            </a:r>
            <a:r>
              <a:rPr lang="en-US" dirty="0"/>
              <a:t>you</a:t>
            </a:r>
            <a:r>
              <a:rPr lang="en-US" spc="-25" dirty="0"/>
              <a:t> </a:t>
            </a:r>
            <a:r>
              <a:rPr lang="en-US" dirty="0"/>
              <a:t>will</a:t>
            </a:r>
            <a:r>
              <a:rPr lang="en-US" spc="-20" dirty="0"/>
              <a:t> </a:t>
            </a:r>
            <a:r>
              <a:rPr lang="en-US" dirty="0"/>
              <a:t>click</a:t>
            </a:r>
            <a:r>
              <a:rPr lang="en-US" spc="-15" dirty="0"/>
              <a:t> </a:t>
            </a:r>
            <a:r>
              <a:rPr lang="en-US" spc="-25" dirty="0"/>
              <a:t>on </a:t>
            </a:r>
            <a:r>
              <a:rPr lang="en-US" dirty="0"/>
              <a:t>Submit</a:t>
            </a:r>
            <a:r>
              <a:rPr lang="en-US" spc="-20" dirty="0"/>
              <a:t> </a:t>
            </a:r>
            <a:r>
              <a:rPr lang="en-US" dirty="0"/>
              <a:t>with</a:t>
            </a:r>
            <a:r>
              <a:rPr lang="en-US" spc="-10" dirty="0"/>
              <a:t> </a:t>
            </a:r>
            <a:r>
              <a:rPr lang="en-US" dirty="0"/>
              <a:t>No</a:t>
            </a:r>
            <a:r>
              <a:rPr lang="en-US" spc="-15" dirty="0"/>
              <a:t> </a:t>
            </a:r>
            <a:r>
              <a:rPr lang="en-US" dirty="0"/>
              <a:t>Students</a:t>
            </a:r>
            <a:r>
              <a:rPr lang="en-US" spc="-10" dirty="0"/>
              <a:t> </a:t>
            </a:r>
            <a:r>
              <a:rPr lang="en-US" dirty="0"/>
              <a:t>to</a:t>
            </a:r>
            <a:r>
              <a:rPr lang="en-US" spc="5" dirty="0"/>
              <a:t> </a:t>
            </a:r>
            <a:r>
              <a:rPr lang="en-US" dirty="0"/>
              <a:t>Report,</a:t>
            </a:r>
            <a:r>
              <a:rPr lang="en-US" spc="-20" dirty="0"/>
              <a:t> </a:t>
            </a:r>
            <a:r>
              <a:rPr lang="en-US" dirty="0"/>
              <a:t>if</a:t>
            </a:r>
            <a:r>
              <a:rPr lang="en-US" spc="-10" dirty="0"/>
              <a:t> </a:t>
            </a:r>
            <a:r>
              <a:rPr lang="en-US" dirty="0"/>
              <a:t>no</a:t>
            </a:r>
            <a:r>
              <a:rPr lang="en-US" spc="5" dirty="0"/>
              <a:t> </a:t>
            </a:r>
            <a:r>
              <a:rPr lang="en-US" dirty="0"/>
              <a:t>initial</a:t>
            </a:r>
            <a:r>
              <a:rPr lang="en-US" spc="-35" dirty="0"/>
              <a:t> </a:t>
            </a:r>
            <a:r>
              <a:rPr lang="en-US" dirty="0"/>
              <a:t>evaluations</a:t>
            </a:r>
            <a:r>
              <a:rPr lang="en-US" spc="-25" dirty="0"/>
              <a:t> </a:t>
            </a:r>
            <a:r>
              <a:rPr lang="en-US" dirty="0"/>
              <a:t>were</a:t>
            </a:r>
            <a:r>
              <a:rPr lang="en-US" spc="-5" dirty="0"/>
              <a:t> </a:t>
            </a:r>
            <a:r>
              <a:rPr lang="en-US" spc="-10" dirty="0"/>
              <a:t>completed.</a:t>
            </a:r>
          </a:p>
          <a:p>
            <a:pPr marL="112712" indent="0">
              <a:buNone/>
            </a:pPr>
            <a:endParaRPr lang="en-US" dirty="0"/>
          </a:p>
        </p:txBody>
      </p:sp>
      <p:pic>
        <p:nvPicPr>
          <p:cNvPr id="6" name="object 5" descr="Screenshot of the Assignment Completion Task box for Follow-up Initial Evaluation Timelines.">
            <a:extLst>
              <a:ext uri="{FF2B5EF4-FFF2-40B4-BE49-F238E27FC236}">
                <a16:creationId xmlns:a16="http://schemas.microsoft.com/office/drawing/2014/main" id="{C59ADA43-3253-227D-C0D3-2FB14632C06A}"/>
              </a:ext>
            </a:extLst>
          </p:cNvPr>
          <p:cNvPicPr/>
          <p:nvPr/>
        </p:nvPicPr>
        <p:blipFill>
          <a:blip r:embed="rId3" cstate="print"/>
          <a:stretch>
            <a:fillRect/>
          </a:stretch>
        </p:blipFill>
        <p:spPr>
          <a:xfrm>
            <a:off x="690934" y="3211785"/>
            <a:ext cx="7590164" cy="683535"/>
          </a:xfrm>
          <a:prstGeom prst="rect">
            <a:avLst/>
          </a:prstGeom>
        </p:spPr>
      </p:pic>
      <p:pic>
        <p:nvPicPr>
          <p:cNvPr id="7" name="object 6" descr="Screenshot of the Assignment Completion Task box for Follow-up IC to B Timeline Review.">
            <a:extLst>
              <a:ext uri="{FF2B5EF4-FFF2-40B4-BE49-F238E27FC236}">
                <a16:creationId xmlns:a16="http://schemas.microsoft.com/office/drawing/2014/main" id="{0591B614-07C5-DF92-1EC2-681FA3ED04D8}"/>
              </a:ext>
            </a:extLst>
          </p:cNvPr>
          <p:cNvPicPr/>
          <p:nvPr/>
        </p:nvPicPr>
        <p:blipFill>
          <a:blip r:embed="rId4" cstate="print"/>
          <a:stretch>
            <a:fillRect/>
          </a:stretch>
        </p:blipFill>
        <p:spPr>
          <a:xfrm>
            <a:off x="685800" y="4095750"/>
            <a:ext cx="7590163" cy="685887"/>
          </a:xfrm>
          <a:prstGeom prst="rect">
            <a:avLst/>
          </a:prstGeom>
        </p:spPr>
      </p:pic>
    </p:spTree>
    <p:extLst>
      <p:ext uri="{BB962C8B-B14F-4D97-AF65-F5344CB8AC3E}">
        <p14:creationId xmlns:p14="http://schemas.microsoft.com/office/powerpoint/2010/main" val="2059677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D5C2EC-16FC-B9A9-C24E-49397BC28653}"/>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rPr>
              <a:t>Step 3: Corrective Action Plan (CAP)</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45BBBFEB-023B-DB82-C96B-C11096AF39F9}"/>
              </a:ext>
            </a:extLst>
          </p:cNvPr>
          <p:cNvSpPr>
            <a:spLocks noGrp="1"/>
          </p:cNvSpPr>
          <p:nvPr>
            <p:ph type="sldNum" sz="quarter" idx="4"/>
          </p:nvPr>
        </p:nvSpPr>
        <p:spPr/>
        <p:txBody>
          <a:bodyPr/>
          <a:lstStyle/>
          <a:p>
            <a:fld id="{3B745311-16E5-4BEF-BFE6-36758A3427EB}" type="slidenum">
              <a:rPr lang="en-US" smtClean="0"/>
              <a:pPr/>
              <a:t>34</a:t>
            </a:fld>
            <a:endParaRPr lang="en-US" dirty="0"/>
          </a:p>
        </p:txBody>
      </p:sp>
      <p:sp>
        <p:nvSpPr>
          <p:cNvPr id="3" name="Content Placeholder 2">
            <a:extLst>
              <a:ext uri="{FF2B5EF4-FFF2-40B4-BE49-F238E27FC236}">
                <a16:creationId xmlns:a16="http://schemas.microsoft.com/office/drawing/2014/main" id="{086018F6-D0A0-5A52-07F9-01463CAC8EA0}"/>
              </a:ext>
            </a:extLst>
          </p:cNvPr>
          <p:cNvSpPr>
            <a:spLocks noGrp="1"/>
          </p:cNvSpPr>
          <p:nvPr>
            <p:ph sz="quarter" idx="11"/>
          </p:nvPr>
        </p:nvSpPr>
        <p:spPr/>
        <p:txBody>
          <a:bodyPr>
            <a:normAutofit/>
          </a:bodyPr>
          <a:lstStyle/>
          <a:p>
            <a:pPr marL="112712" indent="0">
              <a:buNone/>
            </a:pPr>
            <a:r>
              <a:rPr lang="en-US" sz="3600" spc="-20" dirty="0">
                <a:cs typeface="Cambria"/>
              </a:rPr>
              <a:t>After completing the first two steps of the CAP (Corrective Action Plan and the Individual Corrective Action Plan), you will </a:t>
            </a:r>
            <a:r>
              <a:rPr lang="en-US" sz="3600" dirty="0">
                <a:cs typeface="Cambria"/>
              </a:rPr>
              <a:t>provide samples of documentation that demonstrate compliance requirements are being met, also know as CAP Evidence.</a:t>
            </a:r>
          </a:p>
        </p:txBody>
      </p:sp>
    </p:spTree>
    <p:extLst>
      <p:ext uri="{BB962C8B-B14F-4D97-AF65-F5344CB8AC3E}">
        <p14:creationId xmlns:p14="http://schemas.microsoft.com/office/powerpoint/2010/main" val="2386162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5A7476-60B5-B4D4-879A-FC62EB3404F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CAP Evidence</a:t>
            </a:r>
            <a:r>
              <a:rPr kumimoji="0" lang="en-US" sz="3200" b="0" i="0" u="none" strike="noStrike" kern="1200" cap="none" spc="-40"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Guidance</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1FB9AFB3-F5B6-70E6-2E97-CCC57227667A}"/>
              </a:ext>
            </a:extLst>
          </p:cNvPr>
          <p:cNvSpPr>
            <a:spLocks noGrp="1"/>
          </p:cNvSpPr>
          <p:nvPr>
            <p:ph type="sldNum" sz="quarter" idx="4"/>
          </p:nvPr>
        </p:nvSpPr>
        <p:spPr/>
        <p:txBody>
          <a:bodyPr/>
          <a:lstStyle/>
          <a:p>
            <a:fld id="{3B745311-16E5-4BEF-BFE6-36758A3427EB}" type="slidenum">
              <a:rPr lang="en-US" smtClean="0"/>
              <a:pPr/>
              <a:t>35</a:t>
            </a:fld>
            <a:endParaRPr lang="en-US" dirty="0"/>
          </a:p>
        </p:txBody>
      </p:sp>
      <p:sp>
        <p:nvSpPr>
          <p:cNvPr id="3" name="Content Placeholder 2">
            <a:extLst>
              <a:ext uri="{FF2B5EF4-FFF2-40B4-BE49-F238E27FC236}">
                <a16:creationId xmlns:a16="http://schemas.microsoft.com/office/drawing/2014/main" id="{6ABADD4F-4481-53AE-54B0-8AFE27F42932}"/>
              </a:ext>
            </a:extLst>
          </p:cNvPr>
          <p:cNvSpPr>
            <a:spLocks noGrp="1"/>
          </p:cNvSpPr>
          <p:nvPr>
            <p:ph sz="quarter" idx="11"/>
          </p:nvPr>
        </p:nvSpPr>
        <p:spPr>
          <a:xfrm>
            <a:off x="152400" y="666750"/>
            <a:ext cx="8839200" cy="4191000"/>
          </a:xfrm>
        </p:spPr>
        <p:txBody>
          <a:bodyPr>
            <a:normAutofit fontScale="85000" lnSpcReduction="20000"/>
          </a:bodyPr>
          <a:lstStyle/>
          <a:p>
            <a:pPr marL="12700" marR="38100" indent="0">
              <a:spcBef>
                <a:spcPts val="100"/>
              </a:spcBef>
              <a:spcAft>
                <a:spcPts val="100"/>
              </a:spcAft>
              <a:buSzPct val="60416"/>
              <a:buNone/>
              <a:tabLst>
                <a:tab pos="332105" algn="l"/>
                <a:tab pos="332740" algn="l"/>
              </a:tabLst>
            </a:pPr>
            <a:r>
              <a:rPr lang="en-US" sz="3300" dirty="0">
                <a:cs typeface="Times New Roman"/>
              </a:rPr>
              <a:t>After</a:t>
            </a:r>
            <a:r>
              <a:rPr lang="en-US" sz="3300" spc="5" dirty="0">
                <a:cs typeface="Times New Roman"/>
              </a:rPr>
              <a:t> </a:t>
            </a:r>
            <a:r>
              <a:rPr lang="en-US" sz="3300" dirty="0">
                <a:cs typeface="Times New Roman"/>
              </a:rPr>
              <a:t>completing the Plan for Corrective Action (training, change in policy or procedure, etc.), the District should begin collecting</a:t>
            </a:r>
            <a:r>
              <a:rPr lang="en-US" sz="3300" spc="-45" dirty="0">
                <a:cs typeface="Times New Roman"/>
              </a:rPr>
              <a:t> </a:t>
            </a:r>
            <a:r>
              <a:rPr lang="en-US" sz="3300" dirty="0">
                <a:cs typeface="Times New Roman"/>
              </a:rPr>
              <a:t>samples demonstrating evidence</a:t>
            </a:r>
            <a:r>
              <a:rPr lang="en-US" sz="3300" spc="-45" dirty="0">
                <a:cs typeface="Times New Roman"/>
              </a:rPr>
              <a:t> </a:t>
            </a:r>
            <a:r>
              <a:rPr lang="en-US" sz="3300" dirty="0">
                <a:cs typeface="Times New Roman"/>
              </a:rPr>
              <a:t>of </a:t>
            </a:r>
            <a:r>
              <a:rPr lang="en-US" sz="3300" spc="-10" dirty="0">
                <a:cs typeface="Times New Roman"/>
              </a:rPr>
              <a:t>correction.</a:t>
            </a:r>
          </a:p>
          <a:p>
            <a:pPr marL="12700" marR="38100" indent="0">
              <a:spcBef>
                <a:spcPts val="100"/>
              </a:spcBef>
              <a:spcAft>
                <a:spcPts val="100"/>
              </a:spcAft>
              <a:buSzPct val="60416"/>
              <a:buNone/>
              <a:tabLst>
                <a:tab pos="332105" algn="l"/>
                <a:tab pos="332740" algn="l"/>
              </a:tabLst>
            </a:pPr>
            <a:endParaRPr lang="en-US" sz="1400" dirty="0">
              <a:cs typeface="Times New Roman"/>
            </a:endParaRPr>
          </a:p>
          <a:p>
            <a:pPr marL="355600" marR="38100" indent="-342900">
              <a:spcBef>
                <a:spcPts val="100"/>
              </a:spcBef>
              <a:spcAft>
                <a:spcPts val="100"/>
              </a:spcAft>
              <a:buSzPct val="60416"/>
              <a:tabLst>
                <a:tab pos="332105" algn="l"/>
                <a:tab pos="332740" algn="l"/>
              </a:tabLst>
            </a:pPr>
            <a:r>
              <a:rPr lang="en-US" dirty="0">
                <a:cs typeface="Times New Roman"/>
              </a:rPr>
              <a:t>The district</a:t>
            </a:r>
            <a:r>
              <a:rPr lang="en-US" spc="-40" dirty="0">
                <a:cs typeface="Times New Roman"/>
              </a:rPr>
              <a:t> </a:t>
            </a:r>
            <a:r>
              <a:rPr lang="en-US" dirty="0">
                <a:cs typeface="Times New Roman"/>
              </a:rPr>
              <a:t>must</a:t>
            </a:r>
            <a:r>
              <a:rPr lang="en-US" spc="20" dirty="0">
                <a:cs typeface="Times New Roman"/>
              </a:rPr>
              <a:t> </a:t>
            </a:r>
            <a:r>
              <a:rPr lang="en-US" dirty="0">
                <a:cs typeface="Times New Roman"/>
              </a:rPr>
              <a:t>submit</a:t>
            </a:r>
            <a:r>
              <a:rPr lang="en-US" spc="-5" dirty="0">
                <a:cs typeface="Times New Roman"/>
              </a:rPr>
              <a:t> </a:t>
            </a:r>
            <a:r>
              <a:rPr lang="en-US" dirty="0">
                <a:cs typeface="Times New Roman"/>
              </a:rPr>
              <a:t>up to</a:t>
            </a:r>
            <a:r>
              <a:rPr lang="en-US" spc="-5" dirty="0">
                <a:cs typeface="Times New Roman"/>
              </a:rPr>
              <a:t> </a:t>
            </a:r>
            <a:r>
              <a:rPr lang="en-US" dirty="0">
                <a:cs typeface="Times New Roman"/>
              </a:rPr>
              <a:t>five</a:t>
            </a:r>
            <a:r>
              <a:rPr lang="en-US" spc="5" dirty="0">
                <a:cs typeface="Times New Roman"/>
              </a:rPr>
              <a:t> </a:t>
            </a:r>
            <a:r>
              <a:rPr lang="en-US" dirty="0">
                <a:cs typeface="Times New Roman"/>
              </a:rPr>
              <a:t>samples</a:t>
            </a:r>
            <a:r>
              <a:rPr lang="en-US" spc="5" dirty="0">
                <a:cs typeface="Times New Roman"/>
              </a:rPr>
              <a:t> </a:t>
            </a:r>
            <a:r>
              <a:rPr lang="en-US" dirty="0">
                <a:cs typeface="Times New Roman"/>
              </a:rPr>
              <a:t>of </a:t>
            </a:r>
            <a:r>
              <a:rPr lang="en-US" spc="-10" dirty="0">
                <a:cs typeface="Times New Roman"/>
              </a:rPr>
              <a:t>compliant </a:t>
            </a:r>
            <a:r>
              <a:rPr lang="en-US" dirty="0">
                <a:cs typeface="Times New Roman"/>
              </a:rPr>
              <a:t>documentation </a:t>
            </a:r>
            <a:r>
              <a:rPr lang="en-US" dirty="0">
                <a:cs typeface="Times New Roman" panose="02020603050405020304" pitchFamily="18" charset="0"/>
              </a:rPr>
              <a:t>completed </a:t>
            </a:r>
            <a:r>
              <a:rPr lang="en-US" u="sng" dirty="0">
                <a:highlight>
                  <a:srgbClr val="FFFF00"/>
                </a:highlight>
                <a:cs typeface="Times New Roman" panose="02020603050405020304" pitchFamily="18" charset="0"/>
              </a:rPr>
              <a:t>after</a:t>
            </a:r>
            <a:r>
              <a:rPr lang="en-US" u="sng" dirty="0">
                <a:cs typeface="Times New Roman" panose="02020603050405020304" pitchFamily="18" charset="0"/>
              </a:rPr>
              <a:t> the district implemented an approved corrective action plan</a:t>
            </a:r>
            <a:r>
              <a:rPr lang="en-US" spc="-40" dirty="0">
                <a:cs typeface="Times New Roman"/>
              </a:rPr>
              <a:t> </a:t>
            </a:r>
            <a:r>
              <a:rPr lang="en-US" dirty="0">
                <a:cs typeface="Times New Roman"/>
              </a:rPr>
              <a:t>to</a:t>
            </a:r>
            <a:r>
              <a:rPr lang="en-US" spc="-40" dirty="0">
                <a:cs typeface="Times New Roman"/>
              </a:rPr>
              <a:t> </a:t>
            </a:r>
            <a:r>
              <a:rPr lang="en-US" dirty="0">
                <a:cs typeface="Times New Roman"/>
              </a:rPr>
              <a:t>demonstrate</a:t>
            </a:r>
            <a:r>
              <a:rPr lang="en-US" spc="10" dirty="0">
                <a:cs typeface="Times New Roman"/>
              </a:rPr>
              <a:t> </a:t>
            </a:r>
            <a:r>
              <a:rPr lang="en-US" dirty="0">
                <a:cs typeface="Times New Roman"/>
              </a:rPr>
              <a:t>correction</a:t>
            </a:r>
            <a:r>
              <a:rPr lang="en-US" spc="-45" dirty="0">
                <a:cs typeface="Times New Roman"/>
              </a:rPr>
              <a:t> </a:t>
            </a:r>
            <a:r>
              <a:rPr lang="en-US" dirty="0">
                <a:cs typeface="Times New Roman"/>
              </a:rPr>
              <a:t>of noncompliance</a:t>
            </a:r>
            <a:r>
              <a:rPr lang="en-US" spc="-40" dirty="0">
                <a:cs typeface="Times New Roman"/>
              </a:rPr>
              <a:t> </a:t>
            </a:r>
            <a:r>
              <a:rPr lang="en-US" u="sng" spc="-25" dirty="0">
                <a:uFill>
                  <a:solidFill>
                    <a:srgbClr val="000000"/>
                  </a:solidFill>
                </a:uFill>
                <a:cs typeface="Times New Roman"/>
              </a:rPr>
              <a:t>no</a:t>
            </a:r>
            <a:r>
              <a:rPr lang="en-US" u="sng" spc="-25" dirty="0">
                <a:cs typeface="Times New Roman"/>
              </a:rPr>
              <a:t> </a:t>
            </a:r>
            <a:r>
              <a:rPr lang="en-US" u="sng" dirty="0">
                <a:uFill>
                  <a:solidFill>
                    <a:srgbClr val="000000"/>
                  </a:solidFill>
                </a:uFill>
                <a:cs typeface="Times New Roman"/>
              </a:rPr>
              <a:t>later</a:t>
            </a:r>
            <a:r>
              <a:rPr lang="en-US" u="sng" spc="-30" dirty="0">
                <a:uFill>
                  <a:solidFill>
                    <a:srgbClr val="000000"/>
                  </a:solidFill>
                </a:uFill>
                <a:cs typeface="Times New Roman"/>
              </a:rPr>
              <a:t> </a:t>
            </a:r>
            <a:r>
              <a:rPr lang="en-US" u="sng" dirty="0">
                <a:uFill>
                  <a:solidFill>
                    <a:srgbClr val="000000"/>
                  </a:solidFill>
                </a:uFill>
                <a:cs typeface="Times New Roman"/>
              </a:rPr>
              <a:t>than</a:t>
            </a:r>
            <a:r>
              <a:rPr lang="en-US" u="sng" spc="-135" dirty="0">
                <a:uFill>
                  <a:solidFill>
                    <a:srgbClr val="000000"/>
                  </a:solidFill>
                </a:uFill>
                <a:cs typeface="Times New Roman"/>
              </a:rPr>
              <a:t> </a:t>
            </a:r>
            <a:r>
              <a:rPr lang="en-US" u="sng" dirty="0">
                <a:uFill>
                  <a:solidFill>
                    <a:srgbClr val="000000"/>
                  </a:solidFill>
                </a:uFill>
                <a:cs typeface="Times New Roman"/>
              </a:rPr>
              <a:t>March 1,</a:t>
            </a:r>
            <a:r>
              <a:rPr lang="en-US" u="sng" spc="10" dirty="0">
                <a:uFill>
                  <a:solidFill>
                    <a:srgbClr val="000000"/>
                  </a:solidFill>
                </a:uFill>
                <a:cs typeface="Times New Roman"/>
              </a:rPr>
              <a:t> </a:t>
            </a:r>
            <a:r>
              <a:rPr lang="en-US" u="sng" spc="-20" dirty="0">
                <a:uFill>
                  <a:solidFill>
                    <a:srgbClr val="000000"/>
                  </a:solidFill>
                </a:uFill>
                <a:cs typeface="Times New Roman"/>
              </a:rPr>
              <a:t>2026.</a:t>
            </a:r>
          </a:p>
          <a:p>
            <a:pPr marL="355600" marR="38100" indent="-342900">
              <a:spcBef>
                <a:spcPts val="100"/>
              </a:spcBef>
              <a:spcAft>
                <a:spcPts val="100"/>
              </a:spcAft>
              <a:buSzPct val="60416"/>
              <a:tabLst>
                <a:tab pos="332105" algn="l"/>
                <a:tab pos="332740" algn="l"/>
              </a:tabLst>
            </a:pPr>
            <a:endParaRPr lang="en-US" sz="1400" dirty="0">
              <a:cs typeface="Times New Roman"/>
            </a:endParaRPr>
          </a:p>
          <a:p>
            <a:pPr marL="355600" marR="38100" indent="-342900">
              <a:spcBef>
                <a:spcPts val="100"/>
              </a:spcBef>
              <a:spcAft>
                <a:spcPts val="100"/>
              </a:spcAft>
              <a:buSzPct val="60416"/>
              <a:tabLst>
                <a:tab pos="332105" algn="l"/>
                <a:tab pos="332740" algn="l"/>
              </a:tabLst>
            </a:pPr>
            <a:r>
              <a:rPr lang="en-US" dirty="0">
                <a:cs typeface="Times New Roman"/>
              </a:rPr>
              <a:t>Documentation</a:t>
            </a:r>
            <a:r>
              <a:rPr lang="en-US" spc="-40" dirty="0">
                <a:cs typeface="Times New Roman"/>
              </a:rPr>
              <a:t> </a:t>
            </a:r>
            <a:r>
              <a:rPr lang="en-US" dirty="0">
                <a:cs typeface="Times New Roman"/>
              </a:rPr>
              <a:t>showing</a:t>
            </a:r>
            <a:r>
              <a:rPr lang="en-US" spc="-35" dirty="0">
                <a:cs typeface="Times New Roman"/>
              </a:rPr>
              <a:t> </a:t>
            </a:r>
            <a:r>
              <a:rPr lang="en-US" dirty="0">
                <a:cs typeface="Times New Roman"/>
              </a:rPr>
              <a:t>examples</a:t>
            </a:r>
            <a:r>
              <a:rPr lang="en-US" spc="-5" dirty="0">
                <a:cs typeface="Times New Roman"/>
              </a:rPr>
              <a:t> </a:t>
            </a:r>
            <a:r>
              <a:rPr lang="en-US" dirty="0">
                <a:cs typeface="Times New Roman"/>
              </a:rPr>
              <a:t>of</a:t>
            </a:r>
            <a:r>
              <a:rPr lang="en-US" spc="-20" dirty="0">
                <a:cs typeface="Times New Roman"/>
              </a:rPr>
              <a:t> </a:t>
            </a:r>
            <a:r>
              <a:rPr lang="en-US" dirty="0">
                <a:cs typeface="Times New Roman"/>
              </a:rPr>
              <a:t>compliance</a:t>
            </a:r>
            <a:r>
              <a:rPr lang="en-US" spc="-35" dirty="0">
                <a:cs typeface="Times New Roman"/>
              </a:rPr>
              <a:t> </a:t>
            </a:r>
            <a:r>
              <a:rPr lang="en-US" dirty="0">
                <a:cs typeface="Times New Roman"/>
              </a:rPr>
              <a:t>for</a:t>
            </a:r>
            <a:r>
              <a:rPr lang="en-US" spc="-5" dirty="0">
                <a:cs typeface="Times New Roman"/>
              </a:rPr>
              <a:t> </a:t>
            </a:r>
            <a:r>
              <a:rPr lang="en-US" spc="-20" dirty="0">
                <a:cs typeface="Times New Roman"/>
              </a:rPr>
              <a:t>each </a:t>
            </a:r>
            <a:r>
              <a:rPr lang="en-US" dirty="0">
                <a:cs typeface="Times New Roman"/>
              </a:rPr>
              <a:t>indicator</a:t>
            </a:r>
            <a:r>
              <a:rPr lang="en-US" spc="-50" dirty="0">
                <a:cs typeface="Times New Roman"/>
              </a:rPr>
              <a:t> </a:t>
            </a:r>
            <a:r>
              <a:rPr lang="en-US" dirty="0">
                <a:cs typeface="Times New Roman"/>
              </a:rPr>
              <a:t>identified</a:t>
            </a:r>
            <a:r>
              <a:rPr lang="en-US" spc="-45" dirty="0">
                <a:cs typeface="Times New Roman"/>
              </a:rPr>
              <a:t> </a:t>
            </a:r>
            <a:r>
              <a:rPr lang="en-US" dirty="0">
                <a:cs typeface="Times New Roman"/>
              </a:rPr>
              <a:t>must</a:t>
            </a:r>
            <a:r>
              <a:rPr lang="en-US" spc="15" dirty="0">
                <a:cs typeface="Times New Roman"/>
              </a:rPr>
              <a:t> </a:t>
            </a:r>
            <a:r>
              <a:rPr lang="en-US" dirty="0">
                <a:cs typeface="Times New Roman"/>
              </a:rPr>
              <a:t>be</a:t>
            </a:r>
            <a:r>
              <a:rPr lang="en-US" spc="-15" dirty="0">
                <a:cs typeface="Times New Roman"/>
              </a:rPr>
              <a:t> </a:t>
            </a:r>
            <a:r>
              <a:rPr lang="en-US" dirty="0">
                <a:cs typeface="Times New Roman"/>
              </a:rPr>
              <a:t>uploaded</a:t>
            </a:r>
            <a:r>
              <a:rPr lang="en-US" spc="-30" dirty="0">
                <a:cs typeface="Times New Roman"/>
              </a:rPr>
              <a:t> </a:t>
            </a:r>
            <a:r>
              <a:rPr lang="en-US" dirty="0">
                <a:cs typeface="Times New Roman"/>
              </a:rPr>
              <a:t>into</a:t>
            </a:r>
            <a:r>
              <a:rPr lang="en-US" spc="-15" dirty="0">
                <a:cs typeface="Times New Roman"/>
              </a:rPr>
              <a:t> </a:t>
            </a:r>
            <a:r>
              <a:rPr lang="en-US" dirty="0">
                <a:cs typeface="Times New Roman"/>
              </a:rPr>
              <a:t>IMACS</a:t>
            </a:r>
            <a:r>
              <a:rPr lang="en-US" spc="10" dirty="0">
                <a:cs typeface="Times New Roman"/>
              </a:rPr>
              <a:t> </a:t>
            </a:r>
            <a:r>
              <a:rPr lang="en-US" dirty="0">
                <a:cs typeface="Times New Roman"/>
              </a:rPr>
              <a:t>2.0 on </a:t>
            </a:r>
            <a:r>
              <a:rPr lang="en-US" spc="-25" dirty="0">
                <a:cs typeface="Times New Roman"/>
              </a:rPr>
              <a:t>the </a:t>
            </a:r>
            <a:r>
              <a:rPr lang="en-US" dirty="0">
                <a:cs typeface="Times New Roman"/>
              </a:rPr>
              <a:t>CAP</a:t>
            </a:r>
            <a:r>
              <a:rPr lang="en-US" spc="-80" dirty="0">
                <a:cs typeface="Times New Roman"/>
              </a:rPr>
              <a:t> </a:t>
            </a:r>
            <a:r>
              <a:rPr lang="en-US" dirty="0">
                <a:cs typeface="Times New Roman"/>
              </a:rPr>
              <a:t>page</a:t>
            </a:r>
          </a:p>
        </p:txBody>
      </p:sp>
    </p:spTree>
    <p:extLst>
      <p:ext uri="{BB962C8B-B14F-4D97-AF65-F5344CB8AC3E}">
        <p14:creationId xmlns:p14="http://schemas.microsoft.com/office/powerpoint/2010/main" val="2496036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92E968-A577-CD20-871E-2055651C50D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Evidence</a:t>
            </a:r>
            <a:r>
              <a:rPr kumimoji="0" lang="en-US" sz="3200" b="0" i="0" u="none" strike="noStrike" kern="1200" cap="none" spc="-5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of</a:t>
            </a:r>
            <a:r>
              <a:rPr kumimoji="0" lang="en-US" sz="3200" b="0" i="0" u="none" strike="noStrike" kern="1200" cap="none" spc="-20"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Correction</a:t>
            </a:r>
            <a:r>
              <a:rPr kumimoji="0" lang="en-US" sz="3200" b="0" i="0" u="none" strike="noStrike" kern="1200" cap="none" spc="-45"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Rubric</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12FF7FC2-4EE4-0797-781E-70ACAAB61535}"/>
              </a:ext>
            </a:extLst>
          </p:cNvPr>
          <p:cNvSpPr>
            <a:spLocks noGrp="1"/>
          </p:cNvSpPr>
          <p:nvPr>
            <p:ph type="sldNum" sz="quarter" idx="4"/>
          </p:nvPr>
        </p:nvSpPr>
        <p:spPr/>
        <p:txBody>
          <a:bodyPr/>
          <a:lstStyle/>
          <a:p>
            <a:fld id="{3B745311-16E5-4BEF-BFE6-36758A3427EB}" type="slidenum">
              <a:rPr lang="en-US" smtClean="0"/>
              <a:pPr/>
              <a:t>36</a:t>
            </a:fld>
            <a:endParaRPr lang="en-US" dirty="0"/>
          </a:p>
        </p:txBody>
      </p:sp>
      <p:pic>
        <p:nvPicPr>
          <p:cNvPr id="6" name="Content Placeholder 5" descr="This rubric is posted with the other CAP Year Tiered Monitoring Guidance on the DESE SPED Compliance pages at https://dese.mo.gov/media/pdf/evidence-correction-rubric">
            <a:extLst>
              <a:ext uri="{FF2B5EF4-FFF2-40B4-BE49-F238E27FC236}">
                <a16:creationId xmlns:a16="http://schemas.microsoft.com/office/drawing/2014/main" id="{B4890079-E646-26CF-73C7-1F8758518FD7}"/>
              </a:ext>
            </a:extLst>
          </p:cNvPr>
          <p:cNvPicPr>
            <a:picLocks noGrp="1" noChangeAspect="1"/>
          </p:cNvPicPr>
          <p:nvPr>
            <p:ph sz="quarter" idx="11"/>
          </p:nvPr>
        </p:nvPicPr>
        <p:blipFill>
          <a:blip r:embed="rId3"/>
          <a:stretch>
            <a:fillRect/>
          </a:stretch>
        </p:blipFill>
        <p:spPr>
          <a:xfrm>
            <a:off x="2037393" y="819150"/>
            <a:ext cx="5069213" cy="4191000"/>
          </a:xfrm>
          <a:prstGeom prst="rect">
            <a:avLst/>
          </a:prstGeom>
        </p:spPr>
      </p:pic>
    </p:spTree>
    <p:extLst>
      <p:ext uri="{BB962C8B-B14F-4D97-AF65-F5344CB8AC3E}">
        <p14:creationId xmlns:p14="http://schemas.microsoft.com/office/powerpoint/2010/main" val="3484344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36DD01-C4C2-48C3-379C-CED6606522D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0" cap="none" spc="0" normalizeH="0" baseline="0" noProof="0" dirty="0">
                <a:ln>
                  <a:noFill/>
                </a:ln>
                <a:solidFill>
                  <a:schemeClr val="bg1"/>
                </a:solidFill>
                <a:effectLst/>
                <a:uLnTx/>
                <a:uFillTx/>
                <a:latin typeface="+mn-lt"/>
                <a:ea typeface="+mn-ea"/>
                <a:cs typeface="Times New Roman"/>
              </a:rPr>
              <a:t>Submitting</a:t>
            </a:r>
            <a:r>
              <a:rPr kumimoji="0" lang="en-US" sz="3200" b="0" i="0" u="none" strike="noStrike" kern="0" cap="none" spc="-10" normalizeH="0" baseline="0" noProof="0" dirty="0">
                <a:ln>
                  <a:noFill/>
                </a:ln>
                <a:solidFill>
                  <a:schemeClr val="bg1"/>
                </a:solidFill>
                <a:effectLst/>
                <a:uLnTx/>
                <a:uFillTx/>
                <a:latin typeface="+mn-lt"/>
                <a:ea typeface="+mn-ea"/>
                <a:cs typeface="Times New Roman"/>
              </a:rPr>
              <a:t> </a:t>
            </a:r>
            <a:r>
              <a:rPr kumimoji="0" lang="en-US" sz="3200" b="0" i="0" u="none" strike="noStrike" kern="0" cap="none" spc="0" normalizeH="0" baseline="0" noProof="0" dirty="0">
                <a:ln>
                  <a:noFill/>
                </a:ln>
                <a:solidFill>
                  <a:schemeClr val="bg1"/>
                </a:solidFill>
                <a:effectLst/>
                <a:uLnTx/>
                <a:uFillTx/>
                <a:latin typeface="+mn-lt"/>
                <a:ea typeface="+mn-ea"/>
                <a:cs typeface="Times New Roman"/>
              </a:rPr>
              <a:t>Evidence</a:t>
            </a:r>
            <a:r>
              <a:rPr kumimoji="0" lang="en-US" sz="3200" b="0" i="0" u="none" strike="noStrike" kern="0" cap="none" spc="-40" normalizeH="0" baseline="0" noProof="0" dirty="0">
                <a:ln>
                  <a:noFill/>
                </a:ln>
                <a:solidFill>
                  <a:schemeClr val="bg1"/>
                </a:solidFill>
                <a:effectLst/>
                <a:uLnTx/>
                <a:uFillTx/>
                <a:latin typeface="+mn-lt"/>
                <a:ea typeface="+mn-ea"/>
                <a:cs typeface="Times New Roman"/>
              </a:rPr>
              <a:t> </a:t>
            </a:r>
            <a:r>
              <a:rPr kumimoji="0" lang="en-US" sz="3200" b="0" i="0" u="none" strike="noStrike" kern="0" cap="none" spc="0" normalizeH="0" baseline="0" noProof="0" dirty="0">
                <a:ln>
                  <a:noFill/>
                </a:ln>
                <a:solidFill>
                  <a:schemeClr val="bg1"/>
                </a:solidFill>
                <a:effectLst/>
                <a:uLnTx/>
                <a:uFillTx/>
                <a:latin typeface="+mn-lt"/>
                <a:ea typeface="+mn-ea"/>
                <a:cs typeface="Times New Roman"/>
              </a:rPr>
              <a:t>of</a:t>
            </a:r>
            <a:r>
              <a:rPr kumimoji="0" lang="en-US" sz="3200" b="0" i="0" u="none" strike="noStrike" kern="0" cap="none" spc="-10" normalizeH="0" baseline="0" noProof="0" dirty="0">
                <a:ln>
                  <a:noFill/>
                </a:ln>
                <a:solidFill>
                  <a:schemeClr val="bg1"/>
                </a:solidFill>
                <a:effectLst/>
                <a:uLnTx/>
                <a:uFillTx/>
                <a:latin typeface="+mn-lt"/>
                <a:ea typeface="+mn-ea"/>
                <a:cs typeface="Times New Roman"/>
              </a:rPr>
              <a:t> Correction</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638B51B5-7158-3C44-C6CA-C7B41864CC0C}"/>
              </a:ext>
            </a:extLst>
          </p:cNvPr>
          <p:cNvSpPr>
            <a:spLocks noGrp="1"/>
          </p:cNvSpPr>
          <p:nvPr>
            <p:ph type="sldNum" sz="quarter" idx="4"/>
          </p:nvPr>
        </p:nvSpPr>
        <p:spPr/>
        <p:txBody>
          <a:bodyPr/>
          <a:lstStyle/>
          <a:p>
            <a:fld id="{3B745311-16E5-4BEF-BFE6-36758A3427EB}" type="slidenum">
              <a:rPr lang="en-US" smtClean="0"/>
              <a:pPr/>
              <a:t>37</a:t>
            </a:fld>
            <a:endParaRPr lang="en-US" dirty="0"/>
          </a:p>
        </p:txBody>
      </p:sp>
      <p:sp>
        <p:nvSpPr>
          <p:cNvPr id="14" name="TextBox 13">
            <a:extLst>
              <a:ext uri="{FF2B5EF4-FFF2-40B4-BE49-F238E27FC236}">
                <a16:creationId xmlns:a16="http://schemas.microsoft.com/office/drawing/2014/main" id="{C33BB5A9-663D-3102-FD27-C62153E8A2F0}"/>
              </a:ext>
            </a:extLst>
          </p:cNvPr>
          <p:cNvSpPr txBox="1"/>
          <p:nvPr/>
        </p:nvSpPr>
        <p:spPr>
          <a:xfrm>
            <a:off x="3048000" y="666394"/>
            <a:ext cx="2438400" cy="369332"/>
          </a:xfrm>
          <a:prstGeom prst="rect">
            <a:avLst/>
          </a:prstGeom>
          <a:noFill/>
        </p:spPr>
        <p:txBody>
          <a:bodyPr wrap="square">
            <a:spAutoFit/>
          </a:bodyPr>
          <a:lstStyle/>
          <a:p>
            <a:pPr marL="12700">
              <a:lnSpc>
                <a:spcPct val="100000"/>
              </a:lnSpc>
              <a:spcBef>
                <a:spcPts val="100"/>
              </a:spcBef>
            </a:pPr>
            <a:r>
              <a:rPr lang="en-US" sz="1800" dirty="0">
                <a:latin typeface="+mn-lt"/>
                <a:cs typeface="Times New Roman"/>
              </a:rPr>
              <a:t>CAP</a:t>
            </a:r>
            <a:r>
              <a:rPr lang="en-US" sz="1800" spc="-80" dirty="0">
                <a:latin typeface="+mn-lt"/>
                <a:cs typeface="Times New Roman"/>
              </a:rPr>
              <a:t> </a:t>
            </a:r>
            <a:r>
              <a:rPr lang="en-US" sz="1800" dirty="0">
                <a:latin typeface="+mn-lt"/>
                <a:cs typeface="Times New Roman"/>
              </a:rPr>
              <a:t>Summary</a:t>
            </a:r>
            <a:r>
              <a:rPr lang="en-US" sz="1800" spc="5" dirty="0">
                <a:latin typeface="+mn-lt"/>
                <a:cs typeface="Times New Roman"/>
              </a:rPr>
              <a:t> </a:t>
            </a:r>
            <a:r>
              <a:rPr lang="en-US" sz="1800" spc="-20" dirty="0">
                <a:latin typeface="+mn-lt"/>
                <a:cs typeface="Times New Roman"/>
              </a:rPr>
              <a:t>page</a:t>
            </a:r>
            <a:endParaRPr lang="en-US" sz="1800" dirty="0">
              <a:latin typeface="+mn-lt"/>
              <a:cs typeface="Times New Roman"/>
            </a:endParaRPr>
          </a:p>
        </p:txBody>
      </p:sp>
      <p:grpSp>
        <p:nvGrpSpPr>
          <p:cNvPr id="6" name="object 3" descr="Screenshot of the CAP Summary page. ">
            <a:extLst>
              <a:ext uri="{FF2B5EF4-FFF2-40B4-BE49-F238E27FC236}">
                <a16:creationId xmlns:a16="http://schemas.microsoft.com/office/drawing/2014/main" id="{13C3E5DF-6F54-3D37-9B81-11253173022A}"/>
              </a:ext>
            </a:extLst>
          </p:cNvPr>
          <p:cNvGrpSpPr/>
          <p:nvPr/>
        </p:nvGrpSpPr>
        <p:grpSpPr>
          <a:xfrm>
            <a:off x="457200" y="1072823"/>
            <a:ext cx="7874000" cy="1510030"/>
            <a:chOff x="669761" y="1722953"/>
            <a:chExt cx="7874000" cy="1510030"/>
          </a:xfrm>
        </p:grpSpPr>
        <p:pic>
          <p:nvPicPr>
            <p:cNvPr id="7" name="object 4">
              <a:extLst>
                <a:ext uri="{FF2B5EF4-FFF2-40B4-BE49-F238E27FC236}">
                  <a16:creationId xmlns:a16="http://schemas.microsoft.com/office/drawing/2014/main" id="{363F63AA-1D4C-7ADC-5E02-AD2EA89C6CDD}"/>
                </a:ext>
              </a:extLst>
            </p:cNvPr>
            <p:cNvPicPr/>
            <p:nvPr/>
          </p:nvPicPr>
          <p:blipFill>
            <a:blip r:embed="rId3" cstate="print"/>
            <a:stretch>
              <a:fillRect/>
            </a:stretch>
          </p:blipFill>
          <p:spPr>
            <a:xfrm>
              <a:off x="669761" y="1722953"/>
              <a:ext cx="7873502" cy="1509698"/>
            </a:xfrm>
            <a:prstGeom prst="rect">
              <a:avLst/>
            </a:prstGeom>
          </p:spPr>
        </p:pic>
        <p:pic>
          <p:nvPicPr>
            <p:cNvPr id="8" name="object 5">
              <a:extLst>
                <a:ext uri="{FF2B5EF4-FFF2-40B4-BE49-F238E27FC236}">
                  <a16:creationId xmlns:a16="http://schemas.microsoft.com/office/drawing/2014/main" id="{5D11318D-B386-1F18-54E9-A463365DAD30}"/>
                </a:ext>
              </a:extLst>
            </p:cNvPr>
            <p:cNvPicPr/>
            <p:nvPr/>
          </p:nvPicPr>
          <p:blipFill>
            <a:blip r:embed="rId4" cstate="print"/>
            <a:stretch>
              <a:fillRect/>
            </a:stretch>
          </p:blipFill>
          <p:spPr>
            <a:xfrm>
              <a:off x="8043672" y="2711196"/>
              <a:ext cx="326135" cy="205739"/>
            </a:xfrm>
            <a:prstGeom prst="rect">
              <a:avLst/>
            </a:prstGeom>
          </p:spPr>
        </p:pic>
        <p:pic>
          <p:nvPicPr>
            <p:cNvPr id="9" name="object 6">
              <a:extLst>
                <a:ext uri="{FF2B5EF4-FFF2-40B4-BE49-F238E27FC236}">
                  <a16:creationId xmlns:a16="http://schemas.microsoft.com/office/drawing/2014/main" id="{C1AF8369-CA6F-AEB3-FFE7-A9BA253F2513}"/>
                </a:ext>
              </a:extLst>
            </p:cNvPr>
            <p:cNvPicPr/>
            <p:nvPr/>
          </p:nvPicPr>
          <p:blipFill>
            <a:blip r:embed="rId4" cstate="print"/>
            <a:stretch>
              <a:fillRect/>
            </a:stretch>
          </p:blipFill>
          <p:spPr>
            <a:xfrm>
              <a:off x="8043672" y="2983992"/>
              <a:ext cx="326135" cy="205739"/>
            </a:xfrm>
            <a:prstGeom prst="rect">
              <a:avLst/>
            </a:prstGeom>
          </p:spPr>
        </p:pic>
        <p:pic>
          <p:nvPicPr>
            <p:cNvPr id="10" name="object 7">
              <a:extLst>
                <a:ext uri="{FF2B5EF4-FFF2-40B4-BE49-F238E27FC236}">
                  <a16:creationId xmlns:a16="http://schemas.microsoft.com/office/drawing/2014/main" id="{8120386A-708B-505D-C4EF-593F83521BFE}"/>
                </a:ext>
              </a:extLst>
            </p:cNvPr>
            <p:cNvPicPr/>
            <p:nvPr/>
          </p:nvPicPr>
          <p:blipFill>
            <a:blip r:embed="rId4" cstate="print"/>
            <a:stretch>
              <a:fillRect/>
            </a:stretch>
          </p:blipFill>
          <p:spPr>
            <a:xfrm>
              <a:off x="8051292" y="2468880"/>
              <a:ext cx="326135" cy="205739"/>
            </a:xfrm>
            <a:prstGeom prst="rect">
              <a:avLst/>
            </a:prstGeom>
          </p:spPr>
        </p:pic>
      </p:grpSp>
      <p:pic>
        <p:nvPicPr>
          <p:cNvPr id="11" name="object 10" descr="CAP upload ribbon opened ">
            <a:extLst>
              <a:ext uri="{FF2B5EF4-FFF2-40B4-BE49-F238E27FC236}">
                <a16:creationId xmlns:a16="http://schemas.microsoft.com/office/drawing/2014/main" id="{4CA3A6D6-E942-14D3-B009-BE3BF61E359A}"/>
              </a:ext>
            </a:extLst>
          </p:cNvPr>
          <p:cNvPicPr>
            <a:picLocks noGrp="1"/>
          </p:cNvPicPr>
          <p:nvPr>
            <p:ph sz="quarter" idx="11"/>
          </p:nvPr>
        </p:nvPicPr>
        <p:blipFill>
          <a:blip r:embed="rId5" cstate="print"/>
          <a:stretch>
            <a:fillRect/>
          </a:stretch>
        </p:blipFill>
        <p:spPr>
          <a:xfrm>
            <a:off x="429768" y="3221537"/>
            <a:ext cx="8229600" cy="1113752"/>
          </a:xfrm>
          <a:prstGeom prst="rect">
            <a:avLst/>
          </a:prstGeom>
        </p:spPr>
      </p:pic>
      <p:sp>
        <p:nvSpPr>
          <p:cNvPr id="18" name="Oval 17">
            <a:extLst>
              <a:ext uri="{FF2B5EF4-FFF2-40B4-BE49-F238E27FC236}">
                <a16:creationId xmlns:a16="http://schemas.microsoft.com/office/drawing/2014/main" id="{625C5E21-D2A7-C96F-3CF0-C4580183DF33}"/>
              </a:ext>
              <a:ext uri="{C183D7F6-B498-43B3-948B-1728B52AA6E4}">
                <adec:decorative xmlns:adec="http://schemas.microsoft.com/office/drawing/2017/decorative" val="1"/>
              </a:ext>
            </a:extLst>
          </p:cNvPr>
          <p:cNvSpPr/>
          <p:nvPr/>
        </p:nvSpPr>
        <p:spPr>
          <a:xfrm>
            <a:off x="7655487" y="1715880"/>
            <a:ext cx="692622" cy="345186"/>
          </a:xfrm>
          <a:prstGeom prst="ellipse">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2713551-77DB-A03E-BCED-D1FFB30185E7}"/>
              </a:ext>
              <a:ext uri="{C183D7F6-B498-43B3-948B-1728B52AA6E4}">
                <adec:decorative xmlns:adec="http://schemas.microsoft.com/office/drawing/2017/decorative" val="1"/>
              </a:ext>
            </a:extLst>
          </p:cNvPr>
          <p:cNvSpPr/>
          <p:nvPr/>
        </p:nvSpPr>
        <p:spPr>
          <a:xfrm>
            <a:off x="484632" y="3450728"/>
            <a:ext cx="838200" cy="584527"/>
          </a:xfrm>
          <a:prstGeom prst="ellipse">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545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F87EA4-60BE-3FB6-0A9D-99A45F5911A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0" cap="none" spc="0" normalizeH="0" baseline="0" noProof="0" dirty="0">
                <a:ln>
                  <a:noFill/>
                </a:ln>
                <a:solidFill>
                  <a:schemeClr val="bg1"/>
                </a:solidFill>
                <a:effectLst/>
                <a:uLnTx/>
                <a:uFillTx/>
                <a:latin typeface="+mn-lt"/>
                <a:ea typeface="+mn-ea"/>
                <a:cs typeface="Times New Roman"/>
              </a:rPr>
              <a:t>How to upload</a:t>
            </a:r>
            <a:r>
              <a:rPr kumimoji="0" lang="en-US" sz="3200" b="0" i="0" u="none" strike="noStrike" kern="0" cap="none" spc="-10" normalizeH="0" baseline="0" noProof="0" dirty="0">
                <a:ln>
                  <a:noFill/>
                </a:ln>
                <a:solidFill>
                  <a:schemeClr val="bg1"/>
                </a:solidFill>
                <a:effectLst/>
                <a:uLnTx/>
                <a:uFillTx/>
                <a:latin typeface="+mn-lt"/>
                <a:ea typeface="+mn-ea"/>
                <a:cs typeface="Times New Roman"/>
              </a:rPr>
              <a:t> </a:t>
            </a:r>
            <a:r>
              <a:rPr kumimoji="0" lang="en-US" sz="3200" b="0" i="0" u="none" strike="noStrike" kern="0" cap="none" spc="0" normalizeH="0" baseline="0" noProof="0" dirty="0">
                <a:ln>
                  <a:noFill/>
                </a:ln>
                <a:solidFill>
                  <a:schemeClr val="bg1"/>
                </a:solidFill>
                <a:effectLst/>
                <a:uLnTx/>
                <a:uFillTx/>
                <a:latin typeface="+mn-lt"/>
                <a:ea typeface="+mn-ea"/>
                <a:cs typeface="Times New Roman"/>
              </a:rPr>
              <a:t>Evidence</a:t>
            </a:r>
            <a:r>
              <a:rPr kumimoji="0" lang="en-US" sz="3200" b="0" i="0" u="none" strike="noStrike" kern="0" cap="none" spc="-40" normalizeH="0" baseline="0" noProof="0" dirty="0">
                <a:ln>
                  <a:noFill/>
                </a:ln>
                <a:solidFill>
                  <a:schemeClr val="bg1"/>
                </a:solidFill>
                <a:effectLst/>
                <a:uLnTx/>
                <a:uFillTx/>
                <a:latin typeface="+mn-lt"/>
                <a:ea typeface="+mn-ea"/>
                <a:cs typeface="Times New Roman"/>
              </a:rPr>
              <a:t> </a:t>
            </a:r>
            <a:r>
              <a:rPr kumimoji="0" lang="en-US" sz="3200" b="0" i="0" u="none" strike="noStrike" kern="0" cap="none" spc="0" normalizeH="0" baseline="0" noProof="0" dirty="0">
                <a:ln>
                  <a:noFill/>
                </a:ln>
                <a:solidFill>
                  <a:schemeClr val="bg1"/>
                </a:solidFill>
                <a:effectLst/>
                <a:uLnTx/>
                <a:uFillTx/>
                <a:latin typeface="+mn-lt"/>
                <a:ea typeface="+mn-ea"/>
                <a:cs typeface="Times New Roman"/>
              </a:rPr>
              <a:t>of</a:t>
            </a:r>
            <a:r>
              <a:rPr kumimoji="0" lang="en-US" sz="3200" b="0" i="0" u="none" strike="noStrike" kern="0" cap="none" spc="-10" normalizeH="0" baseline="0" noProof="0" dirty="0">
                <a:ln>
                  <a:noFill/>
                </a:ln>
                <a:solidFill>
                  <a:schemeClr val="bg1"/>
                </a:solidFill>
                <a:effectLst/>
                <a:uLnTx/>
                <a:uFillTx/>
                <a:latin typeface="+mn-lt"/>
                <a:ea typeface="+mn-ea"/>
                <a:cs typeface="Times New Roman"/>
              </a:rPr>
              <a:t> Correction</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FD80653C-B284-2CF1-AB1A-C8939D6361A5}"/>
              </a:ext>
            </a:extLst>
          </p:cNvPr>
          <p:cNvSpPr>
            <a:spLocks noGrp="1"/>
          </p:cNvSpPr>
          <p:nvPr>
            <p:ph type="sldNum" sz="quarter" idx="4"/>
          </p:nvPr>
        </p:nvSpPr>
        <p:spPr/>
        <p:txBody>
          <a:bodyPr/>
          <a:lstStyle/>
          <a:p>
            <a:fld id="{3B745311-16E5-4BEF-BFE6-36758A3427EB}" type="slidenum">
              <a:rPr lang="en-US" smtClean="0"/>
              <a:pPr/>
              <a:t>38</a:t>
            </a:fld>
            <a:endParaRPr lang="en-US" dirty="0"/>
          </a:p>
        </p:txBody>
      </p:sp>
      <p:sp>
        <p:nvSpPr>
          <p:cNvPr id="3" name="Content Placeholder 2">
            <a:extLst>
              <a:ext uri="{FF2B5EF4-FFF2-40B4-BE49-F238E27FC236}">
                <a16:creationId xmlns:a16="http://schemas.microsoft.com/office/drawing/2014/main" id="{7683708C-95A9-F427-41C0-9FDAB27967DB}"/>
              </a:ext>
            </a:extLst>
          </p:cNvPr>
          <p:cNvSpPr>
            <a:spLocks noGrp="1"/>
          </p:cNvSpPr>
          <p:nvPr>
            <p:ph sz="quarter" idx="11"/>
          </p:nvPr>
        </p:nvSpPr>
        <p:spPr>
          <a:xfrm>
            <a:off x="152400" y="666749"/>
            <a:ext cx="8839200" cy="4371451"/>
          </a:xfrm>
        </p:spPr>
        <p:txBody>
          <a:bodyPr/>
          <a:lstStyle/>
          <a:p>
            <a:pPr marL="112712" indent="0">
              <a:buNone/>
            </a:pPr>
            <a:r>
              <a:rPr lang="en-US" sz="2400" dirty="0">
                <a:cs typeface="Times New Roman"/>
              </a:rPr>
              <a:t>CAP Uploads   New Upload will open a Popup Window</a:t>
            </a:r>
          </a:p>
          <a:p>
            <a:endParaRPr lang="en-US" dirty="0"/>
          </a:p>
        </p:txBody>
      </p:sp>
      <p:pic>
        <p:nvPicPr>
          <p:cNvPr id="6" name="Picture 5" descr="Screen capture of the Assignment Upload Popup window. ">
            <a:extLst>
              <a:ext uri="{FF2B5EF4-FFF2-40B4-BE49-F238E27FC236}">
                <a16:creationId xmlns:a16="http://schemas.microsoft.com/office/drawing/2014/main" id="{E1400019-B5F5-D1BF-FF0D-3DBD19A66E12}"/>
              </a:ext>
            </a:extLst>
          </p:cNvPr>
          <p:cNvPicPr>
            <a:picLocks noChangeAspect="1"/>
          </p:cNvPicPr>
          <p:nvPr/>
        </p:nvPicPr>
        <p:blipFill>
          <a:blip r:embed="rId3"/>
          <a:stretch>
            <a:fillRect/>
          </a:stretch>
        </p:blipFill>
        <p:spPr>
          <a:xfrm>
            <a:off x="304800" y="1418701"/>
            <a:ext cx="8572500" cy="3619500"/>
          </a:xfrm>
          <a:prstGeom prst="rect">
            <a:avLst/>
          </a:prstGeom>
        </p:spPr>
      </p:pic>
      <p:cxnSp>
        <p:nvCxnSpPr>
          <p:cNvPr id="8" name="Straight Arrow Connector 7">
            <a:extLst>
              <a:ext uri="{FF2B5EF4-FFF2-40B4-BE49-F238E27FC236}">
                <a16:creationId xmlns:a16="http://schemas.microsoft.com/office/drawing/2014/main" id="{9A2B5865-D1E2-56AE-88EB-8A243B4085DB}"/>
              </a:ext>
              <a:ext uri="{C183D7F6-B498-43B3-948B-1728B52AA6E4}">
                <adec:decorative xmlns:adec="http://schemas.microsoft.com/office/drawing/2017/decorative" val="1"/>
              </a:ext>
            </a:extLst>
          </p:cNvPr>
          <p:cNvCxnSpPr>
            <a:cxnSpLocks/>
          </p:cNvCxnSpPr>
          <p:nvPr/>
        </p:nvCxnSpPr>
        <p:spPr>
          <a:xfrm>
            <a:off x="1905000" y="89535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280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39D530-7FEF-9FD4-9E85-B77DE80650B4}"/>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LEA</a:t>
            </a:r>
            <a:r>
              <a:rPr kumimoji="0" lang="en-US" sz="3200" b="0" i="0" u="none" strike="noStrike" kern="1200" cap="none" spc="-204"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Evidence</a:t>
            </a:r>
            <a:r>
              <a:rPr kumimoji="0" lang="en-US" sz="3200" b="0" i="0" u="none" strike="noStrike" kern="1200" cap="none" spc="-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(Samples)</a:t>
            </a:r>
            <a:r>
              <a:rPr kumimoji="0" lang="en-US" sz="3200" b="0" i="0" u="none" strike="noStrike" kern="1200" cap="none" spc="-5"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of</a:t>
            </a:r>
            <a:r>
              <a:rPr kumimoji="0" lang="en-US" sz="3200" b="0" i="0" u="none" strike="noStrike" kern="1200" cap="none" spc="-10" normalizeH="0" baseline="0" noProof="0" dirty="0">
                <a:ln>
                  <a:noFill/>
                </a:ln>
                <a:solidFill>
                  <a:schemeClr val="bg1"/>
                </a:solidFill>
                <a:effectLst/>
                <a:uLnTx/>
                <a:uFillTx/>
                <a:latin typeface="+mn-lt"/>
                <a:ea typeface="+mn-ea"/>
                <a:cs typeface="+mn-cs"/>
              </a:rPr>
              <a:t> Correction</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4368104F-1262-E0EB-0BA0-4577F0B4A20D}"/>
              </a:ext>
            </a:extLst>
          </p:cNvPr>
          <p:cNvSpPr>
            <a:spLocks noGrp="1"/>
          </p:cNvSpPr>
          <p:nvPr>
            <p:ph type="sldNum" sz="quarter" idx="4"/>
          </p:nvPr>
        </p:nvSpPr>
        <p:spPr/>
        <p:txBody>
          <a:bodyPr/>
          <a:lstStyle/>
          <a:p>
            <a:fld id="{3B745311-16E5-4BEF-BFE6-36758A3427EB}" type="slidenum">
              <a:rPr lang="en-US" smtClean="0"/>
              <a:pPr/>
              <a:t>39</a:t>
            </a:fld>
            <a:endParaRPr lang="en-US" dirty="0"/>
          </a:p>
        </p:txBody>
      </p:sp>
      <p:pic>
        <p:nvPicPr>
          <p:cNvPr id="7" name="Content Placeholder 6">
            <a:extLst>
              <a:ext uri="{FF2B5EF4-FFF2-40B4-BE49-F238E27FC236}">
                <a16:creationId xmlns:a16="http://schemas.microsoft.com/office/drawing/2014/main" id="{DD9BAD1C-3287-7096-2455-27BFF744F81E}"/>
              </a:ext>
              <a:ext uri="{C183D7F6-B498-43B3-948B-1728B52AA6E4}">
                <adec:decorative xmlns:adec="http://schemas.microsoft.com/office/drawing/2017/decorative" val="1"/>
              </a:ext>
            </a:extLst>
          </p:cNvPr>
          <p:cNvPicPr>
            <a:picLocks noGrp="1" noChangeAspect="1"/>
          </p:cNvPicPr>
          <p:nvPr>
            <p:ph sz="quarter" idx="11"/>
          </p:nvPr>
        </p:nvPicPr>
        <p:blipFill>
          <a:blip r:embed="rId3"/>
          <a:stretch>
            <a:fillRect/>
          </a:stretch>
        </p:blipFill>
        <p:spPr>
          <a:xfrm>
            <a:off x="304800" y="1200150"/>
            <a:ext cx="8804065" cy="3352800"/>
          </a:xfrm>
          <a:ln>
            <a:solidFill>
              <a:schemeClr val="accent5">
                <a:lumMod val="75000"/>
              </a:schemeClr>
            </a:solidFill>
          </a:ln>
        </p:spPr>
      </p:pic>
      <p:sp>
        <p:nvSpPr>
          <p:cNvPr id="8" name="Oval 7">
            <a:extLst>
              <a:ext uri="{FF2B5EF4-FFF2-40B4-BE49-F238E27FC236}">
                <a16:creationId xmlns:a16="http://schemas.microsoft.com/office/drawing/2014/main" id="{D1D88CE7-3BD4-271C-F6B3-D43C338D7141}"/>
              </a:ext>
              <a:ext uri="{C183D7F6-B498-43B3-948B-1728B52AA6E4}">
                <adec:decorative xmlns:adec="http://schemas.microsoft.com/office/drawing/2017/decorative" val="1"/>
              </a:ext>
            </a:extLst>
          </p:cNvPr>
          <p:cNvSpPr/>
          <p:nvPr/>
        </p:nvSpPr>
        <p:spPr>
          <a:xfrm>
            <a:off x="3048000" y="1296047"/>
            <a:ext cx="2743200" cy="914400"/>
          </a:xfrm>
          <a:prstGeom prst="ellipse">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195573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9FB26A-1348-FF05-F0BF-04279B886D22}"/>
              </a:ext>
            </a:extLst>
          </p:cNvPr>
          <p:cNvSpPr>
            <a:spLocks noGrp="1"/>
          </p:cNvSpPr>
          <p:nvPr>
            <p:ph type="title" idx="4294967295"/>
          </p:nvPr>
        </p:nvSpPr>
        <p:spPr>
          <a:xfrm>
            <a:off x="177800" y="37306"/>
            <a:ext cx="6781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l"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Corrective Action Plan (CAP) Year Timeline</a:t>
            </a:r>
          </a:p>
        </p:txBody>
      </p:sp>
      <p:sp>
        <p:nvSpPr>
          <p:cNvPr id="2" name="Slide Number Placeholder 1">
            <a:extLst>
              <a:ext uri="{FF2B5EF4-FFF2-40B4-BE49-F238E27FC236}">
                <a16:creationId xmlns:a16="http://schemas.microsoft.com/office/drawing/2014/main" id="{9B13788D-4794-1EC9-3746-01DB17F7587E}"/>
              </a:ext>
            </a:extLst>
          </p:cNvPr>
          <p:cNvSpPr>
            <a:spLocks noGrp="1"/>
          </p:cNvSpPr>
          <p:nvPr>
            <p:ph type="sldNum" sz="quarter" idx="4"/>
          </p:nvPr>
        </p:nvSpPr>
        <p:spPr/>
        <p:txBody>
          <a:bodyPr/>
          <a:lstStyle/>
          <a:p>
            <a:fld id="{3B745311-16E5-4BEF-BFE6-36758A3427EB}" type="slidenum">
              <a:rPr lang="en-US" smtClean="0"/>
              <a:pPr/>
              <a:t>4</a:t>
            </a:fld>
            <a:endParaRPr lang="en-US" dirty="0"/>
          </a:p>
        </p:txBody>
      </p:sp>
      <p:pic>
        <p:nvPicPr>
          <p:cNvPr id="7" name="Content Placeholder 6" descr="CAP Year outline">
            <a:extLst>
              <a:ext uri="{FF2B5EF4-FFF2-40B4-BE49-F238E27FC236}">
                <a16:creationId xmlns:a16="http://schemas.microsoft.com/office/drawing/2014/main" id="{A5E38009-B3C3-4BBA-223A-BA7B3578F324}"/>
              </a:ext>
            </a:extLst>
          </p:cNvPr>
          <p:cNvPicPr>
            <a:picLocks noGrp="1" noChangeAspect="1"/>
          </p:cNvPicPr>
          <p:nvPr>
            <p:ph sz="quarter" idx="11"/>
          </p:nvPr>
        </p:nvPicPr>
        <p:blipFill>
          <a:blip r:embed="rId3"/>
          <a:stretch>
            <a:fillRect/>
          </a:stretch>
        </p:blipFill>
        <p:spPr>
          <a:xfrm>
            <a:off x="1427018" y="819150"/>
            <a:ext cx="6289963" cy="3886200"/>
          </a:xfrm>
        </p:spPr>
      </p:pic>
      <p:sp>
        <p:nvSpPr>
          <p:cNvPr id="8" name="TextBox 7">
            <a:extLst>
              <a:ext uri="{FF2B5EF4-FFF2-40B4-BE49-F238E27FC236}">
                <a16:creationId xmlns:a16="http://schemas.microsoft.com/office/drawing/2014/main" id="{44A21B80-DB28-5DA8-9497-2A55BA0AFC39}"/>
              </a:ext>
            </a:extLst>
          </p:cNvPr>
          <p:cNvSpPr txBox="1"/>
          <p:nvPr/>
        </p:nvSpPr>
        <p:spPr>
          <a:xfrm>
            <a:off x="4800600" y="2779986"/>
            <a:ext cx="1143000" cy="276999"/>
          </a:xfrm>
          <a:prstGeom prst="rect">
            <a:avLst/>
          </a:prstGeom>
          <a:solidFill>
            <a:schemeClr val="accent6">
              <a:lumMod val="40000"/>
              <a:lumOff val="60000"/>
            </a:schemeClr>
          </a:solidFill>
        </p:spPr>
        <p:txBody>
          <a:bodyPr wrap="square" rtlCol="0">
            <a:spAutoFit/>
          </a:bodyPr>
          <a:lstStyle/>
          <a:p>
            <a:r>
              <a:rPr lang="en-US" sz="1200" b="1" dirty="0">
                <a:solidFill>
                  <a:srgbClr val="080808"/>
                </a:solidFill>
              </a:rPr>
              <a:t>February 20</a:t>
            </a:r>
          </a:p>
        </p:txBody>
      </p:sp>
    </p:spTree>
    <p:extLst>
      <p:ext uri="{BB962C8B-B14F-4D97-AF65-F5344CB8AC3E}">
        <p14:creationId xmlns:p14="http://schemas.microsoft.com/office/powerpoint/2010/main" val="3413468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FB4429-7623-8B0D-D64F-1C801A29EAB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RPDC Compliance</a:t>
            </a:r>
            <a:r>
              <a:rPr kumimoji="0" lang="en-US" sz="3200" b="0" i="0" u="none" strike="noStrike" kern="1200" cap="none" spc="-40"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Consultants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6EBCBFE7-F1E5-8CE5-AC2D-25FDFB60B8F9}"/>
              </a:ext>
            </a:extLst>
          </p:cNvPr>
          <p:cNvSpPr>
            <a:spLocks noGrp="1"/>
          </p:cNvSpPr>
          <p:nvPr>
            <p:ph type="sldNum" sz="quarter" idx="4"/>
          </p:nvPr>
        </p:nvSpPr>
        <p:spPr/>
        <p:txBody>
          <a:bodyPr/>
          <a:lstStyle/>
          <a:p>
            <a:fld id="{3B745311-16E5-4BEF-BFE6-36758A3427EB}" type="slidenum">
              <a:rPr lang="en-US" smtClean="0"/>
              <a:pPr/>
              <a:t>40</a:t>
            </a:fld>
            <a:endParaRPr lang="en-US" dirty="0"/>
          </a:p>
        </p:txBody>
      </p:sp>
      <p:pic>
        <p:nvPicPr>
          <p:cNvPr id="7" name="Content Placeholder 6" descr="RPDC Compliance Consultants screenshot of contact information.">
            <a:extLst>
              <a:ext uri="{FF2B5EF4-FFF2-40B4-BE49-F238E27FC236}">
                <a16:creationId xmlns:a16="http://schemas.microsoft.com/office/drawing/2014/main" id="{9491A045-559A-14FA-FF66-B2EB81F2BEDB}"/>
              </a:ext>
            </a:extLst>
          </p:cNvPr>
          <p:cNvPicPr>
            <a:picLocks noGrp="1" noChangeAspect="1"/>
          </p:cNvPicPr>
          <p:nvPr>
            <p:ph sz="quarter" idx="11"/>
          </p:nvPr>
        </p:nvPicPr>
        <p:blipFill>
          <a:blip r:embed="rId3"/>
          <a:stretch>
            <a:fillRect/>
          </a:stretch>
        </p:blipFill>
        <p:spPr>
          <a:xfrm>
            <a:off x="228600" y="819150"/>
            <a:ext cx="8610599" cy="3886200"/>
          </a:xfrm>
        </p:spPr>
      </p:pic>
    </p:spTree>
    <p:extLst>
      <p:ext uri="{BB962C8B-B14F-4D97-AF65-F5344CB8AC3E}">
        <p14:creationId xmlns:p14="http://schemas.microsoft.com/office/powerpoint/2010/main" val="1149161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1D5862-BF51-C487-9758-2B6721AD56F6}"/>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10" normalizeH="0" baseline="0" noProof="0" dirty="0">
                <a:ln>
                  <a:noFill/>
                </a:ln>
                <a:solidFill>
                  <a:srgbClr val="FFFFFF"/>
                </a:solidFill>
                <a:effectLst/>
                <a:uLnTx/>
                <a:uFillTx/>
                <a:latin typeface="+mn-lt"/>
                <a:ea typeface="+mn-ea"/>
                <a:cs typeface="Tw Cen MT"/>
              </a:rPr>
              <a:t>Resources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A1E65B53-DB7D-1328-04F0-49E4ABBF5DF2}"/>
              </a:ext>
            </a:extLst>
          </p:cNvPr>
          <p:cNvSpPr>
            <a:spLocks noGrp="1"/>
          </p:cNvSpPr>
          <p:nvPr>
            <p:ph type="sldNum" sz="quarter" idx="4"/>
          </p:nvPr>
        </p:nvSpPr>
        <p:spPr/>
        <p:txBody>
          <a:bodyPr/>
          <a:lstStyle/>
          <a:p>
            <a:fld id="{3B745311-16E5-4BEF-BFE6-36758A3427EB}" type="slidenum">
              <a:rPr lang="en-US" smtClean="0"/>
              <a:pPr/>
              <a:t>41</a:t>
            </a:fld>
            <a:endParaRPr lang="en-US" dirty="0"/>
          </a:p>
        </p:txBody>
      </p:sp>
      <p:sp>
        <p:nvSpPr>
          <p:cNvPr id="3" name="Content Placeholder 2">
            <a:extLst>
              <a:ext uri="{FF2B5EF4-FFF2-40B4-BE49-F238E27FC236}">
                <a16:creationId xmlns:a16="http://schemas.microsoft.com/office/drawing/2014/main" id="{AED3C855-6797-5D77-0A70-2FDD55BCA449}"/>
              </a:ext>
            </a:extLst>
          </p:cNvPr>
          <p:cNvSpPr>
            <a:spLocks noGrp="1"/>
          </p:cNvSpPr>
          <p:nvPr>
            <p:ph sz="quarter" idx="11"/>
          </p:nvPr>
        </p:nvSpPr>
        <p:spPr/>
        <p:txBody>
          <a:bodyPr/>
          <a:lstStyle/>
          <a:p>
            <a:pPr marL="0" indent="0">
              <a:lnSpc>
                <a:spcPct val="100000"/>
              </a:lnSpc>
              <a:spcBef>
                <a:spcPts val="795"/>
              </a:spcBef>
              <a:buNone/>
            </a:pPr>
            <a:r>
              <a:rPr lang="en-US" dirty="0">
                <a:solidFill>
                  <a:srgbClr val="00829B"/>
                </a:solidFill>
                <a:cs typeface="Tw Cen MT"/>
              </a:rPr>
              <a:t>Office</a:t>
            </a:r>
            <a:r>
              <a:rPr lang="en-US" spc="-10" dirty="0">
                <a:solidFill>
                  <a:srgbClr val="00829B"/>
                </a:solidFill>
                <a:cs typeface="Tw Cen MT"/>
              </a:rPr>
              <a:t> </a:t>
            </a:r>
            <a:r>
              <a:rPr lang="en-US" dirty="0">
                <a:solidFill>
                  <a:srgbClr val="00829B"/>
                </a:solidFill>
                <a:cs typeface="Tw Cen MT"/>
              </a:rPr>
              <a:t>of</a:t>
            </a:r>
            <a:r>
              <a:rPr lang="en-US" spc="50" dirty="0">
                <a:solidFill>
                  <a:srgbClr val="00829B"/>
                </a:solidFill>
                <a:cs typeface="Tw Cen MT"/>
              </a:rPr>
              <a:t> </a:t>
            </a:r>
            <a:r>
              <a:rPr lang="en-US" dirty="0">
                <a:solidFill>
                  <a:srgbClr val="00829B"/>
                </a:solidFill>
                <a:cs typeface="Tw Cen MT"/>
              </a:rPr>
              <a:t>Special</a:t>
            </a:r>
            <a:r>
              <a:rPr lang="en-US" spc="10" dirty="0">
                <a:solidFill>
                  <a:srgbClr val="00829B"/>
                </a:solidFill>
                <a:cs typeface="Tw Cen MT"/>
              </a:rPr>
              <a:t> </a:t>
            </a:r>
            <a:r>
              <a:rPr lang="en-US" spc="-10" dirty="0">
                <a:solidFill>
                  <a:srgbClr val="00829B"/>
                </a:solidFill>
                <a:cs typeface="Tw Cen MT"/>
              </a:rPr>
              <a:t>Education</a:t>
            </a:r>
            <a:endParaRPr lang="en-US" dirty="0">
              <a:cs typeface="Tw Cen MT"/>
            </a:endParaRPr>
          </a:p>
          <a:p>
            <a:pPr marL="0" indent="0">
              <a:lnSpc>
                <a:spcPct val="100000"/>
              </a:lnSpc>
              <a:spcBef>
                <a:spcPts val="695"/>
              </a:spcBef>
              <a:buNone/>
            </a:pPr>
            <a:r>
              <a:rPr lang="en-US" dirty="0">
                <a:solidFill>
                  <a:srgbClr val="00829B"/>
                </a:solidFill>
                <a:cs typeface="Tw Cen MT"/>
              </a:rPr>
              <a:t>Special</a:t>
            </a:r>
            <a:r>
              <a:rPr lang="en-US" spc="-30" dirty="0">
                <a:solidFill>
                  <a:srgbClr val="00829B"/>
                </a:solidFill>
                <a:cs typeface="Tw Cen MT"/>
              </a:rPr>
              <a:t> </a:t>
            </a:r>
            <a:r>
              <a:rPr lang="en-US" dirty="0">
                <a:solidFill>
                  <a:srgbClr val="00829B"/>
                </a:solidFill>
                <a:cs typeface="Tw Cen MT"/>
              </a:rPr>
              <a:t>Education</a:t>
            </a:r>
            <a:r>
              <a:rPr lang="en-US" spc="-45" dirty="0">
                <a:solidFill>
                  <a:srgbClr val="00829B"/>
                </a:solidFill>
                <a:cs typeface="Tw Cen MT"/>
              </a:rPr>
              <a:t> </a:t>
            </a:r>
            <a:r>
              <a:rPr lang="en-US" dirty="0">
                <a:solidFill>
                  <a:srgbClr val="00829B"/>
                </a:solidFill>
                <a:cs typeface="Tw Cen MT"/>
              </a:rPr>
              <a:t>Compliance</a:t>
            </a:r>
            <a:r>
              <a:rPr lang="en-US" spc="-40" dirty="0">
                <a:solidFill>
                  <a:srgbClr val="00829B"/>
                </a:solidFill>
                <a:cs typeface="Tw Cen MT"/>
              </a:rPr>
              <a:t> </a:t>
            </a:r>
            <a:r>
              <a:rPr lang="en-US" dirty="0">
                <a:solidFill>
                  <a:srgbClr val="00829B"/>
                </a:solidFill>
                <a:cs typeface="Tw Cen MT"/>
              </a:rPr>
              <a:t>(Part</a:t>
            </a:r>
            <a:r>
              <a:rPr lang="en-US" spc="-30" dirty="0">
                <a:solidFill>
                  <a:srgbClr val="00829B"/>
                </a:solidFill>
                <a:cs typeface="Tw Cen MT"/>
              </a:rPr>
              <a:t> </a:t>
            </a:r>
            <a:r>
              <a:rPr lang="en-US" spc="-25" dirty="0">
                <a:solidFill>
                  <a:srgbClr val="00829B"/>
                </a:solidFill>
                <a:cs typeface="Tw Cen MT"/>
              </a:rPr>
              <a:t>B)</a:t>
            </a:r>
            <a:endParaRPr lang="en-US" dirty="0">
              <a:cs typeface="Tw Cen MT"/>
            </a:endParaRPr>
          </a:p>
          <a:p>
            <a:pPr marL="0" marR="5080" indent="0">
              <a:lnSpc>
                <a:spcPts val="3590"/>
              </a:lnSpc>
              <a:spcBef>
                <a:spcPts val="225"/>
              </a:spcBef>
              <a:buNone/>
              <a:tabLst>
                <a:tab pos="970915" algn="l"/>
                <a:tab pos="4204970" algn="l"/>
              </a:tabLst>
            </a:pPr>
            <a:r>
              <a:rPr lang="en-US" spc="-85" dirty="0">
                <a:solidFill>
                  <a:srgbClr val="00829B"/>
                </a:solidFill>
                <a:cs typeface="Tw Cen MT"/>
              </a:rPr>
              <a:t>P.O.</a:t>
            </a:r>
            <a:r>
              <a:rPr lang="en-US" spc="-65" dirty="0">
                <a:solidFill>
                  <a:srgbClr val="00829B"/>
                </a:solidFill>
                <a:cs typeface="Tw Cen MT"/>
              </a:rPr>
              <a:t> </a:t>
            </a:r>
            <a:r>
              <a:rPr lang="en-US" dirty="0">
                <a:solidFill>
                  <a:srgbClr val="00829B"/>
                </a:solidFill>
                <a:cs typeface="Tw Cen MT"/>
              </a:rPr>
              <a:t>Box</a:t>
            </a:r>
            <a:r>
              <a:rPr lang="en-US" spc="-65" dirty="0">
                <a:solidFill>
                  <a:srgbClr val="00829B"/>
                </a:solidFill>
                <a:cs typeface="Tw Cen MT"/>
              </a:rPr>
              <a:t> </a:t>
            </a:r>
            <a:r>
              <a:rPr lang="en-US" dirty="0">
                <a:solidFill>
                  <a:srgbClr val="00829B"/>
                </a:solidFill>
                <a:cs typeface="Tw Cen MT"/>
              </a:rPr>
              <a:t>480,</a:t>
            </a:r>
            <a:r>
              <a:rPr lang="en-US" spc="-45" dirty="0">
                <a:solidFill>
                  <a:srgbClr val="00829B"/>
                </a:solidFill>
                <a:cs typeface="Tw Cen MT"/>
              </a:rPr>
              <a:t> </a:t>
            </a:r>
            <a:r>
              <a:rPr lang="en-US" dirty="0">
                <a:solidFill>
                  <a:srgbClr val="00829B"/>
                </a:solidFill>
                <a:cs typeface="Tw Cen MT"/>
              </a:rPr>
              <a:t>Jefferson</a:t>
            </a:r>
            <a:r>
              <a:rPr lang="en-US" spc="-70" dirty="0">
                <a:solidFill>
                  <a:srgbClr val="00829B"/>
                </a:solidFill>
                <a:cs typeface="Tw Cen MT"/>
              </a:rPr>
              <a:t> </a:t>
            </a:r>
            <a:r>
              <a:rPr lang="en-US" spc="-10" dirty="0">
                <a:solidFill>
                  <a:srgbClr val="00829B"/>
                </a:solidFill>
                <a:cs typeface="Tw Cen MT"/>
              </a:rPr>
              <a:t>City,</a:t>
            </a:r>
            <a:r>
              <a:rPr lang="en-US" spc="-60" dirty="0">
                <a:solidFill>
                  <a:srgbClr val="00829B"/>
                </a:solidFill>
                <a:cs typeface="Tw Cen MT"/>
              </a:rPr>
              <a:t> </a:t>
            </a:r>
            <a:r>
              <a:rPr lang="en-US" spc="-25" dirty="0">
                <a:solidFill>
                  <a:srgbClr val="00829B"/>
                </a:solidFill>
                <a:cs typeface="Tw Cen MT"/>
              </a:rPr>
              <a:t>MO </a:t>
            </a:r>
            <a:r>
              <a:rPr lang="en-US" spc="-10" dirty="0">
                <a:solidFill>
                  <a:srgbClr val="00829B"/>
                </a:solidFill>
                <a:cs typeface="Tw Cen MT"/>
              </a:rPr>
              <a:t>65102-</a:t>
            </a:r>
            <a:r>
              <a:rPr lang="en-US" spc="-20" dirty="0">
                <a:solidFill>
                  <a:srgbClr val="00829B"/>
                </a:solidFill>
                <a:cs typeface="Tw Cen MT"/>
              </a:rPr>
              <a:t>0480     </a:t>
            </a:r>
            <a:r>
              <a:rPr lang="en-US" spc="-10" dirty="0">
                <a:solidFill>
                  <a:srgbClr val="00829B"/>
                </a:solidFill>
                <a:cs typeface="Tw Cen MT"/>
              </a:rPr>
              <a:t>Phone:573-751-</a:t>
            </a:r>
            <a:r>
              <a:rPr lang="en-US" spc="-20" dirty="0">
                <a:solidFill>
                  <a:srgbClr val="00829B"/>
                </a:solidFill>
                <a:cs typeface="Tw Cen MT"/>
              </a:rPr>
              <a:t>0699</a:t>
            </a:r>
            <a:endParaRPr lang="en-US" dirty="0">
              <a:cs typeface="Tw Cen MT"/>
            </a:endParaRPr>
          </a:p>
          <a:p>
            <a:pPr marL="0" indent="0">
              <a:lnSpc>
                <a:spcPct val="100000"/>
              </a:lnSpc>
              <a:spcBef>
                <a:spcPts val="455"/>
              </a:spcBef>
              <a:buNone/>
              <a:tabLst>
                <a:tab pos="885825" algn="l"/>
              </a:tabLst>
            </a:pPr>
            <a:r>
              <a:rPr lang="en-US" spc="-10" dirty="0">
                <a:solidFill>
                  <a:srgbClr val="00829B"/>
                </a:solidFill>
                <a:cs typeface="Tw Cen MT"/>
              </a:rPr>
              <a:t>Email: </a:t>
            </a:r>
            <a:r>
              <a:rPr lang="en-US" u="sng" spc="-10" dirty="0">
                <a:solidFill>
                  <a:srgbClr val="4B280F"/>
                </a:solidFill>
                <a:uFill>
                  <a:solidFill>
                    <a:srgbClr val="4B280F"/>
                  </a:solidFill>
                </a:uFill>
                <a:cs typeface="Tw Cen MT"/>
                <a:hlinkClick r:id="rId3"/>
              </a:rPr>
              <a:t>secompliance@dese.mo.gov</a:t>
            </a:r>
            <a:endParaRPr lang="en-US" dirty="0">
              <a:cs typeface="Tw Cen MT"/>
            </a:endParaRPr>
          </a:p>
          <a:p>
            <a:pPr marL="112712" indent="0">
              <a:buNone/>
            </a:pPr>
            <a:endParaRPr lang="en-US" dirty="0"/>
          </a:p>
        </p:txBody>
      </p:sp>
    </p:spTree>
    <p:extLst>
      <p:ext uri="{BB962C8B-B14F-4D97-AF65-F5344CB8AC3E}">
        <p14:creationId xmlns:p14="http://schemas.microsoft.com/office/powerpoint/2010/main" val="741395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2829906-35B9-D4E4-9CCF-4812FBA52AD8}"/>
              </a:ext>
            </a:extLst>
          </p:cNvPr>
          <p:cNvSpPr>
            <a:spLocks noGrp="1"/>
          </p:cNvSpPr>
          <p:nvPr>
            <p:ph type="title"/>
          </p:nvPr>
        </p:nvSpPr>
        <p:spPr>
          <a:xfrm>
            <a:off x="1828800" y="-134045"/>
            <a:ext cx="5486400" cy="609600"/>
          </a:xfrm>
        </p:spPr>
        <p:txBody>
          <a:bodyPr/>
          <a:lstStyle/>
          <a:p>
            <a:r>
              <a:rPr lang="en-US" dirty="0"/>
              <a:t>Department of Education</a:t>
            </a:r>
          </a:p>
        </p:txBody>
      </p:sp>
      <p:sp>
        <p:nvSpPr>
          <p:cNvPr id="11" name="TextBox 10">
            <a:extLst>
              <a:ext uri="{FF2B5EF4-FFF2-40B4-BE49-F238E27FC236}">
                <a16:creationId xmlns:a16="http://schemas.microsoft.com/office/drawing/2014/main" id="{3D7D9596-28A5-F17D-B69F-DB99FF09F230}"/>
              </a:ext>
            </a:extLst>
          </p:cNvPr>
          <p:cNvSpPr txBox="1"/>
          <p:nvPr/>
        </p:nvSpPr>
        <p:spPr>
          <a:xfrm>
            <a:off x="2036916" y="725090"/>
            <a:ext cx="6741720" cy="3693319"/>
          </a:xfrm>
          <a:prstGeom prst="rect">
            <a:avLst/>
          </a:prstGeom>
          <a:noFill/>
        </p:spPr>
        <p:txBody>
          <a:bodyPr wrap="square">
            <a:spAutoFit/>
          </a:bodyPr>
          <a:lstStyle/>
          <a:p>
            <a:r>
              <a:rPr lang="en-US" b="0" i="0" dirty="0">
                <a:solidFill>
                  <a:srgbClr val="333333"/>
                </a:solidFill>
                <a:effectLst/>
                <a:latin typeface="Tahoma" panose="020B0604030504040204" pitchFamily="34" charset="0"/>
              </a:rPr>
              <a:t>The Department of Elementary and Secondary Education does not discriminate on the basis of race, color, religion, sex, sexual orientation, national origin, age, veteran status, mental or physical disability, or any other basis prohibited by statute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VII/Title IX/504/ADA/ADAAA/Age Act/GINA/USDA Title VI), 7</a:t>
            </a:r>
            <a:r>
              <a:rPr lang="en-US" b="0" i="0" baseline="30000" dirty="0">
                <a:solidFill>
                  <a:srgbClr val="333333"/>
                </a:solidFill>
                <a:effectLst/>
                <a:latin typeface="Tahoma" panose="020B0604030504040204" pitchFamily="34" charset="0"/>
              </a:rPr>
              <a:t>th</a:t>
            </a:r>
            <a:r>
              <a:rPr lang="en-US" b="0" i="0" dirty="0">
                <a:solidFill>
                  <a:srgbClr val="333333"/>
                </a:solidFill>
                <a:effectLst/>
                <a:latin typeface="Tahoma" panose="020B0604030504040204" pitchFamily="34" charset="0"/>
              </a:rPr>
              <a:t> Floor, 205 Jefferson Street, P.O. Box 480, Jefferson City, MO 65102-0480; telephone number 573-522-1775 or TTY 800-735-2966; fax number 573-522-4883; email </a:t>
            </a:r>
            <a:r>
              <a:rPr lang="en-US" b="1" i="0" u="none" strike="noStrike" dirty="0">
                <a:solidFill>
                  <a:srgbClr val="426CA7"/>
                </a:solidFill>
                <a:effectLst/>
                <a:latin typeface="Tahoma" panose="020B0604030504040204" pitchFamily="34" charset="0"/>
                <a:hlinkClick r:id="rId3"/>
              </a:rPr>
              <a:t>civilrights@dese.mo.gov.</a:t>
            </a:r>
            <a:endParaRPr lang="en-US" dirty="0"/>
          </a:p>
        </p:txBody>
      </p:sp>
      <p:pic>
        <p:nvPicPr>
          <p:cNvPr id="2" name="object 2" descr="Discrimination notice"/>
          <p:cNvPicPr/>
          <p:nvPr/>
        </p:nvPicPr>
        <p:blipFill>
          <a:blip r:embed="rId4" cstate="print"/>
          <a:stretch>
            <a:fillRect/>
          </a:stretch>
        </p:blipFill>
        <p:spPr>
          <a:xfrm>
            <a:off x="7162800" y="4324350"/>
            <a:ext cx="1860207" cy="669671"/>
          </a:xfrm>
          <a:prstGeom prst="rect">
            <a:avLst/>
          </a:prstGeom>
        </p:spPr>
      </p:pic>
      <p:grpSp>
        <p:nvGrpSpPr>
          <p:cNvPr id="3" name="object 3">
            <a:extLst>
              <a:ext uri="{C183D7F6-B498-43B3-948B-1728B52AA6E4}">
                <adec:decorative xmlns:adec="http://schemas.microsoft.com/office/drawing/2017/decorative" val="1"/>
              </a:ext>
            </a:extLst>
          </p:cNvPr>
          <p:cNvGrpSpPr/>
          <p:nvPr/>
        </p:nvGrpSpPr>
        <p:grpSpPr>
          <a:xfrm>
            <a:off x="-12700" y="-160909"/>
            <a:ext cx="9156700" cy="5154930"/>
            <a:chOff x="0" y="-11405"/>
            <a:chExt cx="9156700" cy="5154930"/>
          </a:xfrm>
        </p:grpSpPr>
        <p:sp>
          <p:nvSpPr>
            <p:cNvPr id="4" name="object 4"/>
            <p:cNvSpPr/>
            <p:nvPr/>
          </p:nvSpPr>
          <p:spPr>
            <a:xfrm>
              <a:off x="0" y="0"/>
              <a:ext cx="9144000" cy="666750"/>
            </a:xfrm>
            <a:custGeom>
              <a:avLst/>
              <a:gdLst/>
              <a:ahLst/>
              <a:cxnLst/>
              <a:rect l="l" t="t" r="r" b="b"/>
              <a:pathLst>
                <a:path w="9144000" h="666750">
                  <a:moveTo>
                    <a:pt x="9144000" y="0"/>
                  </a:moveTo>
                  <a:lnTo>
                    <a:pt x="0" y="0"/>
                  </a:lnTo>
                  <a:lnTo>
                    <a:pt x="0" y="666750"/>
                  </a:lnTo>
                  <a:lnTo>
                    <a:pt x="9144000" y="666750"/>
                  </a:lnTo>
                  <a:lnTo>
                    <a:pt x="9144000" y="0"/>
                  </a:lnTo>
                  <a:close/>
                </a:path>
              </a:pathLst>
            </a:custGeom>
            <a:solidFill>
              <a:srgbClr val="004A8D"/>
            </a:solidFill>
          </p:spPr>
          <p:txBody>
            <a:bodyPr wrap="square" lIns="0" tIns="0" rIns="0" bIns="0" rtlCol="0"/>
            <a:lstStyle/>
            <a:p>
              <a:endParaRPr/>
            </a:p>
          </p:txBody>
        </p:sp>
        <p:sp>
          <p:nvSpPr>
            <p:cNvPr id="5" name="object 5"/>
            <p:cNvSpPr/>
            <p:nvPr/>
          </p:nvSpPr>
          <p:spPr>
            <a:xfrm>
              <a:off x="6858000" y="10172"/>
              <a:ext cx="2270125" cy="647700"/>
            </a:xfrm>
            <a:custGeom>
              <a:avLst/>
              <a:gdLst/>
              <a:ahLst/>
              <a:cxnLst/>
              <a:rect l="l" t="t" r="r" b="b"/>
              <a:pathLst>
                <a:path w="2270125" h="647700">
                  <a:moveTo>
                    <a:pt x="2269718" y="0"/>
                  </a:moveTo>
                  <a:lnTo>
                    <a:pt x="0" y="0"/>
                  </a:lnTo>
                  <a:lnTo>
                    <a:pt x="453936" y="647700"/>
                  </a:lnTo>
                  <a:lnTo>
                    <a:pt x="2269718" y="647700"/>
                  </a:lnTo>
                  <a:lnTo>
                    <a:pt x="2269718" y="0"/>
                  </a:lnTo>
                  <a:close/>
                </a:path>
              </a:pathLst>
            </a:custGeom>
            <a:solidFill>
              <a:srgbClr val="FFFFFF"/>
            </a:solidFill>
          </p:spPr>
          <p:txBody>
            <a:bodyPr wrap="square" lIns="0" tIns="0" rIns="0" bIns="0" rtlCol="0"/>
            <a:lstStyle/>
            <a:p>
              <a:endParaRPr/>
            </a:p>
          </p:txBody>
        </p:sp>
        <p:sp>
          <p:nvSpPr>
            <p:cNvPr id="6" name="object 6"/>
            <p:cNvSpPr/>
            <p:nvPr/>
          </p:nvSpPr>
          <p:spPr>
            <a:xfrm>
              <a:off x="6857996" y="10171"/>
              <a:ext cx="2270125" cy="647700"/>
            </a:xfrm>
            <a:custGeom>
              <a:avLst/>
              <a:gdLst/>
              <a:ahLst/>
              <a:cxnLst/>
              <a:rect l="l" t="t" r="r" b="b"/>
              <a:pathLst>
                <a:path w="2270125" h="647700">
                  <a:moveTo>
                    <a:pt x="453948" y="647700"/>
                  </a:moveTo>
                  <a:lnTo>
                    <a:pt x="0" y="0"/>
                  </a:lnTo>
                  <a:lnTo>
                    <a:pt x="2269731" y="0"/>
                  </a:lnTo>
                  <a:lnTo>
                    <a:pt x="2269731" y="647700"/>
                  </a:lnTo>
                  <a:lnTo>
                    <a:pt x="453948" y="647700"/>
                  </a:lnTo>
                  <a:close/>
                </a:path>
              </a:pathLst>
            </a:custGeom>
            <a:ln w="25400">
              <a:solidFill>
                <a:srgbClr val="FFFFFF"/>
              </a:solidFill>
            </a:ln>
          </p:spPr>
          <p:txBody>
            <a:bodyPr wrap="square" lIns="0" tIns="0" rIns="0" bIns="0" rtlCol="0"/>
            <a:lstStyle/>
            <a:p>
              <a:endParaRPr/>
            </a:p>
          </p:txBody>
        </p:sp>
        <p:sp>
          <p:nvSpPr>
            <p:cNvPr id="7" name="object 7"/>
            <p:cNvSpPr/>
            <p:nvPr/>
          </p:nvSpPr>
          <p:spPr>
            <a:xfrm>
              <a:off x="7086600" y="1291"/>
              <a:ext cx="2057400" cy="647700"/>
            </a:xfrm>
            <a:custGeom>
              <a:avLst/>
              <a:gdLst/>
              <a:ahLst/>
              <a:cxnLst/>
              <a:rect l="l" t="t" r="r" b="b"/>
              <a:pathLst>
                <a:path w="2057400" h="647700">
                  <a:moveTo>
                    <a:pt x="2057400" y="0"/>
                  </a:moveTo>
                  <a:lnTo>
                    <a:pt x="0" y="0"/>
                  </a:lnTo>
                  <a:lnTo>
                    <a:pt x="411480" y="647700"/>
                  </a:lnTo>
                  <a:lnTo>
                    <a:pt x="2057400" y="647700"/>
                  </a:lnTo>
                  <a:lnTo>
                    <a:pt x="2057400" y="0"/>
                  </a:lnTo>
                  <a:close/>
                </a:path>
              </a:pathLst>
            </a:custGeom>
            <a:solidFill>
              <a:srgbClr val="007300"/>
            </a:solidFill>
          </p:spPr>
          <p:txBody>
            <a:bodyPr wrap="square" lIns="0" tIns="0" rIns="0" bIns="0" rtlCol="0"/>
            <a:lstStyle/>
            <a:p>
              <a:endParaRPr/>
            </a:p>
          </p:txBody>
        </p:sp>
        <p:sp>
          <p:nvSpPr>
            <p:cNvPr id="8" name="object 8"/>
            <p:cNvSpPr/>
            <p:nvPr/>
          </p:nvSpPr>
          <p:spPr>
            <a:xfrm>
              <a:off x="7086600" y="1294"/>
              <a:ext cx="2057400" cy="647700"/>
            </a:xfrm>
            <a:custGeom>
              <a:avLst/>
              <a:gdLst/>
              <a:ahLst/>
              <a:cxnLst/>
              <a:rect l="l" t="t" r="r" b="b"/>
              <a:pathLst>
                <a:path w="2057400" h="647700">
                  <a:moveTo>
                    <a:pt x="411479" y="647700"/>
                  </a:moveTo>
                  <a:lnTo>
                    <a:pt x="0" y="0"/>
                  </a:lnTo>
                  <a:lnTo>
                    <a:pt x="2057399" y="0"/>
                  </a:lnTo>
                  <a:lnTo>
                    <a:pt x="2057399" y="647700"/>
                  </a:lnTo>
                  <a:lnTo>
                    <a:pt x="411479" y="647700"/>
                  </a:lnTo>
                  <a:close/>
                </a:path>
              </a:pathLst>
            </a:custGeom>
            <a:ln w="25400">
              <a:solidFill>
                <a:srgbClr val="007300"/>
              </a:solidFill>
            </a:ln>
          </p:spPr>
          <p:txBody>
            <a:bodyPr wrap="square" lIns="0" tIns="0" rIns="0" bIns="0" rtlCol="0"/>
            <a:lstStyle/>
            <a:p>
              <a:endParaRPr/>
            </a:p>
          </p:txBody>
        </p:sp>
        <p:pic>
          <p:nvPicPr>
            <p:cNvPr id="9" name="object 9"/>
            <p:cNvPicPr/>
            <p:nvPr/>
          </p:nvPicPr>
          <p:blipFill>
            <a:blip r:embed="rId5" cstate="print"/>
            <a:stretch>
              <a:fillRect/>
            </a:stretch>
          </p:blipFill>
          <p:spPr>
            <a:xfrm>
              <a:off x="381000" y="0"/>
              <a:ext cx="1315953" cy="5143499"/>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0237D4-84EB-AD4A-E590-71803CF8B45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LEA Home Screen</a:t>
            </a:r>
          </a:p>
        </p:txBody>
      </p:sp>
      <p:sp>
        <p:nvSpPr>
          <p:cNvPr id="2" name="Slide Number Placeholder 1">
            <a:extLst>
              <a:ext uri="{FF2B5EF4-FFF2-40B4-BE49-F238E27FC236}">
                <a16:creationId xmlns:a16="http://schemas.microsoft.com/office/drawing/2014/main" id="{078CCFC4-9A6E-B069-6A11-DEEC5A8E3D68}"/>
              </a:ext>
            </a:extLst>
          </p:cNvPr>
          <p:cNvSpPr>
            <a:spLocks noGrp="1"/>
          </p:cNvSpPr>
          <p:nvPr>
            <p:ph type="sldNum" sz="quarter" idx="4"/>
          </p:nvPr>
        </p:nvSpPr>
        <p:spPr/>
        <p:txBody>
          <a:bodyPr/>
          <a:lstStyle/>
          <a:p>
            <a:fld id="{3B745311-16E5-4BEF-BFE6-36758A3427EB}" type="slidenum">
              <a:rPr lang="en-US" smtClean="0"/>
              <a:pPr/>
              <a:t>5</a:t>
            </a:fld>
            <a:endParaRPr lang="en-US" dirty="0"/>
          </a:p>
        </p:txBody>
      </p:sp>
      <p:sp>
        <p:nvSpPr>
          <p:cNvPr id="3" name="Content Placeholder 2">
            <a:extLst>
              <a:ext uri="{FF2B5EF4-FFF2-40B4-BE49-F238E27FC236}">
                <a16:creationId xmlns:a16="http://schemas.microsoft.com/office/drawing/2014/main" id="{EB301FEB-1160-9F16-F002-0487740697BB}"/>
              </a:ext>
            </a:extLst>
          </p:cNvPr>
          <p:cNvSpPr>
            <a:spLocks noGrp="1"/>
          </p:cNvSpPr>
          <p:nvPr>
            <p:ph sz="quarter" idx="11"/>
          </p:nvPr>
        </p:nvSpPr>
        <p:spPr>
          <a:xfrm>
            <a:off x="152400" y="666750"/>
            <a:ext cx="8839200" cy="4305270"/>
          </a:xfrm>
        </p:spPr>
        <p:txBody>
          <a:bodyPr/>
          <a:lstStyle/>
          <a:p>
            <a:pPr marL="112712" indent="0">
              <a:buNone/>
            </a:pPr>
            <a:r>
              <a:rPr lang="en-US" sz="2000" dirty="0">
                <a:cs typeface="Times New Roman"/>
              </a:rPr>
              <a:t>Make sure that</a:t>
            </a:r>
            <a:r>
              <a:rPr lang="en-US" sz="2000" spc="5" dirty="0">
                <a:cs typeface="Times New Roman"/>
              </a:rPr>
              <a:t> </a:t>
            </a:r>
            <a:r>
              <a:rPr lang="en-US" sz="2000" spc="-25" dirty="0">
                <a:cs typeface="Times New Roman"/>
              </a:rPr>
              <a:t>the </a:t>
            </a:r>
            <a:r>
              <a:rPr lang="en-US" sz="2000" dirty="0">
                <a:cs typeface="Times New Roman"/>
              </a:rPr>
              <a:t>school</a:t>
            </a:r>
            <a:r>
              <a:rPr lang="en-US" sz="2000" spc="-15" dirty="0">
                <a:cs typeface="Times New Roman"/>
              </a:rPr>
              <a:t> </a:t>
            </a:r>
            <a:r>
              <a:rPr lang="en-US" sz="2000" dirty="0">
                <a:cs typeface="Times New Roman"/>
              </a:rPr>
              <a:t>year</a:t>
            </a:r>
            <a:r>
              <a:rPr lang="en-US" sz="2000" spc="35" dirty="0">
                <a:cs typeface="Times New Roman"/>
              </a:rPr>
              <a:t> </a:t>
            </a:r>
            <a:r>
              <a:rPr lang="en-US" sz="2000" dirty="0">
                <a:cs typeface="Times New Roman"/>
              </a:rPr>
              <a:t>is</a:t>
            </a:r>
            <a:r>
              <a:rPr lang="en-US" sz="2000" spc="-15" dirty="0">
                <a:cs typeface="Times New Roman"/>
              </a:rPr>
              <a:t> </a:t>
            </a:r>
            <a:r>
              <a:rPr lang="en-US" sz="2000" dirty="0">
                <a:cs typeface="Times New Roman"/>
              </a:rPr>
              <a:t>set</a:t>
            </a:r>
            <a:r>
              <a:rPr lang="en-US" sz="2000" spc="-10" dirty="0">
                <a:cs typeface="Times New Roman"/>
              </a:rPr>
              <a:t> </a:t>
            </a:r>
            <a:r>
              <a:rPr lang="en-US" sz="2000" spc="-25" dirty="0">
                <a:cs typeface="Times New Roman"/>
              </a:rPr>
              <a:t>to </a:t>
            </a:r>
            <a:r>
              <a:rPr lang="en-US" sz="2000" dirty="0">
                <a:cs typeface="Times New Roman"/>
              </a:rPr>
              <a:t>the</a:t>
            </a:r>
            <a:r>
              <a:rPr lang="en-US" sz="2000" spc="-15" dirty="0">
                <a:cs typeface="Times New Roman"/>
              </a:rPr>
              <a:t> </a:t>
            </a:r>
            <a:r>
              <a:rPr lang="en-US" sz="2000" dirty="0">
                <a:cs typeface="Times New Roman"/>
              </a:rPr>
              <a:t>school</a:t>
            </a:r>
            <a:r>
              <a:rPr lang="en-US" sz="2000" spc="-15" dirty="0">
                <a:cs typeface="Times New Roman"/>
              </a:rPr>
              <a:t> </a:t>
            </a:r>
            <a:r>
              <a:rPr lang="en-US" sz="2000" dirty="0">
                <a:cs typeface="Times New Roman"/>
              </a:rPr>
              <a:t>year</a:t>
            </a:r>
            <a:r>
              <a:rPr lang="en-US" sz="2000" spc="35" dirty="0">
                <a:cs typeface="Times New Roman"/>
              </a:rPr>
              <a:t> </a:t>
            </a:r>
            <a:r>
              <a:rPr lang="en-US" sz="2000" spc="-25" dirty="0">
                <a:cs typeface="Times New Roman"/>
              </a:rPr>
              <a:t>in which the self-assessment was completed. Then select the </a:t>
            </a:r>
            <a:r>
              <a:rPr lang="en-US" sz="2000" dirty="0">
                <a:cs typeface="Times New Roman"/>
              </a:rPr>
              <a:t>Monitoring</a:t>
            </a:r>
            <a:r>
              <a:rPr lang="en-US" sz="2000" spc="-10" dirty="0">
                <a:cs typeface="Times New Roman"/>
              </a:rPr>
              <a:t> </a:t>
            </a:r>
            <a:r>
              <a:rPr lang="en-US" sz="2000" dirty="0">
                <a:cs typeface="Times New Roman"/>
              </a:rPr>
              <a:t>Module.</a:t>
            </a:r>
          </a:p>
          <a:p>
            <a:endParaRPr lang="en-US" dirty="0"/>
          </a:p>
        </p:txBody>
      </p:sp>
      <p:pic>
        <p:nvPicPr>
          <p:cNvPr id="6" name="Picture 5" descr="The districts 2023-24 dashboard.">
            <a:extLst>
              <a:ext uri="{FF2B5EF4-FFF2-40B4-BE49-F238E27FC236}">
                <a16:creationId xmlns:a16="http://schemas.microsoft.com/office/drawing/2014/main" id="{1B7F91A9-1186-6975-F20F-C93E729A6B2E}"/>
              </a:ext>
            </a:extLst>
          </p:cNvPr>
          <p:cNvPicPr>
            <a:picLocks noChangeAspect="1"/>
          </p:cNvPicPr>
          <p:nvPr/>
        </p:nvPicPr>
        <p:blipFill>
          <a:blip r:embed="rId3"/>
          <a:stretch>
            <a:fillRect/>
          </a:stretch>
        </p:blipFill>
        <p:spPr>
          <a:xfrm>
            <a:off x="914400" y="1428750"/>
            <a:ext cx="6934200" cy="3543270"/>
          </a:xfrm>
          <a:prstGeom prst="rect">
            <a:avLst/>
          </a:prstGeom>
        </p:spPr>
      </p:pic>
    </p:spTree>
    <p:extLst>
      <p:ext uri="{BB962C8B-B14F-4D97-AF65-F5344CB8AC3E}">
        <p14:creationId xmlns:p14="http://schemas.microsoft.com/office/powerpoint/2010/main" val="389996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79B76B-733C-0BE7-0948-F827028C6E9E}"/>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IMACS</a:t>
            </a:r>
            <a:r>
              <a:rPr kumimoji="0" lang="en-US" sz="3200" b="0" i="0" u="none" strike="noStrike" kern="1200" cap="none" spc="-20" normalizeH="0" baseline="0" noProof="0" dirty="0">
                <a:ln>
                  <a:noFill/>
                </a:ln>
                <a:solidFill>
                  <a:schemeClr val="bg1"/>
                </a:solidFill>
                <a:effectLst/>
                <a:uLnTx/>
                <a:uFillTx/>
                <a:latin typeface="+mn-lt"/>
                <a:ea typeface="+mn-ea"/>
                <a:cs typeface="+mn-cs"/>
              </a:rPr>
              <a:t> </a:t>
            </a:r>
            <a:r>
              <a:rPr kumimoji="0" lang="en-US" sz="3200" b="0" i="0" u="none" strike="noStrike" kern="1200" cap="none" spc="0" normalizeH="0" baseline="0" noProof="0" dirty="0">
                <a:ln>
                  <a:noFill/>
                </a:ln>
                <a:solidFill>
                  <a:schemeClr val="bg1"/>
                </a:solidFill>
                <a:effectLst/>
                <a:uLnTx/>
                <a:uFillTx/>
                <a:latin typeface="+mn-lt"/>
                <a:ea typeface="+mn-ea"/>
                <a:cs typeface="+mn-cs"/>
              </a:rPr>
              <a:t>2.0</a:t>
            </a:r>
            <a:r>
              <a:rPr kumimoji="0" lang="en-US" sz="3200" b="0" i="0" u="none" strike="noStrike" kern="1200" cap="none" spc="-25" normalizeH="0" baseline="0" noProof="0" dirty="0">
                <a:ln>
                  <a:noFill/>
                </a:ln>
                <a:solidFill>
                  <a:schemeClr val="bg1"/>
                </a:solidFill>
                <a:effectLst/>
                <a:uLnTx/>
                <a:uFillTx/>
                <a:latin typeface="+mn-lt"/>
                <a:ea typeface="+mn-ea"/>
                <a:cs typeface="+mn-cs"/>
              </a:rPr>
              <a:t> </a:t>
            </a:r>
            <a:r>
              <a:rPr kumimoji="0" lang="en-US" sz="3200" b="0" i="0" u="none" strike="noStrike" kern="1200" cap="none" spc="-10" normalizeH="0" baseline="0" noProof="0" dirty="0">
                <a:ln>
                  <a:noFill/>
                </a:ln>
                <a:solidFill>
                  <a:schemeClr val="bg1"/>
                </a:solidFill>
                <a:effectLst/>
                <a:uLnTx/>
                <a:uFillTx/>
                <a:latin typeface="+mn-lt"/>
                <a:ea typeface="+mn-ea"/>
                <a:cs typeface="+mn-cs"/>
              </a:rPr>
              <a:t>Reports</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5D0FC356-8DF3-5BE8-244F-EFEED77A2B60}"/>
              </a:ext>
            </a:extLst>
          </p:cNvPr>
          <p:cNvSpPr>
            <a:spLocks noGrp="1"/>
          </p:cNvSpPr>
          <p:nvPr>
            <p:ph type="sldNum" sz="quarter" idx="4"/>
          </p:nvPr>
        </p:nvSpPr>
        <p:spPr/>
        <p:txBody>
          <a:bodyPr/>
          <a:lstStyle/>
          <a:p>
            <a:fld id="{3B745311-16E5-4BEF-BFE6-36758A3427EB}" type="slidenum">
              <a:rPr lang="en-US" smtClean="0"/>
              <a:pPr/>
              <a:t>6</a:t>
            </a:fld>
            <a:endParaRPr lang="en-US" dirty="0"/>
          </a:p>
        </p:txBody>
      </p:sp>
      <p:sp>
        <p:nvSpPr>
          <p:cNvPr id="3" name="Content Placeholder 2">
            <a:extLst>
              <a:ext uri="{FF2B5EF4-FFF2-40B4-BE49-F238E27FC236}">
                <a16:creationId xmlns:a16="http://schemas.microsoft.com/office/drawing/2014/main" id="{91C63D7A-AFA8-24B7-1508-0767B60BBF00}"/>
              </a:ext>
            </a:extLst>
          </p:cNvPr>
          <p:cNvSpPr>
            <a:spLocks noGrp="1"/>
          </p:cNvSpPr>
          <p:nvPr>
            <p:ph sz="quarter" idx="11"/>
          </p:nvPr>
        </p:nvSpPr>
        <p:spPr>
          <a:xfrm>
            <a:off x="152400" y="666750"/>
            <a:ext cx="8839200" cy="4038600"/>
          </a:xfrm>
        </p:spPr>
        <p:txBody>
          <a:bodyPr/>
          <a:lstStyle/>
          <a:p>
            <a:pPr marL="112712" indent="0">
              <a:buNone/>
            </a:pPr>
            <a:r>
              <a:rPr lang="en-US" sz="2800" dirty="0">
                <a:cs typeface="Times New Roman"/>
              </a:rPr>
              <a:t>Select</a:t>
            </a:r>
            <a:r>
              <a:rPr lang="en-US" sz="2800" spc="-25" dirty="0">
                <a:cs typeface="Times New Roman"/>
              </a:rPr>
              <a:t> </a:t>
            </a:r>
            <a:r>
              <a:rPr lang="en-US" sz="2800" dirty="0">
                <a:cs typeface="Times New Roman"/>
              </a:rPr>
              <a:t>the</a:t>
            </a:r>
            <a:r>
              <a:rPr lang="en-US" sz="2800" spc="-5" dirty="0">
                <a:cs typeface="Times New Roman"/>
              </a:rPr>
              <a:t> </a:t>
            </a:r>
            <a:r>
              <a:rPr lang="en-US" sz="2800" dirty="0">
                <a:cs typeface="Times New Roman"/>
              </a:rPr>
              <a:t>blue</a:t>
            </a:r>
            <a:r>
              <a:rPr lang="en-US" sz="2800" spc="-5" dirty="0">
                <a:cs typeface="Times New Roman"/>
              </a:rPr>
              <a:t> </a:t>
            </a:r>
            <a:r>
              <a:rPr lang="en-US" sz="2800" dirty="0">
                <a:cs typeface="Times New Roman"/>
              </a:rPr>
              <a:t>arrow</a:t>
            </a:r>
            <a:r>
              <a:rPr lang="en-US" sz="2800" spc="-5" dirty="0">
                <a:cs typeface="Times New Roman"/>
              </a:rPr>
              <a:t> </a:t>
            </a:r>
            <a:r>
              <a:rPr lang="en-US" sz="2800" dirty="0">
                <a:cs typeface="Times New Roman"/>
              </a:rPr>
              <a:t>next</a:t>
            </a:r>
            <a:r>
              <a:rPr lang="en-US" sz="2800" spc="-5" dirty="0">
                <a:cs typeface="Times New Roman"/>
              </a:rPr>
              <a:t> </a:t>
            </a:r>
            <a:r>
              <a:rPr lang="en-US" sz="2800" dirty="0">
                <a:cs typeface="Times New Roman"/>
              </a:rPr>
              <a:t>to</a:t>
            </a:r>
            <a:r>
              <a:rPr lang="en-US" sz="2800" spc="-10" dirty="0">
                <a:cs typeface="Times New Roman"/>
              </a:rPr>
              <a:t> </a:t>
            </a:r>
            <a:r>
              <a:rPr lang="en-US" sz="2800" dirty="0">
                <a:cs typeface="Times New Roman"/>
              </a:rPr>
              <a:t>Assignment </a:t>
            </a:r>
            <a:r>
              <a:rPr lang="en-US" sz="2800" spc="-10" dirty="0">
                <a:cs typeface="Times New Roman"/>
              </a:rPr>
              <a:t>Reports.</a:t>
            </a:r>
            <a:endParaRPr lang="en-US" sz="2800" dirty="0">
              <a:cs typeface="Times New Roman"/>
            </a:endParaRPr>
          </a:p>
          <a:p>
            <a:endParaRPr lang="en-US" dirty="0"/>
          </a:p>
        </p:txBody>
      </p:sp>
      <p:pic>
        <p:nvPicPr>
          <p:cNvPr id="7" name="object 4" descr="Screenshot of the Assignment Reports available to the LEA.">
            <a:extLst>
              <a:ext uri="{FF2B5EF4-FFF2-40B4-BE49-F238E27FC236}">
                <a16:creationId xmlns:a16="http://schemas.microsoft.com/office/drawing/2014/main" id="{F55667F8-9162-516A-A58D-CF6921ABC504}"/>
              </a:ext>
            </a:extLst>
          </p:cNvPr>
          <p:cNvPicPr/>
          <p:nvPr/>
        </p:nvPicPr>
        <p:blipFill>
          <a:blip r:embed="rId3" cstate="print"/>
          <a:stretch>
            <a:fillRect/>
          </a:stretch>
        </p:blipFill>
        <p:spPr>
          <a:xfrm>
            <a:off x="385944" y="1345737"/>
            <a:ext cx="8148456" cy="3395742"/>
          </a:xfrm>
          <a:prstGeom prst="rect">
            <a:avLst/>
          </a:prstGeom>
        </p:spPr>
      </p:pic>
      <p:sp>
        <p:nvSpPr>
          <p:cNvPr id="8" name="Oval 7">
            <a:extLst>
              <a:ext uri="{FF2B5EF4-FFF2-40B4-BE49-F238E27FC236}">
                <a16:creationId xmlns:a16="http://schemas.microsoft.com/office/drawing/2014/main" id="{470AAC1F-35EB-EB22-3B87-BB318B8ADA15}"/>
              </a:ext>
              <a:ext uri="{C183D7F6-B498-43B3-948B-1728B52AA6E4}">
                <adec:decorative xmlns:adec="http://schemas.microsoft.com/office/drawing/2017/decorative" val="1"/>
              </a:ext>
            </a:extLst>
          </p:cNvPr>
          <p:cNvSpPr/>
          <p:nvPr/>
        </p:nvSpPr>
        <p:spPr>
          <a:xfrm>
            <a:off x="228600" y="1428750"/>
            <a:ext cx="609600" cy="304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54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A86141-430F-435D-8E4E-5015C9EF35C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Compliance</a:t>
            </a:r>
          </a:p>
        </p:txBody>
      </p:sp>
      <p:sp>
        <p:nvSpPr>
          <p:cNvPr id="2" name="Slide Number Placeholder 1">
            <a:extLst>
              <a:ext uri="{FF2B5EF4-FFF2-40B4-BE49-F238E27FC236}">
                <a16:creationId xmlns:a16="http://schemas.microsoft.com/office/drawing/2014/main" id="{0EB6EBF1-019C-EF2E-4BDB-7089BC128F58}"/>
              </a:ext>
            </a:extLst>
          </p:cNvPr>
          <p:cNvSpPr>
            <a:spLocks noGrp="1"/>
          </p:cNvSpPr>
          <p:nvPr>
            <p:ph type="sldNum" sz="quarter" idx="4"/>
          </p:nvPr>
        </p:nvSpPr>
        <p:spPr/>
        <p:txBody>
          <a:bodyPr/>
          <a:lstStyle/>
          <a:p>
            <a:fld id="{3B745311-16E5-4BEF-BFE6-36758A3427EB}" type="slidenum">
              <a:rPr lang="en-US" smtClean="0"/>
              <a:pPr/>
              <a:t>7</a:t>
            </a:fld>
            <a:endParaRPr lang="en-US" dirty="0"/>
          </a:p>
        </p:txBody>
      </p:sp>
      <p:sp>
        <p:nvSpPr>
          <p:cNvPr id="3" name="Content Placeholder 2">
            <a:extLst>
              <a:ext uri="{FF2B5EF4-FFF2-40B4-BE49-F238E27FC236}">
                <a16:creationId xmlns:a16="http://schemas.microsoft.com/office/drawing/2014/main" id="{7DE2A906-339E-FEFF-D510-383FEBE05B92}"/>
              </a:ext>
              <a:ext uri="{C183D7F6-B498-43B3-948B-1728B52AA6E4}">
                <adec:decorative xmlns:adec="http://schemas.microsoft.com/office/drawing/2017/decorative" val="1"/>
              </a:ext>
            </a:extLst>
          </p:cNvPr>
          <p:cNvSpPr>
            <a:spLocks noGrp="1"/>
          </p:cNvSpPr>
          <p:nvPr>
            <p:ph sz="quarter" idx="11"/>
          </p:nvPr>
        </p:nvSpPr>
        <p:spPr/>
        <p:txBody>
          <a:bodyPr>
            <a:normAutofit/>
          </a:bodyPr>
          <a:lstStyle/>
          <a:p>
            <a:pPr marL="12065">
              <a:lnSpc>
                <a:spcPct val="100000"/>
              </a:lnSpc>
              <a:spcBef>
                <a:spcPts val="95"/>
              </a:spcBef>
              <a:buSzPct val="58928"/>
              <a:tabLst>
                <a:tab pos="332105" algn="l"/>
                <a:tab pos="333375" algn="l"/>
              </a:tabLst>
            </a:pPr>
            <a:endParaRPr lang="en-US" dirty="0">
              <a:cs typeface="Times New Roman"/>
            </a:endParaRPr>
          </a:p>
          <a:p>
            <a:pPr marL="112712" indent="0">
              <a:buNone/>
            </a:pPr>
            <a:endParaRPr lang="en-US" dirty="0"/>
          </a:p>
        </p:txBody>
      </p:sp>
      <p:pic>
        <p:nvPicPr>
          <p:cNvPr id="7" name="Picture 6">
            <a:extLst>
              <a:ext uri="{FF2B5EF4-FFF2-40B4-BE49-F238E27FC236}">
                <a16:creationId xmlns:a16="http://schemas.microsoft.com/office/drawing/2014/main" id="{34FA22E6-0BE4-BDEF-47AC-8457CE69EF9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58058"/>
            <a:ext cx="8839200" cy="4252091"/>
          </a:xfrm>
          <a:prstGeom prst="rect">
            <a:avLst/>
          </a:prstGeom>
        </p:spPr>
      </p:pic>
      <p:sp>
        <p:nvSpPr>
          <p:cNvPr id="9" name="Title 8">
            <a:extLst>
              <a:ext uri="{FF2B5EF4-FFF2-40B4-BE49-F238E27FC236}">
                <a16:creationId xmlns:a16="http://schemas.microsoft.com/office/drawing/2014/main" id="{C76485F7-E10C-9968-62F9-19D831175DC2}"/>
              </a:ext>
              <a:ext uri="{C183D7F6-B498-43B3-948B-1728B52AA6E4}">
                <adec:decorative xmlns:adec="http://schemas.microsoft.com/office/drawing/2017/decorative" val="0"/>
              </a:ext>
            </a:extLst>
          </p:cNvPr>
          <p:cNvSpPr txBox="1">
            <a:spLocks/>
          </p:cNvSpPr>
          <p:nvPr/>
        </p:nvSpPr>
        <p:spPr>
          <a:xfrm>
            <a:off x="525517" y="971550"/>
            <a:ext cx="84582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65" marR="0" lvl="0" indent="0" algn="l" defTabSz="914400" rtl="0" eaLnBrk="1" fontAlgn="auto" latinLnBrk="0" hangingPunct="1">
              <a:lnSpc>
                <a:spcPct val="100000"/>
              </a:lnSpc>
              <a:spcBef>
                <a:spcPts val="95"/>
              </a:spcBef>
              <a:spcAft>
                <a:spcPts val="0"/>
              </a:spcAft>
              <a:buClrTx/>
              <a:buSzPct val="58928"/>
              <a:buFontTx/>
              <a:buNone/>
              <a:tabLst>
                <a:tab pos="332105" algn="l"/>
                <a:tab pos="333375" algn="l"/>
              </a:tabLst>
              <a:defRPr/>
            </a:pPr>
            <a:r>
              <a:rPr kumimoji="0" lang="en-US" sz="3600" b="0" i="0" u="none" strike="noStrike" kern="1200" cap="none" spc="0" normalizeH="0" baseline="0" noProof="0" dirty="0">
                <a:ln>
                  <a:noFill/>
                </a:ln>
                <a:solidFill>
                  <a:schemeClr val="accent5">
                    <a:lumMod val="50000"/>
                  </a:schemeClr>
                </a:solidFill>
                <a:effectLst/>
                <a:uLnTx/>
                <a:uFillTx/>
                <a:latin typeface="+mn-lt"/>
                <a:ea typeface="+mn-ea"/>
                <a:cs typeface="Times New Roman"/>
              </a:rPr>
              <a:t>If</a:t>
            </a:r>
            <a:r>
              <a:rPr kumimoji="0" lang="en-US" sz="3600" b="0" i="0" u="none" strike="noStrike" kern="1200" cap="none" spc="-45" normalizeH="0" baseline="0" noProof="0" dirty="0">
                <a:ln>
                  <a:noFill/>
                </a:ln>
                <a:solidFill>
                  <a:schemeClr val="accent5">
                    <a:lumMod val="50000"/>
                  </a:schemeClr>
                </a:solidFill>
                <a:effectLst/>
                <a:uLnTx/>
                <a:uFillTx/>
                <a:latin typeface="+mn-lt"/>
                <a:ea typeface="+mn-ea"/>
                <a:cs typeface="Times New Roman"/>
              </a:rPr>
              <a:t> </a:t>
            </a:r>
            <a:r>
              <a:rPr kumimoji="0" lang="en-US" sz="3600" b="1" i="0" u="none" strike="noStrike" kern="1200" cap="none" spc="0" normalizeH="0" baseline="0" noProof="0" dirty="0">
                <a:ln>
                  <a:noFill/>
                </a:ln>
                <a:solidFill>
                  <a:schemeClr val="accent5">
                    <a:lumMod val="50000"/>
                  </a:schemeClr>
                </a:solidFill>
                <a:effectLst/>
                <a:uLnTx/>
                <a:uFillTx/>
                <a:latin typeface="+mn-lt"/>
                <a:ea typeface="+mn-ea"/>
                <a:cs typeface="Times New Roman"/>
              </a:rPr>
              <a:t>no</a:t>
            </a:r>
            <a:r>
              <a:rPr kumimoji="0" lang="en-US" sz="3600" b="0" i="0" u="none" strike="noStrike" kern="1200" cap="none" spc="0" normalizeH="0" baseline="0" noProof="0" dirty="0">
                <a:ln>
                  <a:noFill/>
                </a:ln>
                <a:solidFill>
                  <a:schemeClr val="accent5">
                    <a:lumMod val="50000"/>
                  </a:schemeClr>
                </a:solidFill>
                <a:effectLst/>
                <a:uLnTx/>
                <a:uFillTx/>
                <a:latin typeface="+mn-lt"/>
                <a:ea typeface="+mn-ea"/>
                <a:cs typeface="Times New Roman"/>
              </a:rPr>
              <a:t> non</a:t>
            </a:r>
            <a:r>
              <a:rPr kumimoji="0" lang="en-US" sz="3600" b="0" i="0" u="none" strike="noStrike" kern="1200" cap="none" spc="-10" normalizeH="0" baseline="0" noProof="0" dirty="0">
                <a:ln>
                  <a:noFill/>
                </a:ln>
                <a:solidFill>
                  <a:schemeClr val="accent5">
                    <a:lumMod val="50000"/>
                  </a:schemeClr>
                </a:solidFill>
                <a:effectLst/>
                <a:uLnTx/>
                <a:uFillTx/>
                <a:latin typeface="+mn-lt"/>
                <a:ea typeface="+mn-ea"/>
                <a:cs typeface="Times New Roman"/>
              </a:rPr>
              <a:t>compliance is identified,</a:t>
            </a:r>
            <a:r>
              <a:rPr kumimoji="0" lang="en-US" sz="3600" b="0" i="0" u="none" strike="noStrike" kern="1200" cap="none" spc="-60" normalizeH="0" baseline="0" noProof="0" dirty="0">
                <a:ln>
                  <a:noFill/>
                </a:ln>
                <a:solidFill>
                  <a:schemeClr val="accent5">
                    <a:lumMod val="50000"/>
                  </a:schemeClr>
                </a:solidFill>
                <a:effectLst/>
                <a:uLnTx/>
                <a:uFillTx/>
                <a:latin typeface="+mn-lt"/>
                <a:ea typeface="+mn-ea"/>
                <a:cs typeface="Times New Roman"/>
              </a:rPr>
              <a:t> </a:t>
            </a:r>
            <a:r>
              <a:rPr kumimoji="0" lang="en-US" sz="3600" b="0" i="0" u="none" strike="noStrike" kern="1200" cap="none" spc="-20" normalizeH="0" baseline="0" noProof="0" dirty="0">
                <a:ln>
                  <a:noFill/>
                </a:ln>
                <a:solidFill>
                  <a:schemeClr val="accent5">
                    <a:lumMod val="50000"/>
                  </a:schemeClr>
                </a:solidFill>
                <a:effectLst/>
                <a:uLnTx/>
                <a:uFillTx/>
                <a:latin typeface="+mn-lt"/>
                <a:ea typeface="+mn-ea"/>
                <a:cs typeface="Times New Roman"/>
              </a:rPr>
              <a:t>then y</a:t>
            </a:r>
            <a:r>
              <a:rPr kumimoji="0" lang="en-US" sz="3600" b="0" i="0" u="none" strike="noStrike" kern="1200" cap="none" spc="-80" normalizeH="0" baseline="0" noProof="0" dirty="0">
                <a:ln>
                  <a:noFill/>
                </a:ln>
                <a:solidFill>
                  <a:schemeClr val="accent5">
                    <a:lumMod val="50000"/>
                  </a:schemeClr>
                </a:solidFill>
                <a:effectLst/>
                <a:uLnTx/>
                <a:uFillTx/>
                <a:latin typeface="+mn-lt"/>
                <a:ea typeface="+mn-ea"/>
                <a:cs typeface="Times New Roman"/>
              </a:rPr>
              <a:t>ou</a:t>
            </a:r>
            <a:r>
              <a:rPr kumimoji="0" lang="en-US" sz="3600" b="0" i="0" u="none" strike="noStrike" kern="1200" cap="none" spc="-50" normalizeH="0" baseline="0" noProof="0" dirty="0">
                <a:ln>
                  <a:noFill/>
                </a:ln>
                <a:solidFill>
                  <a:schemeClr val="accent5">
                    <a:lumMod val="50000"/>
                  </a:schemeClr>
                </a:solidFill>
                <a:effectLst/>
                <a:uLnTx/>
                <a:uFillTx/>
                <a:latin typeface="+mn-lt"/>
                <a:ea typeface="+mn-ea"/>
                <a:cs typeface="Times New Roman"/>
              </a:rPr>
              <a:t> </a:t>
            </a:r>
            <a:r>
              <a:rPr kumimoji="0" lang="en-US" sz="3600" b="0" i="0" u="none" strike="noStrike" kern="1200" cap="none" spc="0" normalizeH="0" baseline="0" noProof="0" dirty="0">
                <a:ln>
                  <a:noFill/>
                </a:ln>
                <a:solidFill>
                  <a:schemeClr val="accent5">
                    <a:lumMod val="50000"/>
                  </a:schemeClr>
                </a:solidFill>
                <a:effectLst/>
                <a:uLnTx/>
                <a:uFillTx/>
                <a:latin typeface="+mn-lt"/>
                <a:ea typeface="+mn-ea"/>
                <a:cs typeface="Times New Roman"/>
              </a:rPr>
              <a:t>are</a:t>
            </a:r>
            <a:r>
              <a:rPr kumimoji="0" lang="en-US" sz="3600" b="0" i="0" u="none" strike="noStrike" kern="1200" cap="none" spc="-45" normalizeH="0" baseline="0" noProof="0" dirty="0">
                <a:ln>
                  <a:noFill/>
                </a:ln>
                <a:solidFill>
                  <a:schemeClr val="accent5">
                    <a:lumMod val="50000"/>
                  </a:schemeClr>
                </a:solidFill>
                <a:effectLst/>
                <a:uLnTx/>
                <a:uFillTx/>
                <a:latin typeface="+mn-lt"/>
                <a:ea typeface="+mn-ea"/>
                <a:cs typeface="Times New Roman"/>
              </a:rPr>
              <a:t> </a:t>
            </a:r>
            <a:r>
              <a:rPr kumimoji="0" lang="en-US" sz="3600" b="0" i="0" u="none" strike="noStrike" kern="1200" cap="none" spc="0" normalizeH="0" baseline="0" noProof="0" dirty="0">
                <a:ln>
                  <a:noFill/>
                </a:ln>
                <a:solidFill>
                  <a:schemeClr val="accent5">
                    <a:lumMod val="50000"/>
                  </a:schemeClr>
                </a:solidFill>
                <a:effectLst/>
                <a:uLnTx/>
                <a:uFillTx/>
                <a:latin typeface="+mn-lt"/>
                <a:ea typeface="+mn-ea"/>
                <a:cs typeface="Times New Roman"/>
              </a:rPr>
              <a:t>finished</a:t>
            </a:r>
            <a:r>
              <a:rPr kumimoji="0" lang="en-US" sz="3600" b="0" i="0" u="none" strike="noStrike" kern="1200" cap="none" spc="-45" normalizeH="0" baseline="0" noProof="0" dirty="0">
                <a:ln>
                  <a:noFill/>
                </a:ln>
                <a:solidFill>
                  <a:schemeClr val="accent5">
                    <a:lumMod val="50000"/>
                  </a:schemeClr>
                </a:solidFill>
                <a:effectLst/>
                <a:uLnTx/>
                <a:uFillTx/>
                <a:latin typeface="+mn-lt"/>
                <a:ea typeface="+mn-ea"/>
                <a:cs typeface="Times New Roman"/>
              </a:rPr>
              <a:t> </a:t>
            </a:r>
            <a:r>
              <a:rPr kumimoji="0" lang="en-US" sz="3600" b="0" i="0" u="none" strike="noStrike" kern="1200" cap="none" spc="0" normalizeH="0" baseline="0" noProof="0" dirty="0">
                <a:ln>
                  <a:noFill/>
                </a:ln>
                <a:solidFill>
                  <a:schemeClr val="accent5">
                    <a:lumMod val="50000"/>
                  </a:schemeClr>
                </a:solidFill>
                <a:effectLst/>
                <a:uLnTx/>
                <a:uFillTx/>
                <a:latin typeface="+mn-lt"/>
                <a:ea typeface="+mn-ea"/>
                <a:cs typeface="Times New Roman"/>
              </a:rPr>
              <a:t>with</a:t>
            </a:r>
            <a:r>
              <a:rPr kumimoji="0" lang="en-US" sz="3600" b="0" i="0" u="none" strike="noStrike" kern="1200" cap="none" spc="-50" normalizeH="0" baseline="0" noProof="0" dirty="0">
                <a:ln>
                  <a:noFill/>
                </a:ln>
                <a:solidFill>
                  <a:schemeClr val="accent5">
                    <a:lumMod val="50000"/>
                  </a:schemeClr>
                </a:solidFill>
                <a:effectLst/>
                <a:uLnTx/>
                <a:uFillTx/>
                <a:latin typeface="+mn-lt"/>
                <a:ea typeface="+mn-ea"/>
                <a:cs typeface="Times New Roman"/>
              </a:rPr>
              <a:t> </a:t>
            </a:r>
            <a:r>
              <a:rPr kumimoji="0" lang="en-US" sz="3600" b="0" i="0" u="none" strike="noStrike" kern="1200" cap="none" spc="0" normalizeH="0" baseline="0" noProof="0" dirty="0">
                <a:ln>
                  <a:noFill/>
                </a:ln>
                <a:solidFill>
                  <a:schemeClr val="accent5">
                    <a:lumMod val="50000"/>
                  </a:schemeClr>
                </a:solidFill>
                <a:effectLst/>
                <a:uLnTx/>
                <a:uFillTx/>
                <a:latin typeface="+mn-lt"/>
                <a:ea typeface="+mn-ea"/>
                <a:cs typeface="Times New Roman"/>
              </a:rPr>
              <a:t>the</a:t>
            </a:r>
            <a:r>
              <a:rPr kumimoji="0" lang="en-US" sz="3600" b="0" i="0" u="none" strike="noStrike" kern="1200" cap="none" spc="-45" normalizeH="0" baseline="0" noProof="0" dirty="0">
                <a:ln>
                  <a:noFill/>
                </a:ln>
                <a:solidFill>
                  <a:schemeClr val="accent5">
                    <a:lumMod val="50000"/>
                  </a:schemeClr>
                </a:solidFill>
                <a:effectLst/>
                <a:uLnTx/>
                <a:uFillTx/>
                <a:latin typeface="+mn-lt"/>
                <a:ea typeface="+mn-ea"/>
                <a:cs typeface="Times New Roman"/>
              </a:rPr>
              <a:t> </a:t>
            </a:r>
            <a:r>
              <a:rPr kumimoji="0" lang="en-US" sz="3600" b="0" i="0" u="none" strike="noStrike" kern="1200" cap="none" spc="0" normalizeH="0" baseline="0" noProof="0" dirty="0">
                <a:ln>
                  <a:noFill/>
                </a:ln>
                <a:solidFill>
                  <a:schemeClr val="accent5">
                    <a:lumMod val="50000"/>
                  </a:schemeClr>
                </a:solidFill>
                <a:effectLst/>
                <a:uLnTx/>
                <a:uFillTx/>
                <a:latin typeface="+mn-lt"/>
                <a:ea typeface="+mn-ea"/>
                <a:cs typeface="Times New Roman"/>
              </a:rPr>
              <a:t>desk</a:t>
            </a:r>
            <a:r>
              <a:rPr kumimoji="0" lang="en-US" sz="3600" b="0" i="0" u="none" strike="noStrike" kern="1200" cap="none" spc="-45" normalizeH="0" baseline="0" noProof="0" dirty="0">
                <a:ln>
                  <a:noFill/>
                </a:ln>
                <a:solidFill>
                  <a:schemeClr val="accent5">
                    <a:lumMod val="50000"/>
                  </a:schemeClr>
                </a:solidFill>
                <a:effectLst/>
                <a:uLnTx/>
                <a:uFillTx/>
                <a:latin typeface="+mn-lt"/>
                <a:ea typeface="+mn-ea"/>
                <a:cs typeface="Times New Roman"/>
              </a:rPr>
              <a:t> </a:t>
            </a:r>
            <a:r>
              <a:rPr kumimoji="0" lang="en-US" sz="3600" b="0" i="0" u="none" strike="noStrike" kern="1200" cap="none" spc="0" normalizeH="0" baseline="0" noProof="0" dirty="0">
                <a:ln>
                  <a:noFill/>
                </a:ln>
                <a:solidFill>
                  <a:schemeClr val="accent5">
                    <a:lumMod val="50000"/>
                  </a:schemeClr>
                </a:solidFill>
                <a:effectLst/>
                <a:uLnTx/>
                <a:uFillTx/>
                <a:latin typeface="+mn-lt"/>
                <a:ea typeface="+mn-ea"/>
                <a:cs typeface="Times New Roman"/>
              </a:rPr>
              <a:t>review</a:t>
            </a:r>
            <a:r>
              <a:rPr kumimoji="0" lang="en-US" sz="3600" b="0" i="0" u="none" strike="noStrike" kern="1200" cap="none" spc="-45" normalizeH="0" baseline="0" noProof="0" dirty="0">
                <a:ln>
                  <a:noFill/>
                </a:ln>
                <a:solidFill>
                  <a:schemeClr val="accent5">
                    <a:lumMod val="50000"/>
                  </a:schemeClr>
                </a:solidFill>
                <a:effectLst/>
                <a:uLnTx/>
                <a:uFillTx/>
                <a:latin typeface="+mn-lt"/>
                <a:ea typeface="+mn-ea"/>
                <a:cs typeface="Times New Roman"/>
              </a:rPr>
              <a:t> </a:t>
            </a:r>
            <a:r>
              <a:rPr kumimoji="0" lang="en-US" sz="3600" b="0" i="0" u="none" strike="noStrike" kern="1200" cap="none" spc="-10" normalizeH="0" baseline="0" noProof="0" dirty="0">
                <a:ln>
                  <a:noFill/>
                </a:ln>
                <a:solidFill>
                  <a:schemeClr val="accent5">
                    <a:lumMod val="50000"/>
                  </a:schemeClr>
                </a:solidFill>
                <a:effectLst/>
                <a:uLnTx/>
                <a:uFillTx/>
                <a:latin typeface="+mn-lt"/>
                <a:ea typeface="+mn-ea"/>
                <a:cs typeface="Times New Roman"/>
              </a:rPr>
              <a:t>process!</a:t>
            </a:r>
          </a:p>
        </p:txBody>
      </p:sp>
    </p:spTree>
    <p:extLst>
      <p:ext uri="{BB962C8B-B14F-4D97-AF65-F5344CB8AC3E}">
        <p14:creationId xmlns:p14="http://schemas.microsoft.com/office/powerpoint/2010/main" val="149140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24ABC6-22D2-FA00-6791-D2332E47B175}"/>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Non-Compliance</a:t>
            </a:r>
          </a:p>
        </p:txBody>
      </p:sp>
      <p:sp>
        <p:nvSpPr>
          <p:cNvPr id="2" name="Slide Number Placeholder 1">
            <a:extLst>
              <a:ext uri="{FF2B5EF4-FFF2-40B4-BE49-F238E27FC236}">
                <a16:creationId xmlns:a16="http://schemas.microsoft.com/office/drawing/2014/main" id="{8BD7B01D-6167-0C1D-10DC-261C28ACFB55}"/>
              </a:ext>
            </a:extLst>
          </p:cNvPr>
          <p:cNvSpPr>
            <a:spLocks noGrp="1"/>
          </p:cNvSpPr>
          <p:nvPr>
            <p:ph type="sldNum" sz="quarter" idx="4"/>
          </p:nvPr>
        </p:nvSpPr>
        <p:spPr/>
        <p:txBody>
          <a:bodyPr/>
          <a:lstStyle/>
          <a:p>
            <a:fld id="{3B745311-16E5-4BEF-BFE6-36758A3427EB}" type="slidenum">
              <a:rPr lang="en-US" smtClean="0"/>
              <a:pPr/>
              <a:t>8</a:t>
            </a:fld>
            <a:endParaRPr lang="en-US" dirty="0"/>
          </a:p>
        </p:txBody>
      </p:sp>
      <p:sp>
        <p:nvSpPr>
          <p:cNvPr id="3" name="Content Placeholder 2">
            <a:extLst>
              <a:ext uri="{FF2B5EF4-FFF2-40B4-BE49-F238E27FC236}">
                <a16:creationId xmlns:a16="http://schemas.microsoft.com/office/drawing/2014/main" id="{3A5E8652-CE37-C41E-07B3-8984453F0ED2}"/>
              </a:ext>
            </a:extLst>
          </p:cNvPr>
          <p:cNvSpPr>
            <a:spLocks noGrp="1"/>
          </p:cNvSpPr>
          <p:nvPr>
            <p:ph sz="quarter" idx="11"/>
          </p:nvPr>
        </p:nvSpPr>
        <p:spPr/>
        <p:txBody>
          <a:bodyPr>
            <a:normAutofit lnSpcReduction="10000"/>
          </a:bodyPr>
          <a:lstStyle/>
          <a:p>
            <a:pPr marL="0" marR="664210" indent="0">
              <a:lnSpc>
                <a:spcPts val="2800"/>
              </a:lnSpc>
              <a:spcBef>
                <a:spcPts val="710"/>
              </a:spcBef>
              <a:buSzPct val="110000"/>
              <a:buNone/>
              <a:tabLst>
                <a:tab pos="332105" algn="l"/>
                <a:tab pos="333375" algn="l"/>
              </a:tabLst>
            </a:pPr>
            <a:r>
              <a:rPr lang="en-US" dirty="0">
                <a:cs typeface="Times New Roman"/>
              </a:rPr>
              <a:t>If</a:t>
            </a:r>
            <a:r>
              <a:rPr lang="en-US" spc="-35" dirty="0">
                <a:cs typeface="Times New Roman"/>
              </a:rPr>
              <a:t> </a:t>
            </a:r>
            <a:r>
              <a:rPr lang="en-US" dirty="0">
                <a:cs typeface="Times New Roman"/>
              </a:rPr>
              <a:t>any</a:t>
            </a:r>
            <a:r>
              <a:rPr lang="en-US" spc="-55" dirty="0">
                <a:cs typeface="Times New Roman"/>
              </a:rPr>
              <a:t> </a:t>
            </a:r>
            <a:r>
              <a:rPr lang="en-US" dirty="0">
                <a:cs typeface="Times New Roman"/>
              </a:rPr>
              <a:t>indicator</a:t>
            </a:r>
            <a:r>
              <a:rPr lang="en-US" spc="-55" dirty="0">
                <a:cs typeface="Times New Roman"/>
              </a:rPr>
              <a:t> </a:t>
            </a:r>
            <a:r>
              <a:rPr lang="en-US" dirty="0">
                <a:cs typeface="Times New Roman"/>
              </a:rPr>
              <a:t>is</a:t>
            </a:r>
            <a:r>
              <a:rPr lang="en-US" spc="-50" dirty="0">
                <a:cs typeface="Times New Roman"/>
              </a:rPr>
              <a:t> </a:t>
            </a:r>
            <a:r>
              <a:rPr lang="en-US" dirty="0">
                <a:cs typeface="Times New Roman"/>
              </a:rPr>
              <a:t>out of</a:t>
            </a:r>
            <a:r>
              <a:rPr lang="en-US" spc="-45" dirty="0">
                <a:cs typeface="Times New Roman"/>
              </a:rPr>
              <a:t> </a:t>
            </a:r>
            <a:r>
              <a:rPr lang="en-US" dirty="0">
                <a:cs typeface="Times New Roman"/>
              </a:rPr>
              <a:t>compliance,</a:t>
            </a:r>
            <a:r>
              <a:rPr lang="en-US" spc="-45" dirty="0">
                <a:cs typeface="Times New Roman"/>
              </a:rPr>
              <a:t> </a:t>
            </a:r>
            <a:r>
              <a:rPr lang="en-US" dirty="0">
                <a:cs typeface="Times New Roman"/>
              </a:rPr>
              <a:t>then</a:t>
            </a:r>
            <a:r>
              <a:rPr lang="en-US" spc="-50" dirty="0">
                <a:cs typeface="Times New Roman"/>
              </a:rPr>
              <a:t> </a:t>
            </a:r>
            <a:r>
              <a:rPr lang="en-US" spc="-25" dirty="0">
                <a:cs typeface="Times New Roman"/>
              </a:rPr>
              <a:t>you </a:t>
            </a:r>
            <a:r>
              <a:rPr lang="en-US" spc="-10" dirty="0">
                <a:cs typeface="Times New Roman"/>
              </a:rPr>
              <a:t>must</a:t>
            </a:r>
            <a:endParaRPr lang="en-US" dirty="0">
              <a:cs typeface="Times New Roman"/>
            </a:endParaRPr>
          </a:p>
          <a:p>
            <a:pPr marL="836295" lvl="1" indent="-457200">
              <a:spcBef>
                <a:spcPts val="35"/>
              </a:spcBef>
              <a:buSzPct val="100000"/>
              <a:buFont typeface="Arial" panose="020B0604020202020204" pitchFamily="34" charset="0"/>
              <a:buChar char="•"/>
              <a:tabLst>
                <a:tab pos="653415" algn="l"/>
              </a:tabLst>
            </a:pPr>
            <a:r>
              <a:rPr lang="en-US" dirty="0">
                <a:cs typeface="Times New Roman"/>
              </a:rPr>
              <a:t>complete</a:t>
            </a:r>
            <a:r>
              <a:rPr lang="en-US" spc="-50" dirty="0">
                <a:cs typeface="Times New Roman"/>
              </a:rPr>
              <a:t> </a:t>
            </a:r>
            <a:r>
              <a:rPr lang="en-US" dirty="0">
                <a:cs typeface="Times New Roman"/>
              </a:rPr>
              <a:t>the</a:t>
            </a:r>
            <a:r>
              <a:rPr lang="en-US" spc="-45" dirty="0">
                <a:cs typeface="Times New Roman"/>
              </a:rPr>
              <a:t> </a:t>
            </a:r>
            <a:r>
              <a:rPr lang="en-US" dirty="0">
                <a:cs typeface="Times New Roman"/>
              </a:rPr>
              <a:t>Plan</a:t>
            </a:r>
            <a:r>
              <a:rPr lang="en-US" spc="-40" dirty="0">
                <a:cs typeface="Times New Roman"/>
              </a:rPr>
              <a:t> </a:t>
            </a:r>
            <a:r>
              <a:rPr lang="en-US" dirty="0">
                <a:cs typeface="Times New Roman"/>
              </a:rPr>
              <a:t>for</a:t>
            </a:r>
            <a:r>
              <a:rPr lang="en-US" spc="-35" dirty="0">
                <a:cs typeface="Times New Roman"/>
              </a:rPr>
              <a:t> </a:t>
            </a:r>
            <a:r>
              <a:rPr lang="en-US" spc="-10" dirty="0">
                <a:cs typeface="Times New Roman"/>
              </a:rPr>
              <a:t>Correction.</a:t>
            </a:r>
            <a:endParaRPr lang="en-US" dirty="0">
              <a:cs typeface="Times New Roman"/>
            </a:endParaRPr>
          </a:p>
          <a:p>
            <a:pPr marL="836295" lvl="1" indent="-457200">
              <a:spcBef>
                <a:spcPts val="40"/>
              </a:spcBef>
              <a:buSzPct val="110000"/>
              <a:buFont typeface="Arial" panose="020B0604020202020204" pitchFamily="34" charset="0"/>
              <a:buChar char="•"/>
              <a:tabLst>
                <a:tab pos="653415" algn="l"/>
              </a:tabLst>
            </a:pPr>
            <a:r>
              <a:rPr lang="en-US" dirty="0">
                <a:cs typeface="Times New Roman"/>
              </a:rPr>
              <a:t>correct</a:t>
            </a:r>
            <a:r>
              <a:rPr lang="en-US" spc="-65" dirty="0">
                <a:cs typeface="Times New Roman"/>
              </a:rPr>
              <a:t> </a:t>
            </a:r>
            <a:r>
              <a:rPr lang="en-US" dirty="0">
                <a:cs typeface="Times New Roman"/>
              </a:rPr>
              <a:t>individual</a:t>
            </a:r>
            <a:r>
              <a:rPr lang="en-US" spc="-90" dirty="0">
                <a:cs typeface="Times New Roman"/>
              </a:rPr>
              <a:t> </a:t>
            </a:r>
            <a:r>
              <a:rPr lang="en-US" dirty="0">
                <a:cs typeface="Times New Roman"/>
              </a:rPr>
              <a:t>noncompliance</a:t>
            </a:r>
            <a:r>
              <a:rPr lang="en-US" spc="-75" dirty="0">
                <a:cs typeface="Times New Roman"/>
              </a:rPr>
              <a:t> </a:t>
            </a:r>
            <a:r>
              <a:rPr lang="en-US" spc="-10" dirty="0">
                <a:cs typeface="Times New Roman"/>
              </a:rPr>
              <a:t>(I-</a:t>
            </a:r>
            <a:r>
              <a:rPr lang="en-US" spc="-20" dirty="0">
                <a:cs typeface="Times New Roman"/>
              </a:rPr>
              <a:t>CAP).</a:t>
            </a:r>
            <a:endParaRPr lang="en-US" dirty="0">
              <a:cs typeface="Times New Roman"/>
            </a:endParaRPr>
          </a:p>
          <a:p>
            <a:pPr marL="836930" marR="404495" lvl="1" indent="-457200">
              <a:lnSpc>
                <a:spcPts val="2800"/>
              </a:lnSpc>
              <a:spcBef>
                <a:spcPts val="595"/>
              </a:spcBef>
              <a:buSzPct val="110000"/>
              <a:buFont typeface="Arial" panose="020B0604020202020204" pitchFamily="34" charset="0"/>
              <a:buChar char="•"/>
              <a:tabLst>
                <a:tab pos="653415" algn="l"/>
              </a:tabLst>
            </a:pPr>
            <a:r>
              <a:rPr lang="en-US" dirty="0">
                <a:cs typeface="Times New Roman"/>
              </a:rPr>
              <a:t>document</a:t>
            </a:r>
            <a:r>
              <a:rPr lang="en-US" spc="-65" dirty="0">
                <a:cs typeface="Times New Roman"/>
              </a:rPr>
              <a:t> </a:t>
            </a:r>
            <a:r>
              <a:rPr lang="en-US" dirty="0">
                <a:cs typeface="Times New Roman"/>
              </a:rPr>
              <a:t>systemic</a:t>
            </a:r>
            <a:r>
              <a:rPr lang="en-US" spc="-65" dirty="0">
                <a:cs typeface="Times New Roman"/>
              </a:rPr>
              <a:t> </a:t>
            </a:r>
            <a:r>
              <a:rPr lang="en-US" dirty="0">
                <a:cs typeface="Times New Roman"/>
              </a:rPr>
              <a:t>compliance</a:t>
            </a:r>
            <a:r>
              <a:rPr lang="en-US" spc="-65" dirty="0">
                <a:cs typeface="Times New Roman"/>
              </a:rPr>
              <a:t> </a:t>
            </a:r>
            <a:r>
              <a:rPr lang="en-US" dirty="0">
                <a:cs typeface="Times New Roman"/>
              </a:rPr>
              <a:t>for</a:t>
            </a:r>
            <a:r>
              <a:rPr lang="en-US" spc="-45" dirty="0">
                <a:cs typeface="Times New Roman"/>
              </a:rPr>
              <a:t> </a:t>
            </a:r>
            <a:r>
              <a:rPr lang="en-US" dirty="0">
                <a:cs typeface="Times New Roman"/>
              </a:rPr>
              <a:t>each</a:t>
            </a:r>
            <a:r>
              <a:rPr lang="en-US" spc="-60" dirty="0">
                <a:cs typeface="Times New Roman"/>
              </a:rPr>
              <a:t> </a:t>
            </a:r>
            <a:r>
              <a:rPr lang="en-US" spc="-10" dirty="0">
                <a:cs typeface="Times New Roman"/>
              </a:rPr>
              <a:t>indicator (CAP).</a:t>
            </a:r>
          </a:p>
          <a:p>
            <a:pPr marL="379730" marR="404495" lvl="1" indent="0">
              <a:lnSpc>
                <a:spcPts val="2800"/>
              </a:lnSpc>
              <a:spcBef>
                <a:spcPts val="595"/>
              </a:spcBef>
              <a:buSzPct val="110000"/>
              <a:buNone/>
              <a:tabLst>
                <a:tab pos="653415" algn="l"/>
              </a:tabLst>
            </a:pPr>
            <a:endParaRPr lang="en-US" sz="2000" dirty="0">
              <a:cs typeface="Times New Roman"/>
            </a:endParaRPr>
          </a:p>
          <a:p>
            <a:pPr marL="0" marR="5080" indent="0">
              <a:lnSpc>
                <a:spcPts val="2800"/>
              </a:lnSpc>
              <a:spcBef>
                <a:spcPts val="695"/>
              </a:spcBef>
              <a:buSzPct val="110000"/>
              <a:buNone/>
              <a:tabLst>
                <a:tab pos="332105" algn="l"/>
                <a:tab pos="333375" algn="l"/>
              </a:tabLst>
            </a:pPr>
            <a:r>
              <a:rPr lang="en-US" dirty="0">
                <a:cs typeface="Times New Roman"/>
              </a:rPr>
              <a:t>If</a:t>
            </a:r>
            <a:r>
              <a:rPr lang="en-US" spc="-40" dirty="0">
                <a:cs typeface="Times New Roman"/>
              </a:rPr>
              <a:t> </a:t>
            </a:r>
            <a:r>
              <a:rPr lang="en-US" dirty="0">
                <a:cs typeface="Times New Roman"/>
              </a:rPr>
              <a:t>selected</a:t>
            </a:r>
            <a:r>
              <a:rPr lang="en-US" spc="-65" dirty="0">
                <a:cs typeface="Times New Roman"/>
              </a:rPr>
              <a:t> </a:t>
            </a:r>
            <a:r>
              <a:rPr lang="en-US" dirty="0">
                <a:cs typeface="Times New Roman"/>
              </a:rPr>
              <a:t>for</a:t>
            </a:r>
            <a:r>
              <a:rPr lang="en-US" spc="-40" dirty="0">
                <a:cs typeface="Times New Roman"/>
              </a:rPr>
              <a:t> </a:t>
            </a:r>
            <a:r>
              <a:rPr lang="en-US" dirty="0">
                <a:cs typeface="Times New Roman"/>
              </a:rPr>
              <a:t>a</a:t>
            </a:r>
            <a:r>
              <a:rPr lang="en-US" spc="-50" dirty="0">
                <a:cs typeface="Times New Roman"/>
              </a:rPr>
              <a:t>n onsite review</a:t>
            </a:r>
            <a:endParaRPr lang="en-US" dirty="0">
              <a:cs typeface="Times New Roman"/>
            </a:endParaRPr>
          </a:p>
          <a:p>
            <a:pPr marL="836295" lvl="1" indent="-457200">
              <a:spcBef>
                <a:spcPts val="35"/>
              </a:spcBef>
              <a:buSzPct val="110000"/>
              <a:buFont typeface="Arial" panose="020B0604020202020204" pitchFamily="34" charset="0"/>
              <a:buChar char="•"/>
              <a:tabLst>
                <a:tab pos="653415" algn="l"/>
              </a:tabLst>
            </a:pPr>
            <a:r>
              <a:rPr lang="en-US" dirty="0">
                <a:cs typeface="Times New Roman"/>
              </a:rPr>
              <a:t>watch</a:t>
            </a:r>
            <a:r>
              <a:rPr lang="en-US" spc="-40" dirty="0">
                <a:cs typeface="Times New Roman"/>
              </a:rPr>
              <a:t> </a:t>
            </a:r>
            <a:r>
              <a:rPr lang="en-US" dirty="0">
                <a:cs typeface="Times New Roman"/>
              </a:rPr>
              <a:t>for</a:t>
            </a:r>
            <a:r>
              <a:rPr lang="en-US" spc="-55" dirty="0">
                <a:cs typeface="Times New Roman"/>
              </a:rPr>
              <a:t> </a:t>
            </a:r>
            <a:r>
              <a:rPr lang="en-US" dirty="0">
                <a:cs typeface="Times New Roman"/>
              </a:rPr>
              <a:t>correspondence</a:t>
            </a:r>
            <a:r>
              <a:rPr lang="en-US" spc="-75" dirty="0">
                <a:cs typeface="Times New Roman"/>
              </a:rPr>
              <a:t> </a:t>
            </a:r>
            <a:r>
              <a:rPr lang="en-US" dirty="0">
                <a:cs typeface="Times New Roman"/>
              </a:rPr>
              <a:t>with</a:t>
            </a:r>
            <a:r>
              <a:rPr lang="en-US" spc="-55" dirty="0">
                <a:cs typeface="Times New Roman"/>
              </a:rPr>
              <a:t> </a:t>
            </a:r>
            <a:r>
              <a:rPr lang="en-US" dirty="0">
                <a:cs typeface="Times New Roman"/>
              </a:rPr>
              <a:t>specific</a:t>
            </a:r>
            <a:r>
              <a:rPr lang="en-US" spc="-75" dirty="0">
                <a:cs typeface="Times New Roman"/>
              </a:rPr>
              <a:t> </a:t>
            </a:r>
            <a:r>
              <a:rPr lang="en-US" spc="-10" dirty="0">
                <a:cs typeface="Times New Roman"/>
              </a:rPr>
              <a:t>details.</a:t>
            </a:r>
            <a:endParaRPr lang="en-US" dirty="0">
              <a:cs typeface="Times New Roman"/>
            </a:endParaRPr>
          </a:p>
          <a:p>
            <a:endParaRPr lang="en-US" dirty="0"/>
          </a:p>
        </p:txBody>
      </p:sp>
    </p:spTree>
    <p:extLst>
      <p:ext uri="{BB962C8B-B14F-4D97-AF65-F5344CB8AC3E}">
        <p14:creationId xmlns:p14="http://schemas.microsoft.com/office/powerpoint/2010/main" val="197128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C346A3-D379-CB1A-0CAA-12FF68EE5FF1}"/>
              </a:ext>
            </a:extLst>
          </p:cNvPr>
          <p:cNvSpPr>
            <a:spLocks noGrp="1"/>
          </p:cNvSpPr>
          <p:nvPr>
            <p:ph type="title" idx="4294967295"/>
          </p:nvPr>
        </p:nvSpPr>
        <p:spPr>
          <a:xfrm>
            <a:off x="304800" y="36513"/>
            <a:ext cx="6781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LEA Home Screen CAP’s </a:t>
            </a:r>
          </a:p>
        </p:txBody>
      </p:sp>
      <p:sp>
        <p:nvSpPr>
          <p:cNvPr id="2" name="Slide Number Placeholder 1">
            <a:extLst>
              <a:ext uri="{FF2B5EF4-FFF2-40B4-BE49-F238E27FC236}">
                <a16:creationId xmlns:a16="http://schemas.microsoft.com/office/drawing/2014/main" id="{DC4EB05B-E741-7702-44DF-03EBF86A5654}"/>
              </a:ext>
            </a:extLst>
          </p:cNvPr>
          <p:cNvSpPr>
            <a:spLocks noGrp="1"/>
          </p:cNvSpPr>
          <p:nvPr>
            <p:ph type="sldNum" sz="quarter" idx="4"/>
          </p:nvPr>
        </p:nvSpPr>
        <p:spPr/>
        <p:txBody>
          <a:bodyPr/>
          <a:lstStyle/>
          <a:p>
            <a:fld id="{3B745311-16E5-4BEF-BFE6-36758A3427EB}" type="slidenum">
              <a:rPr lang="en-US" smtClean="0"/>
              <a:pPr/>
              <a:t>9</a:t>
            </a:fld>
            <a:endParaRPr lang="en-US" dirty="0"/>
          </a:p>
        </p:txBody>
      </p:sp>
      <p:pic>
        <p:nvPicPr>
          <p:cNvPr id="6" name="Content Placeholder 5" descr="Screenshot of the LEA Home Page">
            <a:extLst>
              <a:ext uri="{FF2B5EF4-FFF2-40B4-BE49-F238E27FC236}">
                <a16:creationId xmlns:a16="http://schemas.microsoft.com/office/drawing/2014/main" id="{992A8EBD-DF48-DBE5-AA27-481C33C715D6}"/>
              </a:ext>
            </a:extLst>
          </p:cNvPr>
          <p:cNvPicPr>
            <a:picLocks noGrp="1" noChangeAspect="1"/>
          </p:cNvPicPr>
          <p:nvPr>
            <p:ph sz="quarter" idx="11"/>
          </p:nvPr>
        </p:nvPicPr>
        <p:blipFill rotWithShape="1">
          <a:blip r:embed="rId3"/>
          <a:srcRect t="44270"/>
          <a:stretch/>
        </p:blipFill>
        <p:spPr>
          <a:xfrm>
            <a:off x="152400" y="971550"/>
            <a:ext cx="8839200" cy="3383103"/>
          </a:xfrm>
          <a:prstGeom prst="rect">
            <a:avLst/>
          </a:prstGeom>
        </p:spPr>
      </p:pic>
      <p:sp>
        <p:nvSpPr>
          <p:cNvPr id="7" name="Oval 6">
            <a:extLst>
              <a:ext uri="{FF2B5EF4-FFF2-40B4-BE49-F238E27FC236}">
                <a16:creationId xmlns:a16="http://schemas.microsoft.com/office/drawing/2014/main" id="{401D708D-A034-0849-6DAB-DDD0028BB207}"/>
              </a:ext>
              <a:ext uri="{C183D7F6-B498-43B3-948B-1728B52AA6E4}">
                <adec:decorative xmlns:adec="http://schemas.microsoft.com/office/drawing/2017/decorative" val="1"/>
              </a:ext>
            </a:extLst>
          </p:cNvPr>
          <p:cNvSpPr/>
          <p:nvPr/>
        </p:nvSpPr>
        <p:spPr>
          <a:xfrm>
            <a:off x="7772400" y="3883244"/>
            <a:ext cx="1066800" cy="577412"/>
          </a:xfrm>
          <a:prstGeom prst="ellipse">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19F706-8040-59ED-6FDE-45C825D83F08}"/>
              </a:ext>
              <a:ext uri="{C183D7F6-B498-43B3-948B-1728B52AA6E4}">
                <adec:decorative xmlns:adec="http://schemas.microsoft.com/office/drawing/2017/decorative" val="1"/>
              </a:ext>
            </a:extLst>
          </p:cNvPr>
          <p:cNvSpPr txBox="1"/>
          <p:nvPr/>
        </p:nvSpPr>
        <p:spPr>
          <a:xfrm>
            <a:off x="8001000" y="3682406"/>
            <a:ext cx="838200" cy="20083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45398693"/>
      </p:ext>
    </p:extLst>
  </p:cSld>
  <p:clrMapOvr>
    <a:masterClrMapping/>
  </p:clrMapOvr>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C357DACF-7FE3-4DCF-92A3-AB1B53D737CA}"/>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E0DE17CB-F39D-4E94-9C60-77D4BDD88A2B}"/>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4297CBB4-9C4C-46B0-AB8C-E51FCAF1DD43}"/>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6388B95E-133C-410F-B547-9D47BD404D8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2022 PPT Template</Template>
  <TotalTime>2461</TotalTime>
  <Words>4817</Words>
  <Application>Microsoft Office PowerPoint</Application>
  <PresentationFormat>On-screen Show (16:9)</PresentationFormat>
  <Paragraphs>260</Paragraphs>
  <Slides>42</Slides>
  <Notes>39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42</vt:i4>
      </vt:variant>
    </vt:vector>
  </HeadingPairs>
  <TitlesOfParts>
    <vt:vector size="54" baseType="lpstr">
      <vt:lpstr>Arial</vt:lpstr>
      <vt:lpstr>Calibri</vt:lpstr>
      <vt:lpstr>Cambria</vt:lpstr>
      <vt:lpstr>Courier New</vt:lpstr>
      <vt:lpstr>Tahoma</vt:lpstr>
      <vt:lpstr>Times New Roman</vt:lpstr>
      <vt:lpstr>Tw Cen MT</vt:lpstr>
      <vt:lpstr>Wingdings</vt:lpstr>
      <vt:lpstr>DESE Title Slides</vt:lpstr>
      <vt:lpstr>DESE Content Slides</vt:lpstr>
      <vt:lpstr>DESE Section Dividers</vt:lpstr>
      <vt:lpstr>DESE Closing Slides</vt:lpstr>
      <vt:lpstr>Corrective Action Plan Year Training and Guidance</vt:lpstr>
      <vt:lpstr>Learning Objectives</vt:lpstr>
      <vt:lpstr>Learning Objectives continued</vt:lpstr>
      <vt:lpstr>Corrective Action Plan (CAP) Year Timeline</vt:lpstr>
      <vt:lpstr>LEA Home Screen</vt:lpstr>
      <vt:lpstr>IMACS 2.0 Reports</vt:lpstr>
      <vt:lpstr>Compliance</vt:lpstr>
      <vt:lpstr>Non-Compliance</vt:lpstr>
      <vt:lpstr>LEA Home Screen CAP’s </vt:lpstr>
      <vt:lpstr>Corrective Action Plan (CAP)</vt:lpstr>
      <vt:lpstr>Step 1: Corrective Action Plan (CAP) Statement</vt:lpstr>
      <vt:lpstr>Corrective Action Plan Rubric</vt:lpstr>
      <vt:lpstr>Address Indications with a Corrective Action Plan</vt:lpstr>
      <vt:lpstr>CAP Strategies for Correction Due Date</vt:lpstr>
      <vt:lpstr>Where to Write the Plan of Correction</vt:lpstr>
      <vt:lpstr>DESE Approval of the Plan of Correction</vt:lpstr>
      <vt:lpstr>The Two Prongs of Correction</vt:lpstr>
      <vt:lpstr>Step 2: Individual Corrective Action Plan (ICAP)</vt:lpstr>
      <vt:lpstr>LEA Home Page ICAP</vt:lpstr>
      <vt:lpstr>Completing the Individual Plan of Correction</vt:lpstr>
      <vt:lpstr>Correcting the Individual Plan of Correction</vt:lpstr>
      <vt:lpstr>What if . . . To correct the ICAP</vt:lpstr>
      <vt:lpstr>Uploading ICAP Evidence</vt:lpstr>
      <vt:lpstr>Submitting Evidence for the ICAP</vt:lpstr>
      <vt:lpstr>Beginning Follow-Up Timelines</vt:lpstr>
      <vt:lpstr>Initial Evaluation &amp; C to B Transition Timeline I-CAPs</vt:lpstr>
      <vt:lpstr>LEA Home Screen Follow-Up Timelines: Initial &amp; C to B</vt:lpstr>
      <vt:lpstr>Follow-Up Timelines</vt:lpstr>
      <vt:lpstr>Importing Student Data for Initial Timeline Follow-Up </vt:lpstr>
      <vt:lpstr>Importing Data from CSV file</vt:lpstr>
      <vt:lpstr>Adding Follow-up Timeline Data Manually</vt:lpstr>
      <vt:lpstr>Importing Data for C to B Transition Follow-Up Timelines</vt:lpstr>
      <vt:lpstr>Submitting Follow-up Timeline Data</vt:lpstr>
      <vt:lpstr>Step 3: Corrective Action Plan (CAP)</vt:lpstr>
      <vt:lpstr>CAP Evidence Guidance</vt:lpstr>
      <vt:lpstr>Evidence of Correction Rubric</vt:lpstr>
      <vt:lpstr>Submitting Evidence of Correction</vt:lpstr>
      <vt:lpstr>How to upload Evidence of Correction</vt:lpstr>
      <vt:lpstr>LEA Evidence (Samples) of Correction</vt:lpstr>
      <vt:lpstr>RPDC Compliance Consultants</vt:lpstr>
      <vt:lpstr>Resources</vt:lpstr>
      <vt:lpstr>Department of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Gabrielle</dc:creator>
  <cp:lastModifiedBy>Roth, Connie</cp:lastModifiedBy>
  <cp:revision>35</cp:revision>
  <cp:lastPrinted>2025-09-11T18:32:29Z</cp:lastPrinted>
  <dcterms:created xsi:type="dcterms:W3CDTF">2024-10-16T13:34:03Z</dcterms:created>
  <dcterms:modified xsi:type="dcterms:W3CDTF">2025-09-17T17:28:56Z</dcterms:modified>
</cp:coreProperties>
</file>