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4B_DFF5FB44.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media/image46.jpg" ContentType="image/jpg"/>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media/image49.jpg" ContentType="image/jpg"/>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media/image55.jpg" ContentType="image/jpg"/>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48" r:id="rId2"/>
    <p:sldMasterId id="2147483777" r:id="rId3"/>
    <p:sldMasterId id="2147483789" r:id="rId4"/>
  </p:sldMasterIdLst>
  <p:notesMasterIdLst>
    <p:notesMasterId r:id="rId87"/>
  </p:notesMasterIdLst>
  <p:handoutMasterIdLst>
    <p:handoutMasterId r:id="rId88"/>
  </p:handoutMasterIdLst>
  <p:sldIdLst>
    <p:sldId id="265" r:id="rId5"/>
    <p:sldId id="360" r:id="rId6"/>
    <p:sldId id="266" r:id="rId7"/>
    <p:sldId id="362" r:id="rId8"/>
    <p:sldId id="363" r:id="rId9"/>
    <p:sldId id="269" r:id="rId10"/>
    <p:sldId id="333" r:id="rId11"/>
    <p:sldId id="270" r:id="rId12"/>
    <p:sldId id="271" r:id="rId13"/>
    <p:sldId id="329" r:id="rId14"/>
    <p:sldId id="348" r:id="rId15"/>
    <p:sldId id="331" r:id="rId16"/>
    <p:sldId id="274" r:id="rId17"/>
    <p:sldId id="275" r:id="rId18"/>
    <p:sldId id="278" r:id="rId19"/>
    <p:sldId id="276" r:id="rId20"/>
    <p:sldId id="279" r:id="rId21"/>
    <p:sldId id="272" r:id="rId22"/>
    <p:sldId id="288" r:id="rId23"/>
    <p:sldId id="287" r:id="rId24"/>
    <p:sldId id="349" r:id="rId25"/>
    <p:sldId id="351" r:id="rId26"/>
    <p:sldId id="281" r:id="rId27"/>
    <p:sldId id="334" r:id="rId28"/>
    <p:sldId id="335" r:id="rId29"/>
    <p:sldId id="346" r:id="rId30"/>
    <p:sldId id="337" r:id="rId31"/>
    <p:sldId id="338" r:id="rId32"/>
    <p:sldId id="336" r:id="rId33"/>
    <p:sldId id="339" r:id="rId34"/>
    <p:sldId id="291" r:id="rId35"/>
    <p:sldId id="290" r:id="rId36"/>
    <p:sldId id="292" r:id="rId37"/>
    <p:sldId id="293" r:id="rId38"/>
    <p:sldId id="361" r:id="rId39"/>
    <p:sldId id="364" r:id="rId40"/>
    <p:sldId id="365" r:id="rId41"/>
    <p:sldId id="295" r:id="rId42"/>
    <p:sldId id="296" r:id="rId43"/>
    <p:sldId id="294" r:id="rId44"/>
    <p:sldId id="343" r:id="rId45"/>
    <p:sldId id="297" r:id="rId46"/>
    <p:sldId id="322" r:id="rId47"/>
    <p:sldId id="354" r:id="rId48"/>
    <p:sldId id="344" r:id="rId49"/>
    <p:sldId id="300" r:id="rId50"/>
    <p:sldId id="298" r:id="rId51"/>
    <p:sldId id="301" r:id="rId52"/>
    <p:sldId id="303" r:id="rId53"/>
    <p:sldId id="299" r:id="rId54"/>
    <p:sldId id="302" r:id="rId55"/>
    <p:sldId id="345" r:id="rId56"/>
    <p:sldId id="304" r:id="rId57"/>
    <p:sldId id="273" r:id="rId58"/>
    <p:sldId id="355" r:id="rId59"/>
    <p:sldId id="305" r:id="rId60"/>
    <p:sldId id="347" r:id="rId61"/>
    <p:sldId id="307" r:id="rId62"/>
    <p:sldId id="308" r:id="rId63"/>
    <p:sldId id="309" r:id="rId64"/>
    <p:sldId id="310" r:id="rId65"/>
    <p:sldId id="311" r:id="rId66"/>
    <p:sldId id="312" r:id="rId67"/>
    <p:sldId id="313" r:id="rId68"/>
    <p:sldId id="356" r:id="rId69"/>
    <p:sldId id="314" r:id="rId70"/>
    <p:sldId id="315" r:id="rId71"/>
    <p:sldId id="316" r:id="rId72"/>
    <p:sldId id="317" r:id="rId73"/>
    <p:sldId id="318" r:id="rId74"/>
    <p:sldId id="366" r:id="rId75"/>
    <p:sldId id="319" r:id="rId76"/>
    <p:sldId id="320" r:id="rId77"/>
    <p:sldId id="321" r:id="rId78"/>
    <p:sldId id="359" r:id="rId79"/>
    <p:sldId id="357" r:id="rId80"/>
    <p:sldId id="323" r:id="rId81"/>
    <p:sldId id="324" r:id="rId82"/>
    <p:sldId id="358" r:id="rId83"/>
    <p:sldId id="327" r:id="rId84"/>
    <p:sldId id="325" r:id="rId85"/>
    <p:sldId id="268" r:id="rId8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E1B88E-87F6-F39A-7E29-9F87305854A6}" name="Roth, Connie" initials="CR" userId="S::rothc2@bds.state.mo.us::a975736a-0751-48ad-8f4c-aa7d1bebf478" providerId="AD"/>
  <p188:author id="{6D376DAA-E9D1-F4D9-B3D5-C318E9481A99}" name="Lichtenberg, Dawn" initials="LD" userId="S::dlichtenberg@truman.edu::16f88155-1b83-4323-a564-6122f3ea9c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3399"/>
    <a:srgbClr val="FFFFFF"/>
    <a:srgbClr val="0083A9"/>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70065" autoAdjust="0"/>
  </p:normalViewPr>
  <p:slideViewPr>
    <p:cSldViewPr>
      <p:cViewPr varScale="1">
        <p:scale>
          <a:sx n="87" d="100"/>
          <a:sy n="87" d="100"/>
        </p:scale>
        <p:origin x="2124" y="90"/>
      </p:cViewPr>
      <p:guideLst>
        <p:guide orient="horz" pos="1620"/>
        <p:guide pos="2880"/>
      </p:guideLst>
    </p:cSldViewPr>
  </p:slideViewPr>
  <p:outlineViewPr>
    <p:cViewPr>
      <p:scale>
        <a:sx n="33" d="100"/>
        <a:sy n="33" d="100"/>
      </p:scale>
      <p:origin x="0" y="-2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68" Type="http://schemas.openxmlformats.org/officeDocument/2006/relationships/slide" Target="slides/slide68.xml"/><Relationship Id="rId76" Type="http://schemas.openxmlformats.org/officeDocument/2006/relationships/slide" Target="slides/slide77.xml"/><Relationship Id="rId7" Type="http://schemas.openxmlformats.org/officeDocument/2006/relationships/slide" Target="slides/slide7.xml"/><Relationship Id="rId71" Type="http://schemas.openxmlformats.org/officeDocument/2006/relationships/slide" Target="slides/slide72.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66" Type="http://schemas.openxmlformats.org/officeDocument/2006/relationships/slide" Target="slides/slide66.xml"/><Relationship Id="rId74" Type="http://schemas.openxmlformats.org/officeDocument/2006/relationships/slide" Target="slides/slide75.xml"/><Relationship Id="rId79" Type="http://schemas.openxmlformats.org/officeDocument/2006/relationships/slide" Target="slides/slide80.xml"/><Relationship Id="rId5" Type="http://schemas.openxmlformats.org/officeDocument/2006/relationships/slide" Target="slides/slide5.xml"/><Relationship Id="rId61" Type="http://schemas.openxmlformats.org/officeDocument/2006/relationships/slide" Target="slides/slide61.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73" Type="http://schemas.openxmlformats.org/officeDocument/2006/relationships/slide" Target="slides/slide74.xml"/><Relationship Id="rId78" Type="http://schemas.openxmlformats.org/officeDocument/2006/relationships/slide" Target="slides/slide79.xml"/><Relationship Id="rId81" Type="http://schemas.openxmlformats.org/officeDocument/2006/relationships/slide" Target="slides/slide8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69" Type="http://schemas.openxmlformats.org/officeDocument/2006/relationships/slide" Target="slides/slide69.xml"/><Relationship Id="rId77" Type="http://schemas.openxmlformats.org/officeDocument/2006/relationships/slide" Target="slides/slide78.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3.xml"/><Relationship Id="rId80" Type="http://schemas.openxmlformats.org/officeDocument/2006/relationships/slide" Target="slides/slide81.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70" Type="http://schemas.openxmlformats.org/officeDocument/2006/relationships/slide" Target="slides/slide70.xml"/><Relationship Id="rId75" Type="http://schemas.openxmlformats.org/officeDocument/2006/relationships/slide" Target="slides/slide76.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s>
</file>

<file path=ppt/comments/modernComment_14B_DFF5FB44.xml><?xml version="1.0" encoding="utf-8"?>
<p188:cmLst xmlns:a="http://schemas.openxmlformats.org/drawingml/2006/main" xmlns:r="http://schemas.openxmlformats.org/officeDocument/2006/relationships" xmlns:p188="http://schemas.microsoft.com/office/powerpoint/2018/8/main">
  <p188:cm id="{91F4E708-7B6E-461A-8B4A-F0906634A594}" authorId="{6D376DAA-E9D1-F4D9-B3D5-C318E9481A99}" status="resolved" created="2025-08-20T15:04:26.903" complete="100000">
    <pc:sldMkLst xmlns:pc="http://schemas.microsoft.com/office/powerpoint/2013/main/command">
      <pc:docMk/>
      <pc:sldMk cId="3757439812" sldId="331"/>
    </pc:sldMkLst>
    <p188:txBody>
      <a:bodyPr/>
      <a:lstStyle/>
      <a:p>
        <a:r>
          <a:rPr lang="en-US"/>
          <a:t>Notes 3rd sentence says In February, you will use IMACs to submit self assessment.  Feb 1 due date is a Sunday maybe it should say prior to February 1st, you will....</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t>9/30/2025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t>9/30/2025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pps.dese.mo.gov/DESEApplicationsSignin/Account/Registr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ese.mo.gov/media/pdf/approved-private-agencies-agency-08192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01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Missouri uses a 3-year cyclical monitoring process. Cohort 3 is beginning their self-assessment year. The cyclical monitoring process includes Self-Assessment (Year 1), Corrective Action (Year 2), and Maintain &amp; Retrain (Year 3). Today we will explain processes for monitoring in Year 1, the Self-Assessment year with file reviews.</a:t>
            </a:r>
          </a:p>
          <a:p>
            <a:endParaRPr lang="en-US" dirty="0"/>
          </a:p>
        </p:txBody>
      </p:sp>
    </p:spTree>
    <p:extLst>
      <p:ext uri="{BB962C8B-B14F-4D97-AF65-F5344CB8AC3E}">
        <p14:creationId xmlns:p14="http://schemas.microsoft.com/office/powerpoint/2010/main" val="324201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endParaRPr lang="en-US" dirty="0"/>
          </a:p>
        </p:txBody>
      </p:sp>
    </p:spTree>
    <p:extLst>
      <p:ext uri="{BB962C8B-B14F-4D97-AF65-F5344CB8AC3E}">
        <p14:creationId xmlns:p14="http://schemas.microsoft.com/office/powerpoint/2010/main" val="391324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Here you can see the steps in the Self-Assessment process and the due dates. Today we are conducting the training for self-assessment and will cover each of the other steps in detail.  From November to January, you will conduct self-assessments. In February, you will use IMACS 2.0 to submit the Self-Assessment. Districts will be notified when student files have been selected. Districts will be provided with a list of required documents to be submitted in the initial document upload. In April compliance supervisors conduct a review of the documentation districts have uploaded into IMACS 2.0 to determine whether each district has uploaded all of the required information. In May, the compliance supervisors will begin the Student File Review, reviewing student files to determine if indicators are in or out of compliance. On May 15, you will submit Initial Timelines and C to B Transition through IMACS2.0.</a:t>
            </a:r>
          </a:p>
          <a:p>
            <a:r>
              <a:rPr lang="en-US" dirty="0">
                <a:solidFill>
                  <a:srgbClr val="FF0000"/>
                </a:solidFill>
              </a:rPr>
              <a:t> </a:t>
            </a:r>
          </a:p>
          <a:p>
            <a:endParaRPr lang="en-US" dirty="0"/>
          </a:p>
        </p:txBody>
      </p:sp>
    </p:spTree>
    <p:extLst>
      <p:ext uri="{BB962C8B-B14F-4D97-AF65-F5344CB8AC3E}">
        <p14:creationId xmlns:p14="http://schemas.microsoft.com/office/powerpoint/2010/main" val="388865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Tree>
    <p:extLst>
      <p:ext uri="{BB962C8B-B14F-4D97-AF65-F5344CB8AC3E}">
        <p14:creationId xmlns:p14="http://schemas.microsoft.com/office/powerpoint/2010/main" val="3929496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r>
              <a:rPr lang="en-US" dirty="0">
                <a:hlinkClick r:id="rId3"/>
              </a:rPr>
              <a:t>Create Account</a:t>
            </a:r>
            <a:endParaRPr lang="en-US" dirty="0"/>
          </a:p>
          <a:p>
            <a:endParaRPr lang="en-US" dirty="0"/>
          </a:p>
          <a:p>
            <a:r>
              <a:rPr lang="en-US" dirty="0"/>
              <a:t>C</a:t>
            </a:r>
          </a:p>
        </p:txBody>
      </p:sp>
    </p:spTree>
    <p:extLst>
      <p:ext uri="{BB962C8B-B14F-4D97-AF65-F5344CB8AC3E}">
        <p14:creationId xmlns:p14="http://schemas.microsoft.com/office/powerpoint/2010/main" val="167992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The list of applications is dependent upon what User Access level you have been granted. Contact your User Manager if you do not see Special Education IMACS 2.0 on your screen. </a:t>
            </a:r>
          </a:p>
          <a:p>
            <a:endParaRPr lang="en-US" dirty="0"/>
          </a:p>
        </p:txBody>
      </p:sp>
    </p:spTree>
    <p:extLst>
      <p:ext uri="{BB962C8B-B14F-4D97-AF65-F5344CB8AC3E}">
        <p14:creationId xmlns:p14="http://schemas.microsoft.com/office/powerpoint/2010/main" val="1742195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
            </a:r>
          </a:p>
          <a:p>
            <a:r>
              <a:rPr lang="en-US" b="1" dirty="0"/>
              <a:t>Your superintendent will assign you the level appropriate for your position and needs. </a:t>
            </a:r>
          </a:p>
          <a:p>
            <a:r>
              <a:rPr lang="en-US" sz="1200" kern="1200" dirty="0">
                <a:solidFill>
                  <a:schemeClr val="tx1"/>
                </a:solidFill>
                <a:effectLst/>
                <a:latin typeface="+mn-lt"/>
                <a:ea typeface="+mn-ea"/>
                <a:cs typeface="+mn-cs"/>
              </a:rPr>
              <a:t>Notes - Your district will assign the level appropriate... (fyi it is not always the superintendent in each district.) </a:t>
            </a:r>
            <a:endParaRPr lang="en-US" b="1" dirty="0"/>
          </a:p>
        </p:txBody>
      </p:sp>
    </p:spTree>
    <p:extLst>
      <p:ext uri="{BB962C8B-B14F-4D97-AF65-F5344CB8AC3E}">
        <p14:creationId xmlns:p14="http://schemas.microsoft.com/office/powerpoint/2010/main" val="319931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Update the year</a:t>
            </a:r>
          </a:p>
        </p:txBody>
      </p:sp>
    </p:spTree>
    <p:extLst>
      <p:ext uri="{BB962C8B-B14F-4D97-AF65-F5344CB8AC3E}">
        <p14:creationId xmlns:p14="http://schemas.microsoft.com/office/powerpoint/2010/main" val="183392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Please use IMACS 2.0 for all correspondence regarding any issue so that we have a collection of all communications in one safe, secure place. Check to see if you are the contact person in IMACS2.0, if not, update the information to ensure you are receiving correspondence. </a:t>
            </a:r>
          </a:p>
          <a:p>
            <a:r>
              <a:rPr lang="en-US" dirty="0"/>
              <a:t>You will receive notifications via the email address entered by the Local Education Agency in IMACS 2.0. Pay attention to the notification messages so that you are looking in the right place when you open IMACS 2.0. You will get notifications when uploads are requested as well as when there is a communication from DESE to read. If multiple people work within IMACS 2.0 at the district level, the first person who opens new communication needs to make sure the intended receiver knows about it because it will be marked as Read after it has been opened on the district side.  </a:t>
            </a:r>
          </a:p>
          <a:p>
            <a:r>
              <a:rPr lang="en-US" dirty="0"/>
              <a:t>Now IMACS 2.0 automatically saves the information. A box on the indicators page indicates when an auto-save has occurred.</a:t>
            </a:r>
          </a:p>
          <a:p>
            <a:endParaRPr lang="en-US" dirty="0"/>
          </a:p>
          <a:p>
            <a:r>
              <a:rPr lang="en-US" dirty="0"/>
              <a:t>Talk about where you submit correspondence and where to find correspondence, and how the different modules DO NOT communicate.</a:t>
            </a:r>
          </a:p>
          <a:p>
            <a:endParaRPr lang="en-US" dirty="0"/>
          </a:p>
        </p:txBody>
      </p:sp>
    </p:spTree>
    <p:extLst>
      <p:ext uri="{BB962C8B-B14F-4D97-AF65-F5344CB8AC3E}">
        <p14:creationId xmlns:p14="http://schemas.microsoft.com/office/powerpoint/2010/main" val="40966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When you are the person responsible for self-assessment monitoring, make sure you are listed as the Local Education Agency contact in IMACS 2.0 so you receive email notifications when correspondence is waiting for your review. Be sure to enter Local Education Agency contact information on the Monitoring Module page. Contact information should be copied to the other assignments in IMACS 2.0 (student file review, initial evaluations, C to B Transition, CAP, and ICAP). You can also find the contact information for your DESE Lead Supervisor at the top of each assignment. </a:t>
            </a:r>
          </a:p>
          <a:p>
            <a:endParaRPr lang="en-US" dirty="0"/>
          </a:p>
        </p:txBody>
      </p:sp>
    </p:spTree>
    <p:extLst>
      <p:ext uri="{BB962C8B-B14F-4D97-AF65-F5344CB8AC3E}">
        <p14:creationId xmlns:p14="http://schemas.microsoft.com/office/powerpoint/2010/main" val="247200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B0F0"/>
                </a:solidFill>
              </a:rPr>
              <a:t>C</a:t>
            </a:r>
          </a:p>
        </p:txBody>
      </p:sp>
    </p:spTree>
    <p:extLst>
      <p:ext uri="{BB962C8B-B14F-4D97-AF65-F5344CB8AC3E}">
        <p14:creationId xmlns:p14="http://schemas.microsoft.com/office/powerpoint/2010/main" val="4128112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endParaRPr lang="en-US" dirty="0"/>
          </a:p>
        </p:txBody>
      </p:sp>
    </p:spTree>
    <p:extLst>
      <p:ext uri="{BB962C8B-B14F-4D97-AF65-F5344CB8AC3E}">
        <p14:creationId xmlns:p14="http://schemas.microsoft.com/office/powerpoint/2010/main" val="4247024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endParaRPr lang="en-US" dirty="0"/>
          </a:p>
        </p:txBody>
      </p:sp>
    </p:spTree>
    <p:extLst>
      <p:ext uri="{BB962C8B-B14F-4D97-AF65-F5344CB8AC3E}">
        <p14:creationId xmlns:p14="http://schemas.microsoft.com/office/powerpoint/2010/main" val="3238953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1235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none" dirty="0"/>
              <a:t>C</a:t>
            </a:r>
          </a:p>
          <a:p>
            <a:pPr defTabSz="931774">
              <a:defRPr/>
            </a:pPr>
            <a:r>
              <a:rPr lang="en-US" u="none" dirty="0"/>
              <a:t>The Monitoring Module:</a:t>
            </a:r>
          </a:p>
          <a:p>
            <a:pPr defTabSz="931774">
              <a:defRPr/>
            </a:pPr>
            <a:r>
              <a:rPr lang="en-US" spc="-5" dirty="0">
                <a:cs typeface="Times New Roman" panose="02020603050405020304" pitchFamily="18" charset="0"/>
              </a:rPr>
              <a:t>The </a:t>
            </a:r>
            <a:r>
              <a:rPr lang="en-US" spc="-20" dirty="0">
                <a:cs typeface="Times New Roman" panose="02020603050405020304" pitchFamily="18" charset="0"/>
              </a:rPr>
              <a:t>Assignments List gives links to each part of the process.</a:t>
            </a:r>
            <a:r>
              <a:rPr lang="en-US" dirty="0">
                <a:cs typeface="Times New Roman" panose="02020603050405020304" pitchFamily="18" charset="0"/>
              </a:rPr>
              <a:t> </a:t>
            </a:r>
            <a:r>
              <a:rPr lang="en-US" spc="-5" dirty="0">
                <a:cs typeface="Times New Roman" panose="02020603050405020304" pitchFamily="18" charset="0"/>
              </a:rPr>
              <a:t>Monitoring</a:t>
            </a:r>
            <a:r>
              <a:rPr lang="en-US" spc="-61" dirty="0">
                <a:cs typeface="Times New Roman" panose="02020603050405020304" pitchFamily="18" charset="0"/>
              </a:rPr>
              <a:t> </a:t>
            </a:r>
            <a:r>
              <a:rPr lang="en-US" spc="-5" dirty="0">
                <a:cs typeface="Times New Roman" panose="02020603050405020304" pitchFamily="18" charset="0"/>
              </a:rPr>
              <a:t>Module</a:t>
            </a:r>
            <a:r>
              <a:rPr lang="en-US" dirty="0"/>
              <a:t>: </a:t>
            </a:r>
            <a:r>
              <a:rPr lang="en-US" dirty="0">
                <a:cs typeface="Times New Roman" panose="02020603050405020304" pitchFamily="18" charset="0"/>
              </a:rPr>
              <a:t>The </a:t>
            </a:r>
            <a:r>
              <a:rPr lang="en-US" spc="-15" dirty="0">
                <a:cs typeface="Times New Roman" panose="02020603050405020304" pitchFamily="18" charset="0"/>
              </a:rPr>
              <a:t>over-arching </a:t>
            </a:r>
            <a:r>
              <a:rPr lang="en-US" spc="-20" dirty="0">
                <a:cs typeface="Times New Roman" panose="02020603050405020304" pitchFamily="18" charset="0"/>
              </a:rPr>
              <a:t>layer </a:t>
            </a:r>
            <a:r>
              <a:rPr lang="en-US" dirty="0">
                <a:cs typeface="Times New Roman" panose="02020603050405020304" pitchFamily="18" charset="0"/>
              </a:rPr>
              <a:t>of the tiered </a:t>
            </a:r>
            <a:r>
              <a:rPr lang="en-US" spc="-5" dirty="0">
                <a:cs typeface="Times New Roman" panose="02020603050405020304" pitchFamily="18" charset="0"/>
              </a:rPr>
              <a:t>monitoring process </a:t>
            </a:r>
            <a:r>
              <a:rPr lang="en-US" dirty="0">
                <a:cs typeface="Times New Roman" panose="02020603050405020304" pitchFamily="18" charset="0"/>
              </a:rPr>
              <a:t>that</a:t>
            </a:r>
            <a:r>
              <a:rPr lang="en-US" spc="-127" dirty="0">
                <a:cs typeface="Times New Roman" panose="02020603050405020304" pitchFamily="18" charset="0"/>
              </a:rPr>
              <a:t> </a:t>
            </a:r>
            <a:r>
              <a:rPr lang="en-US" spc="-5" dirty="0">
                <a:cs typeface="Times New Roman" panose="02020603050405020304" pitchFamily="18" charset="0"/>
              </a:rPr>
              <a:t>encompasses the Student File Review, Initial Evaluation Timelines, and the C to B Transition Timelines. All communication and uploads can be viewed here.</a:t>
            </a:r>
            <a:endParaRPr lang="en-US" u="sng" dirty="0">
              <a:cs typeface="Times New Roman" panose="02020603050405020304" pitchFamily="18" charset="0"/>
            </a:endParaRPr>
          </a:p>
          <a:p>
            <a:endParaRPr lang="en-US" u="none" dirty="0"/>
          </a:p>
          <a:p>
            <a:pPr defTabSz="931774">
              <a:defRPr/>
            </a:pPr>
            <a:r>
              <a:rPr lang="en-US" spc="-5" dirty="0">
                <a:cs typeface="Times New Roman" panose="02020603050405020304" pitchFamily="18" charset="0"/>
              </a:rPr>
              <a:t>Student</a:t>
            </a:r>
            <a:r>
              <a:rPr lang="en-US" spc="-87" dirty="0">
                <a:cs typeface="Times New Roman" panose="02020603050405020304" pitchFamily="18" charset="0"/>
              </a:rPr>
              <a:t> F</a:t>
            </a:r>
            <a:r>
              <a:rPr lang="en-US" spc="-5" dirty="0">
                <a:cs typeface="Times New Roman" panose="02020603050405020304" pitchFamily="18" charset="0"/>
              </a:rPr>
              <a:t>ile </a:t>
            </a:r>
            <a:r>
              <a:rPr lang="en-US" spc="-15" dirty="0">
                <a:cs typeface="Times New Roman" panose="02020603050405020304" pitchFamily="18" charset="0"/>
              </a:rPr>
              <a:t>Review: </a:t>
            </a:r>
            <a:r>
              <a:rPr lang="en-US" dirty="0">
                <a:cs typeface="Times New Roman" panose="02020603050405020304" pitchFamily="18" charset="0"/>
              </a:rPr>
              <a:t>Contains s</a:t>
            </a:r>
            <a:r>
              <a:rPr lang="en-US" spc="-5" dirty="0">
                <a:cs typeface="Times New Roman" panose="02020603050405020304" pitchFamily="18" charset="0"/>
              </a:rPr>
              <a:t>tudent files selected </a:t>
            </a:r>
            <a:r>
              <a:rPr lang="en-US" spc="-10" dirty="0">
                <a:cs typeface="Times New Roman" panose="02020603050405020304" pitchFamily="18" charset="0"/>
              </a:rPr>
              <a:t>for self assessment review </a:t>
            </a:r>
            <a:r>
              <a:rPr lang="en-US" spc="-5" dirty="0">
                <a:cs typeface="Times New Roman" panose="02020603050405020304" pitchFamily="18" charset="0"/>
              </a:rPr>
              <a:t>by the Local Education Agency.  Once DESE selects the student file to review documentation is uploaded </a:t>
            </a:r>
            <a:r>
              <a:rPr lang="en-US" spc="-15" dirty="0">
                <a:cs typeface="Times New Roman" panose="02020603050405020304" pitchFamily="18" charset="0"/>
              </a:rPr>
              <a:t>by </a:t>
            </a:r>
            <a:r>
              <a:rPr lang="en-US" dirty="0">
                <a:cs typeface="Times New Roman" panose="02020603050405020304" pitchFamily="18" charset="0"/>
              </a:rPr>
              <a:t>the </a:t>
            </a:r>
            <a:r>
              <a:rPr lang="en-US" spc="-5" dirty="0">
                <a:cs typeface="Times New Roman" panose="02020603050405020304" pitchFamily="18" charset="0"/>
              </a:rPr>
              <a:t>district. Any communication and uploads regarding student files can be viewed here. ONLY once requested you will </a:t>
            </a:r>
            <a:r>
              <a:rPr lang="en-US" u="sng" spc="-5" dirty="0">
                <a:cs typeface="Times New Roman" panose="02020603050405020304" pitchFamily="18" charset="0"/>
              </a:rPr>
              <a:t>upload documentation related to student files here.</a:t>
            </a:r>
            <a:endParaRPr lang="en-US" u="sng" spc="-15" dirty="0">
              <a:cs typeface="Times New Roman" panose="02020603050405020304" pitchFamily="18" charset="0"/>
            </a:endParaRPr>
          </a:p>
          <a:p>
            <a:endParaRPr lang="en-US" dirty="0"/>
          </a:p>
          <a:p>
            <a:r>
              <a:rPr lang="en-US" dirty="0"/>
              <a:t>Initial Evaluation Timelines: </a:t>
            </a:r>
            <a:r>
              <a:rPr lang="en-US" dirty="0">
                <a:cs typeface="Times New Roman" panose="02020603050405020304" pitchFamily="18" charset="0"/>
              </a:rPr>
              <a:t>Contains student demographics and important dates for all initial evaluations completed between July 1, 2025, and April 30, 2026. Any communication and uploads regarding initial evaluation timelines files can be viewed here. </a:t>
            </a:r>
            <a:endParaRPr lang="en-US" u="sng" dirty="0">
              <a:cs typeface="Times New Roman" panose="02020603050405020304" pitchFamily="18" charset="0"/>
            </a:endParaRPr>
          </a:p>
          <a:p>
            <a:endParaRPr lang="en-US" u="none" baseline="0" dirty="0"/>
          </a:p>
          <a:p>
            <a:pPr defTabSz="931774">
              <a:defRPr/>
            </a:pPr>
            <a:r>
              <a:rPr lang="en-US" dirty="0">
                <a:cs typeface="Times New Roman" panose="02020603050405020304" pitchFamily="18" charset="0"/>
              </a:rPr>
              <a:t>C to B Transition Timelines: Contains student demographics and important dates for all C to B Transition Timelines completed between July 1, 2025, and April 30, 2026. Any communication and uploads regarding C to B transitions timelines files can be viewed here. </a:t>
            </a:r>
            <a:endParaRPr lang="en-US" u="sng" dirty="0">
              <a:cs typeface="Times New Roman" panose="02020603050405020304" pitchFamily="18" charset="0"/>
            </a:endParaRPr>
          </a:p>
          <a:p>
            <a:endParaRPr lang="en-US" u="none" dirty="0"/>
          </a:p>
          <a:p>
            <a:endParaRPr lang="en-US" dirty="0"/>
          </a:p>
        </p:txBody>
      </p:sp>
    </p:spTree>
    <p:extLst>
      <p:ext uri="{BB962C8B-B14F-4D97-AF65-F5344CB8AC3E}">
        <p14:creationId xmlns:p14="http://schemas.microsoft.com/office/powerpoint/2010/main" val="3729791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a:t>
            </a:r>
          </a:p>
          <a:p>
            <a:pPr defTabSz="931774">
              <a:defRPr/>
            </a:pPr>
            <a:r>
              <a:rPr lang="en-US" dirty="0"/>
              <a:t>This slide lists the number of files you will review based on the number of students with IEP’s reported in your most recent December 1 Child Count.  This is the number of student files the LEA will use conduct self-assessment. In March, your DESE Lead Supervisor will select from the self assessment files for files to complete the desk review verification. DESE Lead Supervisors will generally select files which serve multiple purposes for review.  For example, files for a high-school student would be used to review reevaluation indicators, Individual Education Program indicators, and postsecondary transition indicators. This chart is posted on our website.</a:t>
            </a:r>
          </a:p>
          <a:p>
            <a:endParaRPr lang="en-US" dirty="0"/>
          </a:p>
        </p:txBody>
      </p:sp>
    </p:spTree>
    <p:extLst>
      <p:ext uri="{BB962C8B-B14F-4D97-AF65-F5344CB8AC3E}">
        <p14:creationId xmlns:p14="http://schemas.microsoft.com/office/powerpoint/2010/main" val="178918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endParaRPr lang="en-US" dirty="0"/>
          </a:p>
        </p:txBody>
      </p:sp>
    </p:spTree>
    <p:extLst>
      <p:ext uri="{BB962C8B-B14F-4D97-AF65-F5344CB8AC3E}">
        <p14:creationId xmlns:p14="http://schemas.microsoft.com/office/powerpoint/2010/main" val="451183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Files chosen for Self Assessment MUST BE :</a:t>
            </a:r>
          </a:p>
          <a:p>
            <a:r>
              <a:rPr lang="en-US" dirty="0"/>
              <a:t>For INITIAL EVALUATIONS, completed with a current IEP in place and the student currently enrolled.</a:t>
            </a:r>
          </a:p>
          <a:p>
            <a:r>
              <a:rPr lang="en-US" dirty="0"/>
              <a:t>For Reevaluations- the evaluation must be complete and the student must have an IEP in place, and the student currently enrolled.</a:t>
            </a:r>
          </a:p>
          <a:p>
            <a:r>
              <a:rPr lang="en-US" dirty="0"/>
              <a:t>For Transition ONLY files, the IEP must be in place, and the student actively enrolled.</a:t>
            </a:r>
          </a:p>
          <a:p>
            <a:r>
              <a:rPr lang="en-US" dirty="0"/>
              <a:t>If you don’t have files-CALL your DESE Supervisor. DO NOT conduct the self assessment on files that do not meet the criteria until you talk to your DESE supervisor.</a:t>
            </a:r>
          </a:p>
        </p:txBody>
      </p:sp>
    </p:spTree>
    <p:extLst>
      <p:ext uri="{BB962C8B-B14F-4D97-AF65-F5344CB8AC3E}">
        <p14:creationId xmlns:p14="http://schemas.microsoft.com/office/powerpoint/2010/main" val="240287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Districts that have full-time students placed in a </a:t>
            </a:r>
            <a:r>
              <a:rPr lang="en-US" u="sng" dirty="0">
                <a:solidFill>
                  <a:srgbClr val="4C280F"/>
                </a:solidFill>
                <a:hlinkClick r:id="rId3">
                  <a:extLst>
                    <a:ext uri="{A12FA001-AC4F-418D-AE19-62706E023703}">
                      <ahyp:hlinkClr xmlns:ahyp="http://schemas.microsoft.com/office/drawing/2018/hyperlinkcolor" val="tx"/>
                    </a:ext>
                  </a:extLst>
                </a:hlinkClick>
              </a:rPr>
              <a:t>DESE Approved Private Agency </a:t>
            </a:r>
            <a:r>
              <a:rPr lang="en-US" dirty="0"/>
              <a:t>(APA) must include one or more of those students in their self-assessment file review.  </a:t>
            </a:r>
          </a:p>
          <a:p>
            <a:endParaRPr lang="en-US" dirty="0"/>
          </a:p>
          <a:p>
            <a:pPr>
              <a:spcBef>
                <a:spcPts val="713"/>
              </a:spcBef>
            </a:pPr>
            <a:r>
              <a:rPr lang="en-US" u="sng" dirty="0"/>
              <a:t>Resident districts </a:t>
            </a:r>
            <a:r>
              <a:rPr lang="en-US" dirty="0"/>
              <a:t>who have full-time students enrolled in virtual learning through a Memorandum of Understanding (MOU) or enrolled with a non-hosted MOCAP provider must include one or more of those students in their self-assessment file review. A resident district is the public school district or charter school the student would attend if receiving classes in person, and that would receive state aid for the student. These are students who are still ENROLLED in your district, just not in seat.</a:t>
            </a:r>
          </a:p>
          <a:p>
            <a:pPr>
              <a:spcBef>
                <a:spcPts val="713"/>
              </a:spcBef>
            </a:pPr>
            <a:endParaRPr lang="en-US" dirty="0"/>
          </a:p>
          <a:p>
            <a:pPr>
              <a:buClr>
                <a:schemeClr val="dk1"/>
              </a:buClr>
              <a:buSzPts val="1200"/>
            </a:pPr>
            <a:r>
              <a:rPr lang="en-US" u="sng" dirty="0"/>
              <a:t>Host districts </a:t>
            </a:r>
            <a:r>
              <a:rPr lang="en-US" dirty="0"/>
              <a:t>that have full-time students enrolled with their hosted MOCAP provider must include one or more of those students in their self-assessment file review. A Host District is the public school district, charter school, or higher education institution that enrolls the student in the online provider’s program. </a:t>
            </a:r>
          </a:p>
          <a:p>
            <a:endParaRPr lang="en-US" dirty="0"/>
          </a:p>
        </p:txBody>
      </p:sp>
    </p:spTree>
    <p:extLst>
      <p:ext uri="{BB962C8B-B14F-4D97-AF65-F5344CB8AC3E}">
        <p14:creationId xmlns:p14="http://schemas.microsoft.com/office/powerpoint/2010/main" val="3991719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dirty="0"/>
              <a:t>D</a:t>
            </a:r>
          </a:p>
          <a:p>
            <a:pPr>
              <a:buClr>
                <a:schemeClr val="dk1"/>
              </a:buClr>
              <a:buSzPts val="1200"/>
            </a:pPr>
            <a:r>
              <a:rPr lang="en-US" dirty="0"/>
              <a:t>The chart shows you the number of files you should include for your review.</a:t>
            </a:r>
          </a:p>
          <a:p>
            <a:pPr>
              <a:buClr>
                <a:schemeClr val="dk1"/>
              </a:buClr>
              <a:buSzPts val="1200"/>
            </a:pPr>
            <a:endParaRPr lang="en-US" dirty="0"/>
          </a:p>
          <a:p>
            <a:pPr defTabSz="931774">
              <a:buClr>
                <a:schemeClr val="dk1"/>
              </a:buClr>
              <a:buSzPts val="1200"/>
              <a:defRPr/>
            </a:pPr>
            <a:r>
              <a:rPr lang="en-US" dirty="0"/>
              <a:t>APA or virtual learning files selected must meet the selection criteria outlined on slide 8, such as an initial evaluation, a reevaluation, or having a postsecondary transition IEP completed. </a:t>
            </a:r>
            <a:r>
              <a:rPr lang="en-US" baseline="0" dirty="0"/>
              <a:t>T</a:t>
            </a:r>
            <a:r>
              <a:rPr lang="en-US" dirty="0"/>
              <a:t>here will be</a:t>
            </a:r>
            <a:r>
              <a:rPr lang="en-US" baseline="0" dirty="0"/>
              <a:t> an expectation </a:t>
            </a:r>
            <a:r>
              <a:rPr lang="en-US" dirty="0">
                <a:solidFill>
                  <a:schemeClr val="dk1"/>
                </a:solidFill>
                <a:latin typeface="Calibri"/>
                <a:ea typeface="Calibri"/>
                <a:cs typeface="Calibri"/>
                <a:sym typeface="Calibri"/>
              </a:rPr>
              <a:t>In the documentation for Year 2 that CAP statements will include how virtual providers will be trained and how needed corrections for them would be monitored. </a:t>
            </a:r>
          </a:p>
          <a:p>
            <a:endParaRPr lang="en-US" dirty="0"/>
          </a:p>
        </p:txBody>
      </p:sp>
    </p:spTree>
    <p:extLst>
      <p:ext uri="{BB962C8B-B14F-4D97-AF65-F5344CB8AC3E}">
        <p14:creationId xmlns:p14="http://schemas.microsoft.com/office/powerpoint/2010/main" val="1848516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dirty="0"/>
              <a:t>D</a:t>
            </a:r>
          </a:p>
          <a:p>
            <a:pPr>
              <a:buClr>
                <a:schemeClr val="dk1"/>
              </a:buClr>
              <a:buSzPts val="1200"/>
            </a:pPr>
            <a:r>
              <a:rPr lang="en-US" dirty="0"/>
              <a:t>DO NOT use files that used triennial waivers. Triennial waivers are not reevaluations.</a:t>
            </a:r>
          </a:p>
          <a:p>
            <a:pPr>
              <a:buClr>
                <a:schemeClr val="dk1"/>
              </a:buClr>
              <a:buSzPts val="1200"/>
            </a:pPr>
            <a:endParaRPr lang="en-US" dirty="0"/>
          </a:p>
          <a:p>
            <a:pPr>
              <a:buClr>
                <a:schemeClr val="dk1"/>
              </a:buClr>
              <a:buSzPts val="1200"/>
            </a:pPr>
            <a:r>
              <a:rPr lang="en-US" dirty="0"/>
              <a:t>Do NOT use transfer students, but if they must be used, contact your DESE supervisor. </a:t>
            </a:r>
          </a:p>
          <a:p>
            <a:endParaRPr lang="en-US" dirty="0"/>
          </a:p>
        </p:txBody>
      </p:sp>
    </p:spTree>
    <p:extLst>
      <p:ext uri="{BB962C8B-B14F-4D97-AF65-F5344CB8AC3E}">
        <p14:creationId xmlns:p14="http://schemas.microsoft.com/office/powerpoint/2010/main" val="20524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a:t>
            </a:r>
          </a:p>
          <a:p>
            <a:r>
              <a:rPr lang="en-US" dirty="0"/>
              <a:t>I am going to talk about </a:t>
            </a:r>
          </a:p>
          <a:p>
            <a:r>
              <a:rPr lang="en-US" dirty="0"/>
              <a:t>1.  the steps in the special education monitoring process for local agency self-assessment,</a:t>
            </a:r>
          </a:p>
          <a:p>
            <a:r>
              <a:rPr lang="en-US" dirty="0"/>
              <a:t>2.  the required activities for the self-assessment and their due dates, and            </a:t>
            </a:r>
          </a:p>
          <a:p>
            <a:r>
              <a:rPr lang="en-US" dirty="0"/>
              <a:t>3.  how to find resources for assistance with questions.</a:t>
            </a:r>
          </a:p>
          <a:p>
            <a:endParaRPr lang="en-US" dirty="0"/>
          </a:p>
        </p:txBody>
      </p:sp>
    </p:spTree>
    <p:extLst>
      <p:ext uri="{BB962C8B-B14F-4D97-AF65-F5344CB8AC3E}">
        <p14:creationId xmlns:p14="http://schemas.microsoft.com/office/powerpoint/2010/main" val="1872203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Required indicators are those that every public agency must address through student file reviews. </a:t>
            </a:r>
          </a:p>
          <a:p>
            <a:r>
              <a:rPr lang="en-US" dirty="0"/>
              <a:t>For the required indicators, the district and the compliance supervisor will review the referral form (initial evaluations only), the evaluation, and the Individualized Education Program, including the postsecondary transition planning and goal progress reports.</a:t>
            </a:r>
          </a:p>
          <a:p>
            <a:endParaRPr lang="en-US" dirty="0"/>
          </a:p>
          <a:p>
            <a:r>
              <a:rPr lang="en-US" dirty="0"/>
              <a:t>Conditional Indicators are those included in the file review only when the district special education performance data reflects the need. Conditional indicators are included when districts do not meet performance targets such as: MAP-Alternate (MAP-A) participation, identification of students in a specific eligibility, or long-term suspensions of students with disabilities. </a:t>
            </a:r>
          </a:p>
          <a:p>
            <a:r>
              <a:rPr lang="en-US" dirty="0"/>
              <a:t>For a review of students who have been long-term suspended, including records for the student meeting the description in the Special Education Program Review Indicators 300.30 through 300.80 in the self-assessment file review. </a:t>
            </a:r>
          </a:p>
          <a:p>
            <a:endParaRPr lang="en-US" dirty="0"/>
          </a:p>
          <a:p>
            <a:endParaRPr lang="en-US" dirty="0"/>
          </a:p>
          <a:p>
            <a:endParaRPr lang="en-US" dirty="0"/>
          </a:p>
        </p:txBody>
      </p:sp>
    </p:spTree>
    <p:extLst>
      <p:ext uri="{BB962C8B-B14F-4D97-AF65-F5344CB8AC3E}">
        <p14:creationId xmlns:p14="http://schemas.microsoft.com/office/powerpoint/2010/main" val="179111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Conditional areas data codes are listed on the main monitoring page in IMACS 2.0 are generated by the district’s data. The eligibility areas listed are there because the district is over the state incident rate in those particular areas. The DESE reviews initial evaluations as part of the conditional areas to review the district’s eligibility determination process.</a:t>
            </a:r>
            <a:endParaRPr lang="en-US" baseline="0" dirty="0"/>
          </a:p>
          <a:p>
            <a:endParaRPr lang="en-US" dirty="0"/>
          </a:p>
          <a:p>
            <a:r>
              <a:rPr lang="en-US" dirty="0"/>
              <a:t>In this district’s sample we were looking for Other Health Impairment. The district must go through their files and see if there are any students who have been determined initially eligible as Other Health Impairment since Fall (August) 2024. If there are NO students who meet this criteria and the district has not determined anyone eligible in that category since Fall (August) 2024 then they need to mark the check box on their side of IMACS 2.0 attesting to that fact, that there are NO INITIAL EVALUATIONS conducted where the student was found eligible for OHI.</a:t>
            </a:r>
          </a:p>
          <a:p>
            <a:endParaRPr lang="en-US" dirty="0"/>
          </a:p>
        </p:txBody>
      </p:sp>
    </p:spTree>
    <p:extLst>
      <p:ext uri="{BB962C8B-B14F-4D97-AF65-F5344CB8AC3E}">
        <p14:creationId xmlns:p14="http://schemas.microsoft.com/office/powerpoint/2010/main" val="1153233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Times New Roman" panose="02020603050405020304" pitchFamily="18" charset="0"/>
              </a:rPr>
              <a:t>C</a:t>
            </a:r>
          </a:p>
          <a:p>
            <a:pPr defTabSz="931774">
              <a:defRPr/>
            </a:pPr>
            <a:r>
              <a:rPr lang="en-US" dirty="0">
                <a:cs typeface="Times New Roman" panose="02020603050405020304" pitchFamily="18" charset="0"/>
              </a:rPr>
              <a:t>Add </a:t>
            </a:r>
            <a:r>
              <a:rPr lang="en-US" spc="-5" dirty="0">
                <a:cs typeface="Times New Roman" panose="02020603050405020304" pitchFamily="18" charset="0"/>
              </a:rPr>
              <a:t>the </a:t>
            </a:r>
            <a:r>
              <a:rPr lang="en-US" dirty="0">
                <a:cs typeface="Times New Roman" panose="02020603050405020304" pitchFamily="18" charset="0"/>
              </a:rPr>
              <a:t>names </a:t>
            </a:r>
            <a:r>
              <a:rPr lang="en-US" spc="-5" dirty="0">
                <a:cs typeface="Times New Roman" panose="02020603050405020304" pitchFamily="18" charset="0"/>
              </a:rPr>
              <a:t>of students whose files </a:t>
            </a:r>
            <a:r>
              <a:rPr lang="en-US" spc="-10" dirty="0">
                <a:cs typeface="Times New Roman" panose="02020603050405020304" pitchFamily="18" charset="0"/>
              </a:rPr>
              <a:t>are </a:t>
            </a:r>
            <a:r>
              <a:rPr lang="en-US" spc="-5" dirty="0">
                <a:cs typeface="Times New Roman" panose="02020603050405020304" pitchFamily="18" charset="0"/>
              </a:rPr>
              <a:t>being selected by the Local Education Agency </a:t>
            </a:r>
            <a:r>
              <a:rPr lang="en-US" spc="-15" dirty="0">
                <a:cs typeface="Times New Roman" panose="02020603050405020304" pitchFamily="18" charset="0"/>
              </a:rPr>
              <a:t>for </a:t>
            </a:r>
            <a:r>
              <a:rPr lang="en-US" spc="-10" dirty="0">
                <a:cs typeface="Times New Roman" panose="02020603050405020304" pitchFamily="18" charset="0"/>
              </a:rPr>
              <a:t>review by going to t</a:t>
            </a:r>
            <a:r>
              <a:rPr lang="en-US" spc="-5" dirty="0">
                <a:cs typeface="Times New Roman" panose="02020603050405020304" pitchFamily="18" charset="0"/>
              </a:rPr>
              <a:t>he Local Education Agency </a:t>
            </a:r>
            <a:r>
              <a:rPr lang="en-US" dirty="0">
                <a:cs typeface="Times New Roman" panose="02020603050405020304" pitchFamily="18" charset="0"/>
              </a:rPr>
              <a:t>home page and clicking on </a:t>
            </a:r>
            <a:r>
              <a:rPr lang="en-US" i="1" spc="-5" dirty="0">
                <a:cs typeface="Times New Roman" panose="02020603050405020304" pitchFamily="18" charset="0"/>
              </a:rPr>
              <a:t>Student File</a:t>
            </a:r>
            <a:r>
              <a:rPr lang="en-US" i="1" spc="-56" dirty="0">
                <a:cs typeface="Times New Roman" panose="02020603050405020304" pitchFamily="18" charset="0"/>
              </a:rPr>
              <a:t> </a:t>
            </a:r>
            <a:r>
              <a:rPr lang="en-US" i="1" spc="-61" dirty="0">
                <a:cs typeface="Times New Roman" panose="02020603050405020304" pitchFamily="18" charset="0"/>
              </a:rPr>
              <a:t>Review</a:t>
            </a:r>
            <a:r>
              <a:rPr lang="en-US" spc="-61" dirty="0">
                <a:cs typeface="Times New Roman" panose="02020603050405020304" pitchFamily="18" charset="0"/>
              </a:rPr>
              <a:t>.</a:t>
            </a:r>
            <a:endParaRPr 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2007969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C</a:t>
            </a:r>
          </a:p>
          <a:p>
            <a:r>
              <a:rPr lang="en-US" b="0" i="0" dirty="0"/>
              <a:t>There are two ways to enter students on the Student File Review Summary page. </a:t>
            </a:r>
          </a:p>
          <a:p>
            <a:r>
              <a:rPr lang="en-US" b="0" i="0" dirty="0"/>
              <a:t>Students are entered by Method 1 or Method 2.</a:t>
            </a:r>
          </a:p>
          <a:p>
            <a:endParaRPr lang="en-US" b="0" i="0" baseline="0" dirty="0"/>
          </a:p>
          <a:p>
            <a:r>
              <a:rPr lang="en-US" b="0" i="0" baseline="0" dirty="0"/>
              <a:t>Method 1:  Students are added to the system individually: </a:t>
            </a:r>
            <a:r>
              <a:rPr lang="en-US" b="0" i="1" baseline="0" dirty="0"/>
              <a:t>Add New Student File Review  (Blue Arrow) or</a:t>
            </a:r>
          </a:p>
          <a:p>
            <a:r>
              <a:rPr lang="en-US" b="0" i="0" baseline="0" dirty="0"/>
              <a:t>Method 2:  Students are uploaded in the system as a group: </a:t>
            </a:r>
            <a:r>
              <a:rPr lang="en-US" b="0" i="1" baseline="0" dirty="0"/>
              <a:t>Import Student Data form CSV file. (Orange Arrow)</a:t>
            </a:r>
          </a:p>
          <a:p>
            <a:endParaRPr lang="en-US" b="0" i="0" baseline="0" dirty="0"/>
          </a:p>
          <a:p>
            <a:endParaRPr lang="en-US" i="0" baseline="0" dirty="0"/>
          </a:p>
          <a:p>
            <a:r>
              <a:rPr lang="en-US" i="0" baseline="0" dirty="0"/>
              <a:t>The Local Education Agency can also see their Compliance Areas dashboard on this page. The dashboard has information such as how many of the students they are entering are included in compliance areas such as Postsecondary Transition, MAP-A, Discipline, or various areas of eligibility. If the Local Education Agency is required to include students to meet certain conditional areas it will show up on this dashboard.</a:t>
            </a:r>
            <a:endParaRPr lang="en-US" i="0" dirty="0"/>
          </a:p>
          <a:p>
            <a:endParaRPr lang="en-US" dirty="0"/>
          </a:p>
        </p:txBody>
      </p:sp>
    </p:spTree>
    <p:extLst>
      <p:ext uri="{BB962C8B-B14F-4D97-AF65-F5344CB8AC3E}">
        <p14:creationId xmlns:p14="http://schemas.microsoft.com/office/powerpoint/2010/main" val="2980625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D</a:t>
            </a:r>
          </a:p>
          <a:p>
            <a:r>
              <a:rPr lang="en-US" i="0" dirty="0"/>
              <a:t>Save and Stay</a:t>
            </a:r>
            <a:r>
              <a:rPr lang="en-US" i="0" baseline="0" dirty="0"/>
              <a:t> will keep you on this page, Save and Return will return you to the Student File Review Summary, and Cancel and Return will erase what you have typed and return you to the Student File Summary.</a:t>
            </a:r>
          </a:p>
          <a:p>
            <a:r>
              <a:rPr lang="en-US" i="0" baseline="0" dirty="0"/>
              <a:t>Make sure you are reporting your files correctly and ask if you are unsure.</a:t>
            </a:r>
          </a:p>
          <a:p>
            <a:r>
              <a:rPr lang="en-US" i="0" baseline="0" dirty="0"/>
              <a:t>Initial files: The student has never had special education services prior to this IEP, Initial files are NOT students who were identified as YCDD eligible and are changing eligibility NOR are they students changing specific eligibility areas.</a:t>
            </a:r>
          </a:p>
          <a:p>
            <a:r>
              <a:rPr lang="en-US" i="0" baseline="0" dirty="0"/>
              <a:t>Re-evaluation with Assessments: Any re-evaluation in which the district conducted any new assessments. (Including observations)</a:t>
            </a:r>
          </a:p>
          <a:p>
            <a:r>
              <a:rPr lang="en-US" i="0" baseline="0" dirty="0"/>
              <a:t>Re-evaluation without Assessment: Any re-evaluation in which the district determined no new additional data or information is needed and no new assessments were given. This includes when parents bring in new data to consider.</a:t>
            </a:r>
            <a:endParaRPr lang="en-US" i="0" dirty="0"/>
          </a:p>
          <a:p>
            <a:endParaRPr lang="en-US" dirty="0"/>
          </a:p>
          <a:p>
            <a:r>
              <a:rPr lang="en-US" dirty="0"/>
              <a:t>Please ensure that you are indicating the review type correctly. This will impact indicators assigned to the review.</a:t>
            </a:r>
          </a:p>
        </p:txBody>
      </p:sp>
    </p:spTree>
    <p:extLst>
      <p:ext uri="{BB962C8B-B14F-4D97-AF65-F5344CB8AC3E}">
        <p14:creationId xmlns:p14="http://schemas.microsoft.com/office/powerpoint/2010/main" val="228619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endParaRPr lang="en-US" dirty="0"/>
          </a:p>
        </p:txBody>
      </p:sp>
    </p:spTree>
    <p:extLst>
      <p:ext uri="{BB962C8B-B14F-4D97-AF65-F5344CB8AC3E}">
        <p14:creationId xmlns:p14="http://schemas.microsoft.com/office/powerpoint/2010/main" val="2826951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endParaRPr lang="en-US" dirty="0"/>
          </a:p>
        </p:txBody>
      </p:sp>
    </p:spTree>
    <p:extLst>
      <p:ext uri="{BB962C8B-B14F-4D97-AF65-F5344CB8AC3E}">
        <p14:creationId xmlns:p14="http://schemas.microsoft.com/office/powerpoint/2010/main" val="1528472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If using the CSV file to upload student demographics. Be sure to double check your entries for identifying Initial and Reevaluations, as this is an area that must be accurately marked to ensure the correct indicators are applied.</a:t>
            </a:r>
          </a:p>
        </p:txBody>
      </p:sp>
    </p:spTree>
    <p:extLst>
      <p:ext uri="{BB962C8B-B14F-4D97-AF65-F5344CB8AC3E}">
        <p14:creationId xmlns:p14="http://schemas.microsoft.com/office/powerpoint/2010/main" val="3990052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Method 2:  Students are uploaded in the system as a group: </a:t>
            </a:r>
            <a:r>
              <a:rPr lang="en-US" b="0" i="1" baseline="0" dirty="0"/>
              <a:t>Import Student Data form CSV file.</a:t>
            </a:r>
          </a:p>
          <a:p>
            <a:endParaRPr lang="en-US" dirty="0"/>
          </a:p>
          <a:p>
            <a:endParaRPr lang="en-US" dirty="0"/>
          </a:p>
          <a:p>
            <a:r>
              <a:rPr lang="en-US" dirty="0"/>
              <a:t>CSV stands for comma separated values. This type of record uses commas to separate data. If commas are used within a column (for example in the “reason over 60” column) the file will be corrupted.</a:t>
            </a:r>
          </a:p>
          <a:p>
            <a:endParaRPr lang="en-US" dirty="0"/>
          </a:p>
        </p:txBody>
      </p:sp>
    </p:spTree>
    <p:extLst>
      <p:ext uri="{BB962C8B-B14F-4D97-AF65-F5344CB8AC3E}">
        <p14:creationId xmlns:p14="http://schemas.microsoft.com/office/powerpoint/2010/main" val="1526073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endParaRPr lang="en-US" dirty="0"/>
          </a:p>
        </p:txBody>
      </p:sp>
    </p:spTree>
    <p:extLst>
      <p:ext uri="{BB962C8B-B14F-4D97-AF65-F5344CB8AC3E}">
        <p14:creationId xmlns:p14="http://schemas.microsoft.com/office/powerpoint/2010/main" val="169343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a:t>
            </a:r>
          </a:p>
        </p:txBody>
      </p:sp>
    </p:spTree>
    <p:extLst>
      <p:ext uri="{BB962C8B-B14F-4D97-AF65-F5344CB8AC3E}">
        <p14:creationId xmlns:p14="http://schemas.microsoft.com/office/powerpoint/2010/main" val="3079472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endParaRPr lang="en-US" dirty="0"/>
          </a:p>
          <a:p>
            <a:r>
              <a:rPr lang="en-US" dirty="0"/>
              <a:t>Click on Choose File to locate the CSV/TXT document and to upload from your computer.</a:t>
            </a:r>
          </a:p>
          <a:p>
            <a:endParaRPr lang="en-US" dirty="0"/>
          </a:p>
          <a:p>
            <a:r>
              <a:rPr lang="en-US" dirty="0"/>
              <a:t>Click on Validate and Commit Data from File once you are finished</a:t>
            </a:r>
          </a:p>
          <a:p>
            <a:endParaRPr lang="en-US" dirty="0"/>
          </a:p>
        </p:txBody>
      </p:sp>
    </p:spTree>
    <p:extLst>
      <p:ext uri="{BB962C8B-B14F-4D97-AF65-F5344CB8AC3E}">
        <p14:creationId xmlns:p14="http://schemas.microsoft.com/office/powerpoint/2010/main" val="3801048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Clr>
                <a:schemeClr val="dk1"/>
              </a:buClr>
              <a:buSzPts val="1100"/>
            </a:pPr>
            <a:r>
              <a:rPr lang="en-US" dirty="0"/>
              <a:t>C</a:t>
            </a:r>
          </a:p>
          <a:p>
            <a:pPr>
              <a:lnSpc>
                <a:spcPct val="115000"/>
              </a:lnSpc>
              <a:buClr>
                <a:schemeClr val="dk1"/>
              </a:buClr>
              <a:buSzPts val="1100"/>
            </a:pPr>
            <a:r>
              <a:rPr lang="en-US" dirty="0"/>
              <a:t>When Conducting self-assessment for the file review. Read the </a:t>
            </a:r>
            <a:r>
              <a:rPr lang="en-US" b="1" u="sng" dirty="0"/>
              <a:t>entire</a:t>
            </a:r>
            <a:r>
              <a:rPr lang="en-US" b="1" dirty="0"/>
              <a:t> </a:t>
            </a:r>
            <a:r>
              <a:rPr lang="en-US" dirty="0"/>
              <a:t>indicator. </a:t>
            </a:r>
          </a:p>
          <a:p>
            <a:pPr>
              <a:lnSpc>
                <a:spcPct val="115000"/>
              </a:lnSpc>
              <a:buClr>
                <a:schemeClr val="dk1"/>
              </a:buClr>
              <a:buSzPts val="1100"/>
            </a:pPr>
            <a:r>
              <a:rPr lang="en-US" dirty="0"/>
              <a:t>Use the Special Education Program Review Standards and Indicators manual as you review files and are entering responses into IMACS.  Do </a:t>
            </a:r>
            <a:r>
              <a:rPr lang="en-US" u="sng" dirty="0"/>
              <a:t>not</a:t>
            </a:r>
            <a:r>
              <a:rPr lang="en-US" dirty="0"/>
              <a:t> rely only on the IMACS 2.0 checklist language. </a:t>
            </a:r>
          </a:p>
          <a:p>
            <a:pPr>
              <a:lnSpc>
                <a:spcPct val="115000"/>
              </a:lnSpc>
              <a:buClr>
                <a:schemeClr val="dk1"/>
              </a:buClr>
              <a:buSzPts val="1100"/>
            </a:pPr>
            <a:r>
              <a:rPr lang="en-US" dirty="0"/>
              <a:t>As you review, you will select</a:t>
            </a:r>
          </a:p>
          <a:p>
            <a:pPr marL="465887" indent="-310591">
              <a:lnSpc>
                <a:spcPct val="115000"/>
              </a:lnSpc>
              <a:buSzPts val="1200"/>
              <a:buFont typeface="Arial"/>
              <a:buChar char="●"/>
            </a:pPr>
            <a:r>
              <a:rPr lang="en-US" b="1" dirty="0">
                <a:solidFill>
                  <a:srgbClr val="3D9833"/>
                </a:solidFill>
              </a:rPr>
              <a:t>Yes</a:t>
            </a:r>
            <a:r>
              <a:rPr lang="en-US" dirty="0"/>
              <a:t> = YES means the documentation is present and meets the compliance requirement.</a:t>
            </a:r>
          </a:p>
          <a:p>
            <a:pPr marL="465887" indent="-310591">
              <a:lnSpc>
                <a:spcPct val="115000"/>
              </a:lnSpc>
              <a:buSzPts val="1200"/>
              <a:buFont typeface="Arial"/>
              <a:buChar char="●"/>
            </a:pPr>
            <a:r>
              <a:rPr lang="en-US" b="1" dirty="0">
                <a:solidFill>
                  <a:srgbClr val="FF0000"/>
                </a:solidFill>
              </a:rPr>
              <a:t>No</a:t>
            </a:r>
            <a:r>
              <a:rPr lang="en-US" dirty="0"/>
              <a:t> = NO means the documentation does not meet compliance requirements.</a:t>
            </a:r>
          </a:p>
          <a:p>
            <a:pPr marL="465887" indent="-310591">
              <a:lnSpc>
                <a:spcPct val="115000"/>
              </a:lnSpc>
              <a:buSzPts val="1200"/>
              <a:buFont typeface="Arial"/>
              <a:buChar char="●"/>
            </a:pPr>
            <a:r>
              <a:rPr lang="en-US" b="1" dirty="0">
                <a:solidFill>
                  <a:srgbClr val="0070C0"/>
                </a:solidFill>
              </a:rPr>
              <a:t>N/A</a:t>
            </a:r>
            <a:r>
              <a:rPr lang="en-US" dirty="0"/>
              <a:t> = NA means the indicator doesn’t apply to the special education process for this student.</a:t>
            </a:r>
          </a:p>
          <a:p>
            <a:pPr marL="465887" indent="-310591">
              <a:lnSpc>
                <a:spcPct val="115000"/>
              </a:lnSpc>
              <a:buSzPts val="1200"/>
              <a:buFont typeface="Arial"/>
              <a:buChar char="●"/>
            </a:pPr>
            <a:endParaRPr lang="en-US" dirty="0"/>
          </a:p>
          <a:p>
            <a:pPr marL="465887" indent="-310591">
              <a:lnSpc>
                <a:spcPct val="115000"/>
              </a:lnSpc>
              <a:buSzPts val="1200"/>
              <a:buFont typeface="Arial"/>
              <a:buChar char="●"/>
            </a:pPr>
            <a:endParaRPr lang="en-US" dirty="0"/>
          </a:p>
          <a:p>
            <a:r>
              <a:rPr lang="en-US" dirty="0"/>
              <a:t>Give examples of common mistakes by marking “NO”   SLD:WE and marking Reading Comprehension NO instead of N/A.</a:t>
            </a:r>
          </a:p>
        </p:txBody>
      </p:sp>
    </p:spTree>
    <p:extLst>
      <p:ext uri="{BB962C8B-B14F-4D97-AF65-F5344CB8AC3E}">
        <p14:creationId xmlns:p14="http://schemas.microsoft.com/office/powerpoint/2010/main" val="2203998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The Uploads/Correspondence/Answers column shows if all the indicator questions have been answered. (yellow circle)</a:t>
            </a:r>
          </a:p>
          <a:p>
            <a:endParaRPr lang="en-US" dirty="0"/>
          </a:p>
          <a:p>
            <a:r>
              <a:rPr lang="en-US" dirty="0"/>
              <a:t>Once the LEA is sure that it has entered all the required students and answered all the indicator questions, it needs to click on the Submit File Reviews (red circle) button. </a:t>
            </a:r>
          </a:p>
          <a:p>
            <a:endParaRPr lang="en-US" dirty="0"/>
          </a:p>
          <a:p>
            <a:r>
              <a:rPr lang="en-US" dirty="0"/>
              <a:t>It is important to remember that only the Student File Review (Self-Assessment) Assignment is completed and submitted by February 1, 2026. Do not upload any student records. DESE compliance supervisors will request specific student records after March 1, 2026.</a:t>
            </a:r>
          </a:p>
          <a:p>
            <a:endParaRPr lang="en-US" dirty="0"/>
          </a:p>
          <a:p>
            <a:r>
              <a:rPr lang="en-US" dirty="0">
                <a:highlight>
                  <a:srgbClr val="FFFF00"/>
                </a:highlight>
              </a:rPr>
              <a:t>Do NOT complete the self-assessment on any file that has not been completed. If the IEP is not in place, don’t use the file for self-assessment.</a:t>
            </a:r>
          </a:p>
          <a:p>
            <a:endParaRPr lang="en-US" dirty="0"/>
          </a:p>
        </p:txBody>
      </p:sp>
    </p:spTree>
    <p:extLst>
      <p:ext uri="{BB962C8B-B14F-4D97-AF65-F5344CB8AC3E}">
        <p14:creationId xmlns:p14="http://schemas.microsoft.com/office/powerpoint/2010/main" val="3550085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t>
            </a:r>
          </a:p>
          <a:p>
            <a:pPr defTabSz="931774">
              <a:defRPr/>
            </a:pPr>
            <a:r>
              <a:rPr lang="en-US" dirty="0"/>
              <a:t>Do NOT worry about this- it is just the next step in the process.</a:t>
            </a:r>
          </a:p>
          <a:p>
            <a:pPr defTabSz="931774">
              <a:defRPr/>
            </a:pPr>
            <a:r>
              <a:rPr lang="en-US" dirty="0"/>
              <a:t>The CAP Year Training &amp;</a:t>
            </a:r>
            <a:r>
              <a:rPr lang="en-US" baseline="0" dirty="0"/>
              <a:t> Guidance can be found at https://dese.mo.gov/special-education/compliance/tiered-monitoring-imacs-faqs and is updated for each cohort. You will receive a notification when it is ready, or you can view the date posted next to the documents to ensure it has been updated.</a:t>
            </a:r>
          </a:p>
          <a:p>
            <a:endParaRPr lang="en-US" dirty="0"/>
          </a:p>
        </p:txBody>
      </p:sp>
    </p:spTree>
    <p:extLst>
      <p:ext uri="{BB962C8B-B14F-4D97-AF65-F5344CB8AC3E}">
        <p14:creationId xmlns:p14="http://schemas.microsoft.com/office/powerpoint/2010/main" val="774986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8647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23"/>
              </a:spcBef>
              <a:buClr>
                <a:schemeClr val="dk1"/>
              </a:buClr>
              <a:buSzPts val="1100"/>
            </a:pPr>
            <a:r>
              <a:rPr lang="en-US" dirty="0">
                <a:latin typeface="Arial"/>
                <a:ea typeface="Arial"/>
                <a:cs typeface="Arial"/>
                <a:sym typeface="Arial"/>
              </a:rPr>
              <a:t>C</a:t>
            </a:r>
          </a:p>
          <a:p>
            <a:pPr>
              <a:lnSpc>
                <a:spcPct val="115000"/>
              </a:lnSpc>
              <a:spcBef>
                <a:spcPts val="1223"/>
              </a:spcBef>
              <a:buClr>
                <a:schemeClr val="dk1"/>
              </a:buClr>
              <a:buSzPts val="1100"/>
            </a:pPr>
            <a:r>
              <a:rPr lang="en-US" dirty="0">
                <a:latin typeface="Arial"/>
                <a:ea typeface="Arial"/>
                <a:cs typeface="Arial"/>
                <a:sym typeface="Arial"/>
              </a:rPr>
              <a:t>Your Department of Elementary and Secondary Education compliance supervisor will request documents used to verify the self-assessment results through the IMACS 2.0 system. Upload documents described in the request for selected students. Make sure all documentation is included, which determines the decision for a particular indicator. For example, be sure to include all the supporting documents for each part of the process being reviewed. For an initial evaluation, you will need the referral form, any other documents such as a contact log that includes the date Procedural Safeguards were provided to the parent, Prior Written Notice for consent to evaluate, Notification of Meeting for the eligibility determination, and the evaluation report. </a:t>
            </a:r>
          </a:p>
          <a:p>
            <a:pPr>
              <a:lnSpc>
                <a:spcPct val="115000"/>
              </a:lnSpc>
              <a:spcBef>
                <a:spcPts val="1223"/>
              </a:spcBef>
              <a:buClr>
                <a:schemeClr val="dk1"/>
              </a:buClr>
              <a:buSzPts val="1100"/>
            </a:pPr>
            <a:r>
              <a:rPr lang="en-US" dirty="0">
                <a:latin typeface="Arial"/>
                <a:ea typeface="Arial"/>
                <a:cs typeface="Arial"/>
                <a:sym typeface="Arial"/>
              </a:rPr>
              <a:t>Upon request by the compliance supervisor, upload documentation into IMACS 2.0 by April 1, from the files of students chosen for the desk review. </a:t>
            </a:r>
          </a:p>
          <a:p>
            <a:endParaRPr lang="en-US" dirty="0"/>
          </a:p>
        </p:txBody>
      </p:sp>
    </p:spTree>
    <p:extLst>
      <p:ext uri="{BB962C8B-B14F-4D97-AF65-F5344CB8AC3E}">
        <p14:creationId xmlns:p14="http://schemas.microsoft.com/office/powerpoint/2010/main" val="1878478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This checklist will be posted with other self-assessment guidance and training documents. It includes a general list for initial evaluations, re-evaluation with testing, re-evaluations without testing, files containing postsecondary transition, and disciplinary files. Please provide/include the front page of the previous IEP if the date of the previous IEP is not on the front page of the current IEP.  </a:t>
            </a:r>
          </a:p>
          <a:p>
            <a:r>
              <a:rPr lang="en-US" dirty="0"/>
              <a:t>FYI  Be sure your PWNs are signed. Remember to provide emails for documentation of electronic signatures, if not indicated on the form. </a:t>
            </a:r>
          </a:p>
        </p:txBody>
      </p:sp>
    </p:spTree>
    <p:extLst>
      <p:ext uri="{BB962C8B-B14F-4D97-AF65-F5344CB8AC3E}">
        <p14:creationId xmlns:p14="http://schemas.microsoft.com/office/powerpoint/2010/main" val="9772834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MAKE SURE TO SEND ALL DOCUMENTS USED TO MARK INDICATORS!! </a:t>
            </a:r>
          </a:p>
          <a:p>
            <a:r>
              <a:rPr lang="en-US" dirty="0"/>
              <a:t>At the bottom of the Student File Review Summary page is the Assignment Uploads area.  When you click on the blue arrow next to the words Assignment Uploads the document requests from Department of Elementary and Secondary Education will be listed.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IEP systems allow users to “print to PDF” rather than print/scan documents.</a:t>
            </a:r>
          </a:p>
          <a:p>
            <a:endParaRPr lang="en-US" dirty="0"/>
          </a:p>
          <a:p>
            <a:r>
              <a:rPr lang="en-US" dirty="0"/>
              <a:t>To open each individual request click on the pencil at the end of the row (green arrow). This will open the Assignment Upload window for that student.</a:t>
            </a:r>
          </a:p>
          <a:p>
            <a:endParaRPr lang="en-US" dirty="0"/>
          </a:p>
          <a:p>
            <a:r>
              <a:rPr lang="en-US" dirty="0"/>
              <a:t>ONLY UPLOAD REQUIRED RECORDS IN THE STUDENT FILE REVIEW,</a:t>
            </a:r>
          </a:p>
          <a:p>
            <a:endParaRPr lang="en-US" dirty="0"/>
          </a:p>
        </p:txBody>
      </p:sp>
    </p:spTree>
    <p:extLst>
      <p:ext uri="{BB962C8B-B14F-4D97-AF65-F5344CB8AC3E}">
        <p14:creationId xmlns:p14="http://schemas.microsoft.com/office/powerpoint/2010/main" val="884950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Right click on the file or folder. (To select multiple files, hold down the Ctrl key on your keyboard and click on each file you wish to zip. Then right click.) </a:t>
            </a:r>
          </a:p>
          <a:p>
            <a:r>
              <a:rPr lang="en-US" dirty="0"/>
              <a:t>Select Send to</a:t>
            </a:r>
          </a:p>
          <a:p>
            <a:r>
              <a:rPr lang="en-US" dirty="0"/>
              <a:t>Select Compressed (zipped) folder</a:t>
            </a:r>
          </a:p>
          <a:p>
            <a:r>
              <a:rPr lang="en-US" dirty="0"/>
              <a:t>To rename the file, right click on the file and select Rename</a:t>
            </a:r>
          </a:p>
          <a:p>
            <a:r>
              <a:rPr lang="en-US" dirty="0"/>
              <a:t>You can now drag and drop additional files into the folder</a:t>
            </a:r>
          </a:p>
          <a:p>
            <a:endParaRPr lang="en-US" dirty="0"/>
          </a:p>
          <a:p>
            <a:r>
              <a:rPr lang="en-US" dirty="0"/>
              <a:t>Do not use a TIF file. This uses Windows Photo Viewer, and files will be returned.</a:t>
            </a:r>
          </a:p>
          <a:p>
            <a:endParaRPr lang="en-US" dirty="0"/>
          </a:p>
        </p:txBody>
      </p:sp>
    </p:spTree>
    <p:extLst>
      <p:ext uri="{BB962C8B-B14F-4D97-AF65-F5344CB8AC3E}">
        <p14:creationId xmlns:p14="http://schemas.microsoft.com/office/powerpoint/2010/main" val="2459624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Check the quality of your upload. If you can’t read it, neither can we. </a:t>
            </a:r>
          </a:p>
          <a:p>
            <a:endParaRPr lang="en-US" dirty="0"/>
          </a:p>
        </p:txBody>
      </p:sp>
    </p:spTree>
    <p:extLst>
      <p:ext uri="{BB962C8B-B14F-4D97-AF65-F5344CB8AC3E}">
        <p14:creationId xmlns:p14="http://schemas.microsoft.com/office/powerpoint/2010/main" val="172029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a:t>
            </a:r>
          </a:p>
        </p:txBody>
      </p:sp>
    </p:spTree>
    <p:extLst>
      <p:ext uri="{BB962C8B-B14F-4D97-AF65-F5344CB8AC3E}">
        <p14:creationId xmlns:p14="http://schemas.microsoft.com/office/powerpoint/2010/main" val="42836284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Once the Assignment Upload window has opened, the Local Education Agency may upload the requested student documents. You will receive one document request per student. It is preferred that all documents needed for verification are merged and uploaded as one file, in the order of the special education process, for each requested student. An automated email will be generated to the Supervisor overseeing your district to let them know it is uploaded.</a:t>
            </a:r>
          </a:p>
          <a:p>
            <a:endParaRPr lang="en-US" dirty="0"/>
          </a:p>
          <a:p>
            <a:endParaRPr lang="en-US" dirty="0"/>
          </a:p>
          <a:p>
            <a:r>
              <a:rPr lang="en-US" dirty="0"/>
              <a:t>Consider using a ZIP file to upload all required documents in a single upload.</a:t>
            </a:r>
          </a:p>
          <a:p>
            <a:endParaRPr lang="en-US" dirty="0"/>
          </a:p>
          <a:p>
            <a:r>
              <a:rPr lang="en-US" dirty="0"/>
              <a:t>The DESE comment, as seen in this window, includes a list of things that need to be uploaded for that file. </a:t>
            </a:r>
          </a:p>
          <a:p>
            <a:r>
              <a:rPr lang="en-US" dirty="0"/>
              <a:t>Use the checklist to ensure all documents have been uploaded.</a:t>
            </a:r>
          </a:p>
        </p:txBody>
      </p:sp>
    </p:spTree>
    <p:extLst>
      <p:ext uri="{BB962C8B-B14F-4D97-AF65-F5344CB8AC3E}">
        <p14:creationId xmlns:p14="http://schemas.microsoft.com/office/powerpoint/2010/main" val="151562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a:t>
            </a:r>
          </a:p>
          <a:p>
            <a:pPr marL="174708" indent="-174708">
              <a:buFont typeface="Arial" panose="020B0604020202020204" pitchFamily="34" charset="0"/>
              <a:buChar char="•"/>
            </a:pPr>
            <a:r>
              <a:rPr lang="en-US" dirty="0"/>
              <a:t>Merge all documents for a specific student into one file for that student’s Document Request. </a:t>
            </a:r>
          </a:p>
          <a:p>
            <a:pPr marL="174708" indent="-174708">
              <a:buFont typeface="Arial" panose="020B0604020202020204" pitchFamily="34" charset="0"/>
              <a:buChar char="•"/>
            </a:pPr>
            <a:r>
              <a:rPr lang="en-US" dirty="0">
                <a:solidFill>
                  <a:srgbClr val="FF0000"/>
                </a:solidFill>
              </a:rPr>
              <a:t>BE SURE to send all documents that were used to mark indicators in IMACS 2.0. </a:t>
            </a:r>
          </a:p>
          <a:p>
            <a:pPr marL="174708" indent="-174708">
              <a:buFont typeface="Arial" panose="020B0604020202020204" pitchFamily="34" charset="0"/>
              <a:buChar char="•"/>
            </a:pPr>
            <a:r>
              <a:rPr lang="en-US" dirty="0">
                <a:cs typeface="Calibri" panose="020F0502020204030204" pitchFamily="34" charset="0"/>
              </a:rPr>
              <a:t>We only need meeting notices if you use it to answer an indicator. Usually only needed for transition-aged students. </a:t>
            </a:r>
            <a:endParaRPr lang="en-US" dirty="0"/>
          </a:p>
          <a:p>
            <a:pPr marL="174708" indent="-174708">
              <a:buFont typeface="Arial" panose="020B0604020202020204" pitchFamily="34" charset="0"/>
              <a:buChar char="•"/>
            </a:pPr>
            <a:r>
              <a:rPr lang="en-US" dirty="0"/>
              <a:t>Before merging all of one student’s files together, place them in the order of the special education process.</a:t>
            </a:r>
          </a:p>
          <a:p>
            <a:pPr marL="174708" indent="-174708">
              <a:buFont typeface="Arial" panose="020B0604020202020204" pitchFamily="34" charset="0"/>
              <a:buChar char="•"/>
            </a:pPr>
            <a:r>
              <a:rPr lang="en-US" dirty="0"/>
              <a:t>Check to make sure each student’s file is 20 MB or less in size. Merging options impact file size. </a:t>
            </a:r>
          </a:p>
          <a:p>
            <a:pPr marL="174708" indent="-174708">
              <a:buFont typeface="Arial" panose="020B0604020202020204" pitchFamily="34" charset="0"/>
              <a:buChar char="•"/>
            </a:pPr>
            <a:r>
              <a:rPr lang="en-US" dirty="0"/>
              <a:t>Make sure each file’s path name is less than fifty characters. The location for saving your file prior to upload can lengthen the path name. </a:t>
            </a:r>
          </a:p>
          <a:p>
            <a:pPr marL="174708" indent="-174708">
              <a:buFont typeface="Arial" panose="020B0604020202020204" pitchFamily="34" charset="0"/>
              <a:buChar char="•"/>
            </a:pPr>
            <a:r>
              <a:rPr lang="en-US" dirty="0"/>
              <a:t>Only upload files under the individual student and </a:t>
            </a:r>
            <a:r>
              <a:rPr lang="en-US" b="1" dirty="0"/>
              <a:t>NOT</a:t>
            </a:r>
            <a:r>
              <a:rPr lang="en-US" dirty="0"/>
              <a:t> the monitoring module or student file review summary page.</a:t>
            </a:r>
            <a:endParaRPr lang="en-US" b="1" dirty="0"/>
          </a:p>
          <a:p>
            <a:endParaRPr lang="en-US" dirty="0"/>
          </a:p>
          <a:p>
            <a:r>
              <a:rPr lang="en-US" dirty="0"/>
              <a:t>You might need to speak to your district’s IT manager or administrative staff to find out which program with merge capability is available. Documents may be uploaded as WORD, PDF, or zip files. </a:t>
            </a:r>
          </a:p>
          <a:p>
            <a:endParaRPr lang="en-US" dirty="0"/>
          </a:p>
        </p:txBody>
      </p:sp>
    </p:spTree>
    <p:extLst>
      <p:ext uri="{BB962C8B-B14F-4D97-AF65-F5344CB8AC3E}">
        <p14:creationId xmlns:p14="http://schemas.microsoft.com/office/powerpoint/2010/main" val="13921863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23"/>
              </a:spcBef>
              <a:buClr>
                <a:schemeClr val="dk1"/>
              </a:buClr>
              <a:buSzPts val="1100"/>
            </a:pPr>
            <a:r>
              <a:rPr lang="en-US" dirty="0">
                <a:latin typeface="Arial"/>
                <a:ea typeface="Arial"/>
                <a:cs typeface="Arial"/>
                <a:sym typeface="Arial"/>
              </a:rPr>
              <a:t>C</a:t>
            </a:r>
          </a:p>
          <a:p>
            <a:pPr>
              <a:lnSpc>
                <a:spcPct val="115000"/>
              </a:lnSpc>
              <a:spcBef>
                <a:spcPts val="1223"/>
              </a:spcBef>
              <a:buClr>
                <a:schemeClr val="dk1"/>
              </a:buClr>
              <a:buSzPts val="1100"/>
            </a:pPr>
            <a:r>
              <a:rPr lang="en-US" dirty="0">
                <a:latin typeface="Arial"/>
                <a:ea typeface="Arial"/>
                <a:cs typeface="Arial"/>
                <a:sym typeface="Arial"/>
              </a:rPr>
              <a:t>Compliance supervisors will review and verify each district’s self-assessment in IMACS 2.0 during desk monitoring conducted from </a:t>
            </a:r>
            <a:r>
              <a:rPr lang="en-US" u="sng" dirty="0">
                <a:latin typeface="Arial"/>
                <a:ea typeface="Arial"/>
                <a:cs typeface="Arial"/>
                <a:sym typeface="Arial"/>
              </a:rPr>
              <a:t>April through August 2026</a:t>
            </a:r>
            <a:r>
              <a:rPr lang="en-US" dirty="0">
                <a:latin typeface="Arial"/>
                <a:ea typeface="Arial"/>
                <a:cs typeface="Arial"/>
                <a:sym typeface="Arial"/>
              </a:rPr>
              <a:t>.</a:t>
            </a:r>
          </a:p>
          <a:p>
            <a:pPr>
              <a:lnSpc>
                <a:spcPct val="115000"/>
              </a:lnSpc>
              <a:spcBef>
                <a:spcPts val="1223"/>
              </a:spcBef>
              <a:buClr>
                <a:schemeClr val="dk1"/>
              </a:buClr>
              <a:buSzPts val="1100"/>
            </a:pPr>
            <a:r>
              <a:rPr lang="en-US" dirty="0">
                <a:latin typeface="Arial"/>
                <a:ea typeface="Arial"/>
                <a:cs typeface="Arial"/>
                <a:sym typeface="Arial"/>
              </a:rPr>
              <a:t>It is important to provide your compliance supervisor with summer contact info such as your cell phone number or an email address you use in the summer, in case additional documentation is needed to complete the verification or questions arise.</a:t>
            </a:r>
          </a:p>
          <a:p>
            <a:pPr>
              <a:lnSpc>
                <a:spcPct val="115000"/>
              </a:lnSpc>
              <a:spcBef>
                <a:spcPts val="1223"/>
              </a:spcBef>
              <a:buClr>
                <a:schemeClr val="dk1"/>
              </a:buClr>
              <a:buSzPts val="1100"/>
            </a:pPr>
            <a:r>
              <a:rPr lang="en-US" dirty="0">
                <a:latin typeface="Arial"/>
                <a:ea typeface="Arial"/>
                <a:cs typeface="Arial"/>
                <a:sym typeface="Arial"/>
              </a:rPr>
              <a:t>Keep an electronic copy of the documents, including those that have signatures, in an easy-to-access, central location preferably one that can be accessed remotely. </a:t>
            </a:r>
          </a:p>
          <a:p>
            <a:endParaRPr lang="en-US" dirty="0"/>
          </a:p>
        </p:txBody>
      </p:sp>
    </p:spTree>
    <p:extLst>
      <p:ext uri="{BB962C8B-B14F-4D97-AF65-F5344CB8AC3E}">
        <p14:creationId xmlns:p14="http://schemas.microsoft.com/office/powerpoint/2010/main" val="24872561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The document status can be found in the Request Status box.  </a:t>
            </a:r>
          </a:p>
          <a:p>
            <a:r>
              <a:rPr lang="en-US" dirty="0"/>
              <a:t>Submitted  - Uploaded, but not yet looked at by the Department of Elementary and Secondary Education </a:t>
            </a:r>
          </a:p>
          <a:p>
            <a:r>
              <a:rPr lang="en-US" dirty="0"/>
              <a:t>Accepted – DESE has reviewed the file, and it seems that everything needed is there.</a:t>
            </a:r>
          </a:p>
          <a:p>
            <a:r>
              <a:rPr lang="en-US" dirty="0"/>
              <a:t>Rejected – DESE has not reviewed the document and returned to the district.</a:t>
            </a:r>
          </a:p>
          <a:p>
            <a:r>
              <a:rPr lang="en-US" dirty="0"/>
              <a:t>When a file is rejected, the assigned Department of Elementary and Secondary Education Supervisor will contact you by phone or email to help you understand what to do next. </a:t>
            </a:r>
          </a:p>
          <a:p>
            <a:r>
              <a:rPr lang="en-US" dirty="0"/>
              <a:t>If additional documents are needed, you will get an email/phone call from your DESE supervisor and a message will be sent through IMACS2.0 as well.</a:t>
            </a:r>
          </a:p>
          <a:p>
            <a:endParaRPr lang="en-US" dirty="0"/>
          </a:p>
        </p:txBody>
      </p:sp>
    </p:spTree>
    <p:extLst>
      <p:ext uri="{BB962C8B-B14F-4D97-AF65-F5344CB8AC3E}">
        <p14:creationId xmlns:p14="http://schemas.microsoft.com/office/powerpoint/2010/main" val="2571539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C</a:t>
            </a:r>
          </a:p>
          <a:p>
            <a:pPr marL="174708" indent="-174708">
              <a:buFont typeface="Arial" panose="020B0604020202020204" pitchFamily="34" charset="0"/>
              <a:buChar char="•"/>
            </a:pPr>
            <a:r>
              <a:rPr lang="en-US" baseline="0" dirty="0"/>
              <a:t>If a Supervisor is missing something, they can request a document upload at any time. Use the links provided to upload the requested documents.</a:t>
            </a:r>
          </a:p>
          <a:p>
            <a:pPr marL="174708" indent="-174708" defTabSz="931774">
              <a:buFont typeface="Arial" panose="020B0604020202020204" pitchFamily="34" charset="0"/>
              <a:buChar char="•"/>
              <a:defRPr/>
            </a:pPr>
            <a:r>
              <a:rPr lang="en-US" dirty="0">
                <a:cs typeface="Times New Roman" panose="02020603050405020304" pitchFamily="18" charset="0"/>
              </a:rPr>
              <a:t>DESE tailors file reviews according to each LEA’s Special Education Performance Data. Districts meeting performance targets have fewer indicators in their self-assessment file reviews.</a:t>
            </a:r>
            <a:endParaRPr lang="en-US" baseline="0" dirty="0"/>
          </a:p>
          <a:p>
            <a:endParaRPr lang="en-US" dirty="0"/>
          </a:p>
        </p:txBody>
      </p:sp>
    </p:spTree>
    <p:extLst>
      <p:ext uri="{BB962C8B-B14F-4D97-AF65-F5344CB8AC3E}">
        <p14:creationId xmlns:p14="http://schemas.microsoft.com/office/powerpoint/2010/main" val="2890662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10700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C to B transition student information will be uploaded into the Initial Evaluation Timeline submission once the C to B Transition Timelines are completed.</a:t>
            </a:r>
          </a:p>
        </p:txBody>
      </p:sp>
    </p:spTree>
    <p:extLst>
      <p:ext uri="{BB962C8B-B14F-4D97-AF65-F5344CB8AC3E}">
        <p14:creationId xmlns:p14="http://schemas.microsoft.com/office/powerpoint/2010/main" val="844358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Explain that, district who chose to use the 4 day school week, must count by calendar days- not the days in seat.</a:t>
            </a:r>
          </a:p>
        </p:txBody>
      </p:sp>
    </p:spTree>
    <p:extLst>
      <p:ext uri="{BB962C8B-B14F-4D97-AF65-F5344CB8AC3E}">
        <p14:creationId xmlns:p14="http://schemas.microsoft.com/office/powerpoint/2010/main" val="1469036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This does not include teacher illness </a:t>
            </a:r>
          </a:p>
        </p:txBody>
      </p:sp>
    </p:spTree>
    <p:extLst>
      <p:ext uri="{BB962C8B-B14F-4D97-AF65-F5344CB8AC3E}">
        <p14:creationId xmlns:p14="http://schemas.microsoft.com/office/powerpoint/2010/main" val="2039756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Times New Roman" panose="02020603050405020304" pitchFamily="18" charset="0"/>
              </a:rPr>
              <a:t>C</a:t>
            </a:r>
          </a:p>
          <a:p>
            <a:pPr defTabSz="931774">
              <a:defRPr/>
            </a:pPr>
            <a:r>
              <a:rPr lang="en-US" dirty="0">
                <a:cs typeface="Times New Roman" panose="02020603050405020304" pitchFamily="18" charset="0"/>
              </a:rPr>
              <a:t>Add the Initial Evaluation Timelines information by going to the Local Education Agency home page and clicking on the </a:t>
            </a:r>
            <a:r>
              <a:rPr lang="en-US" i="1" dirty="0">
                <a:cs typeface="Times New Roman" panose="02020603050405020304" pitchFamily="18" charset="0"/>
              </a:rPr>
              <a:t>Initial Evaluation Timelines </a:t>
            </a:r>
            <a:r>
              <a:rPr lang="en-US" dirty="0">
                <a:cs typeface="Times New Roman" panose="02020603050405020304" pitchFamily="18" charset="0"/>
              </a:rPr>
              <a:t>review type.</a:t>
            </a:r>
          </a:p>
          <a:p>
            <a:endParaRPr lang="en-US" dirty="0"/>
          </a:p>
        </p:txBody>
      </p:sp>
    </p:spTree>
    <p:extLst>
      <p:ext uri="{BB962C8B-B14F-4D97-AF65-F5344CB8AC3E}">
        <p14:creationId xmlns:p14="http://schemas.microsoft.com/office/powerpoint/2010/main" val="315817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a:t>
            </a:r>
          </a:p>
          <a:p>
            <a:r>
              <a:rPr lang="en-US" dirty="0"/>
              <a:t>The Missouri Department of Elementary and Secondary Education (DESE) has partnered with the University of Missouri’s Institute of Public Policy (IPP) to conduct the 2025-2026 Parent Special Education Survey. This survey is mandatory for federal reporting purposes. We appreciate your cooperation in administering this important survey to parents in your district. The survey is sent out in the fall of the self-assessment year.  Surveys are due March 31, 2026.</a:t>
            </a:r>
          </a:p>
          <a:p>
            <a:endParaRPr lang="en-US" dirty="0"/>
          </a:p>
        </p:txBody>
      </p:sp>
    </p:spTree>
    <p:extLst>
      <p:ext uri="{BB962C8B-B14F-4D97-AF65-F5344CB8AC3E}">
        <p14:creationId xmlns:p14="http://schemas.microsoft.com/office/powerpoint/2010/main" val="28220677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There are two options for entering the Initial</a:t>
            </a:r>
            <a:r>
              <a:rPr lang="en-US" baseline="0" dirty="0"/>
              <a:t> Evaluation T</a:t>
            </a:r>
            <a:r>
              <a:rPr lang="en-US" dirty="0"/>
              <a:t>imeline information now in IMACS 2.0.  </a:t>
            </a:r>
          </a:p>
          <a:p>
            <a:endParaRPr lang="en-US" dirty="0"/>
          </a:p>
          <a:p>
            <a:r>
              <a:rPr lang="en-US" dirty="0"/>
              <a:t>Option 1: Add New Initial Evaluation Timelines Review (blue arrow)  OR</a:t>
            </a:r>
          </a:p>
          <a:p>
            <a:r>
              <a:rPr lang="en-US" dirty="0"/>
              <a:t>Option 2: Import Initial Evaluation Data from CSV File (red arrow)</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65213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When the timeline is not met (exceeded 60</a:t>
            </a:r>
            <a:r>
              <a:rPr lang="en-US" baseline="0" dirty="0"/>
              <a:t> calendar days) the Local Education Agency will need to make sure that specific dates that the student was absent or school was not in session are put into the “If NO, give reasons:” box. </a:t>
            </a:r>
            <a:r>
              <a:rPr lang="en-US" b="1" baseline="0" dirty="0"/>
              <a:t>The compliance supervisor is NOT responsible for reviewing school calendars.</a:t>
            </a:r>
            <a:r>
              <a:rPr lang="en-US" b="0" baseline="0" dirty="0"/>
              <a:t> Be </a:t>
            </a:r>
            <a:r>
              <a:rPr lang="en-US" baseline="0" dirty="0"/>
              <a:t>specific by identifying the days as snow/weather related, student absence, district scheduled out (holiday/PD)</a:t>
            </a:r>
            <a:endParaRPr lang="en-US" dirty="0"/>
          </a:p>
          <a:p>
            <a:endParaRPr lang="en-US" dirty="0"/>
          </a:p>
          <a:p>
            <a:r>
              <a:rPr lang="en-US" dirty="0"/>
              <a:t>At the bottom of the screen there are many save options. </a:t>
            </a:r>
            <a:r>
              <a:rPr lang="en-US" i="1" dirty="0"/>
              <a:t>Save and Stay </a:t>
            </a:r>
            <a:r>
              <a:rPr lang="en-US" dirty="0"/>
              <a:t>will keep you on the same page after saving. </a:t>
            </a:r>
            <a:r>
              <a:rPr lang="en-US" i="1" dirty="0"/>
              <a:t>Save and Add Another </a:t>
            </a:r>
            <a:r>
              <a:rPr lang="en-US" dirty="0"/>
              <a:t>will save the student you just finished working on and give you a new student demographic screen to begin the next student. </a:t>
            </a:r>
            <a:r>
              <a:rPr lang="en-US" i="1" dirty="0"/>
              <a:t>Save and Return </a:t>
            </a:r>
            <a:r>
              <a:rPr lang="en-US" dirty="0"/>
              <a:t>will save the student you just finished working on and then take you back out to the main timeline page.</a:t>
            </a:r>
          </a:p>
          <a:p>
            <a:endParaRPr lang="en-US" dirty="0"/>
          </a:p>
          <a:p>
            <a:r>
              <a:rPr lang="en-US" dirty="0"/>
              <a:t>As you enter students you do have the option to edit (pencil icon) or delete (red cross) your entry on the right hand side of the main </a:t>
            </a:r>
            <a:r>
              <a:rPr lang="en-US" i="1" dirty="0"/>
              <a:t>Initial Evaluation Timeline Summary </a:t>
            </a:r>
            <a:r>
              <a:rPr lang="en-US" dirty="0"/>
              <a:t>page.</a:t>
            </a:r>
          </a:p>
          <a:p>
            <a:endParaRPr lang="en-US" dirty="0"/>
          </a:p>
          <a:p>
            <a:r>
              <a:rPr lang="en-US" dirty="0"/>
              <a:t>Remember the only weekends that are counted as an exception are the weekends included in the scheduled winter break.</a:t>
            </a:r>
          </a:p>
          <a:p>
            <a:endParaRPr lang="en-US" dirty="0"/>
          </a:p>
        </p:txBody>
      </p:sp>
    </p:spTree>
    <p:extLst>
      <p:ext uri="{BB962C8B-B14F-4D97-AF65-F5344CB8AC3E}">
        <p14:creationId xmlns:p14="http://schemas.microsoft.com/office/powerpoint/2010/main" val="1686212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endParaRPr lang="en-US" dirty="0"/>
          </a:p>
        </p:txBody>
      </p:sp>
    </p:spTree>
    <p:extLst>
      <p:ext uri="{BB962C8B-B14F-4D97-AF65-F5344CB8AC3E}">
        <p14:creationId xmlns:p14="http://schemas.microsoft.com/office/powerpoint/2010/main" val="14636702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CSV stands for comma separated values. This type of record uses commas to separate data. </a:t>
            </a:r>
            <a:r>
              <a:rPr lang="en-US" b="1" i="1" u="sng" dirty="0"/>
              <a:t>If commas or spaces are used within a column (for example in the “reason over 60” column) the file will be corrupted</a:t>
            </a:r>
            <a:r>
              <a:rPr lang="en-US" dirty="0"/>
              <a:t>.  </a:t>
            </a:r>
          </a:p>
          <a:p>
            <a:r>
              <a:rPr lang="en-US" dirty="0"/>
              <a:t>When the timeline is not met (exceeded 60 days) the Local Education Agency will need to make sure that specific dates that the student was absent or dates school was not in session are put into the “If NO, give reasons:” field. Do NOT use any commas within dates. Do not use any commas or hard returns within the description of the reason why the evaluation exceeded 60 days. Using commas and hard returns will result in data corruption in your upload because the system uses commas to separate the data being reported. </a:t>
            </a:r>
          </a:p>
          <a:p>
            <a:endParaRPr lang="en-US" dirty="0"/>
          </a:p>
          <a:p>
            <a:r>
              <a:rPr lang="en-US" dirty="0"/>
              <a:t>The system will allow as many CSV/TXT imports as needed. It will take the file and add the data to the existing records with no overwriting of previous information. Please review records in IMACS2.0 to make sure that there are no duplicates before submitting the Timelines for review. </a:t>
            </a:r>
          </a:p>
          <a:p>
            <a:endParaRPr lang="en-US" dirty="0"/>
          </a:p>
          <a:p>
            <a:r>
              <a:rPr lang="en-US" dirty="0"/>
              <a:t>After student timelines have been uploaded, you do have the option to edit (pencil icon) or delete (red cross) your entry on the right hand side of the main Initial Evaluation Timeline page.</a:t>
            </a:r>
          </a:p>
          <a:p>
            <a:endParaRPr lang="en-US" dirty="0"/>
          </a:p>
        </p:txBody>
      </p:sp>
    </p:spTree>
    <p:extLst>
      <p:ext uri="{BB962C8B-B14F-4D97-AF65-F5344CB8AC3E}">
        <p14:creationId xmlns:p14="http://schemas.microsoft.com/office/powerpoint/2010/main" val="23408577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pc="-10" dirty="0">
                <a:cs typeface="Times New Roman" panose="02020603050405020304" pitchFamily="18" charset="0"/>
              </a:rPr>
              <a:t>D</a:t>
            </a:r>
          </a:p>
          <a:p>
            <a:pPr defTabSz="931774">
              <a:defRPr/>
            </a:pPr>
            <a:r>
              <a:rPr lang="en-US" spc="-10" dirty="0">
                <a:cs typeface="Times New Roman" panose="02020603050405020304" pitchFamily="18" charset="0"/>
              </a:rPr>
              <a:t>After </a:t>
            </a:r>
            <a:r>
              <a:rPr lang="en-US" spc="-5" dirty="0">
                <a:cs typeface="Times New Roman" panose="02020603050405020304" pitchFamily="18" charset="0"/>
              </a:rPr>
              <a:t>the district has entered the </a:t>
            </a:r>
            <a:r>
              <a:rPr lang="en-US" spc="-10" dirty="0">
                <a:cs typeface="Times New Roman" panose="02020603050405020304" pitchFamily="18" charset="0"/>
              </a:rPr>
              <a:t>individual </a:t>
            </a:r>
            <a:r>
              <a:rPr lang="en-US" spc="-5" dirty="0">
                <a:cs typeface="Times New Roman" panose="02020603050405020304" pitchFamily="18" charset="0"/>
              </a:rPr>
              <a:t>student information, the district will submit the initial evaluation</a:t>
            </a:r>
            <a:r>
              <a:rPr lang="en-US" dirty="0">
                <a:cs typeface="Times New Roman" panose="02020603050405020304" pitchFamily="18" charset="0"/>
              </a:rPr>
              <a:t> </a:t>
            </a:r>
            <a:r>
              <a:rPr lang="en-US" spc="-15" dirty="0">
                <a:cs typeface="Times New Roman" panose="02020603050405020304" pitchFamily="18" charset="0"/>
              </a:rPr>
              <a:t>review.</a:t>
            </a:r>
            <a:endParaRPr 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26944866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4365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endParaRPr lang="en-US" dirty="0"/>
          </a:p>
        </p:txBody>
      </p:sp>
    </p:spTree>
    <p:extLst>
      <p:ext uri="{BB962C8B-B14F-4D97-AF65-F5344CB8AC3E}">
        <p14:creationId xmlns:p14="http://schemas.microsoft.com/office/powerpoint/2010/main" val="3760817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Times New Roman" panose="02020603050405020304" pitchFamily="18" charset="0"/>
              </a:rPr>
              <a:t>C</a:t>
            </a:r>
          </a:p>
          <a:p>
            <a:pPr defTabSz="931774">
              <a:defRPr/>
            </a:pPr>
            <a:r>
              <a:rPr lang="en-US" dirty="0">
                <a:cs typeface="Times New Roman" panose="02020603050405020304" pitchFamily="18" charset="0"/>
              </a:rPr>
              <a:t>Add the C to B Transition Timelines information by going to the Local Education Agency home page and clicking on the </a:t>
            </a:r>
            <a:r>
              <a:rPr lang="en-US" i="1" u="none" dirty="0">
                <a:cs typeface="Times New Roman" panose="02020603050405020304" pitchFamily="18" charset="0"/>
              </a:rPr>
              <a:t>C to B Transition </a:t>
            </a:r>
            <a:r>
              <a:rPr lang="en-US" dirty="0">
                <a:cs typeface="Times New Roman" panose="02020603050405020304" pitchFamily="18" charset="0"/>
              </a:rPr>
              <a:t>review type. </a:t>
            </a:r>
          </a:p>
          <a:p>
            <a:endParaRPr lang="en-US" dirty="0"/>
          </a:p>
        </p:txBody>
      </p:sp>
    </p:spTree>
    <p:extLst>
      <p:ext uri="{BB962C8B-B14F-4D97-AF65-F5344CB8AC3E}">
        <p14:creationId xmlns:p14="http://schemas.microsoft.com/office/powerpoint/2010/main" val="31170214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There are two options for entering the C to B Transition</a:t>
            </a:r>
            <a:r>
              <a:rPr lang="en-US" baseline="0" dirty="0"/>
              <a:t> </a:t>
            </a:r>
            <a:r>
              <a:rPr lang="en-US" dirty="0"/>
              <a:t>information now in IMACS 2.0.  </a:t>
            </a:r>
          </a:p>
          <a:p>
            <a:endParaRPr lang="en-US" dirty="0"/>
          </a:p>
          <a:p>
            <a:r>
              <a:rPr lang="en-US" dirty="0"/>
              <a:t>Option 1: </a:t>
            </a:r>
            <a:r>
              <a:rPr lang="en-US" i="1" u="none" dirty="0"/>
              <a:t>Add New C to B Review </a:t>
            </a:r>
            <a:r>
              <a:rPr lang="en-US" dirty="0"/>
              <a:t>(blue arrow).</a:t>
            </a:r>
          </a:p>
          <a:p>
            <a:r>
              <a:rPr lang="en-US" dirty="0"/>
              <a:t>Option 2: </a:t>
            </a:r>
            <a:r>
              <a:rPr lang="en-US" i="1" u="none" dirty="0"/>
              <a:t>Import C to B Data from CSV file </a:t>
            </a:r>
            <a:r>
              <a:rPr lang="en-US" dirty="0"/>
              <a:t>(red arrow) </a:t>
            </a:r>
          </a:p>
        </p:txBody>
      </p:sp>
    </p:spTree>
    <p:extLst>
      <p:ext uri="{BB962C8B-B14F-4D97-AF65-F5344CB8AC3E}">
        <p14:creationId xmlns:p14="http://schemas.microsoft.com/office/powerpoint/2010/main" val="6129306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
            </a:r>
          </a:p>
          <a:p>
            <a:r>
              <a:rPr lang="en-US" b="1" dirty="0"/>
              <a:t> Special Ed Referral Date and First Steps Referral Date are two different</a:t>
            </a:r>
            <a:r>
              <a:rPr lang="en-US" b="1" baseline="0" dirty="0"/>
              <a:t> dates!</a:t>
            </a:r>
          </a:p>
          <a:p>
            <a:r>
              <a:rPr lang="en-US" dirty="0"/>
              <a:t> </a:t>
            </a:r>
          </a:p>
          <a:p>
            <a:r>
              <a:rPr lang="en-US" i="1" u="sng" dirty="0"/>
              <a:t>Special Ed Referral Date </a:t>
            </a:r>
            <a:r>
              <a:rPr lang="en-US" dirty="0"/>
              <a:t>is the date the Local Education Agency</a:t>
            </a:r>
            <a:r>
              <a:rPr lang="en-US" baseline="0" dirty="0"/>
              <a:t> received the directory information from First Step.  </a:t>
            </a:r>
          </a:p>
          <a:p>
            <a:endParaRPr lang="en-US" baseline="0" dirty="0"/>
          </a:p>
          <a:p>
            <a:r>
              <a:rPr lang="en-US" i="1" u="sng" baseline="0" dirty="0"/>
              <a:t>First Steps Referral Date </a:t>
            </a:r>
            <a:r>
              <a:rPr lang="en-US" baseline="0" dirty="0"/>
              <a:t>is the date that the child was first referred for First Steps services.</a:t>
            </a:r>
          </a:p>
          <a:p>
            <a:endParaRPr lang="en-US" baseline="0" dirty="0"/>
          </a:p>
          <a:p>
            <a:r>
              <a:rPr lang="en-US" dirty="0"/>
              <a:t>When the IEP is not in place by the 3rd birthday, the Local Education Agency must provide specific, detailed</a:t>
            </a:r>
            <a:r>
              <a:rPr lang="en-US" baseline="0" dirty="0"/>
              <a:t> reasoning in the “If NO, give reason” box. </a:t>
            </a:r>
          </a:p>
          <a:p>
            <a:endParaRPr lang="en-US" baseline="0" dirty="0"/>
          </a:p>
          <a:p>
            <a:r>
              <a:rPr lang="en-US" baseline="0" dirty="0"/>
              <a:t>If the student’s birthday is on a weekend and the IEP is held on the Friday before, you can use that Friday as the implementation date or implement the IEP on the next school day. Be give a specific reason for the IEP not being in place prior to the third birthday, if it is not in place.</a:t>
            </a:r>
          </a:p>
          <a:p>
            <a:endParaRPr lang="en-US" baseline="0" dirty="0"/>
          </a:p>
          <a:p>
            <a:r>
              <a:rPr lang="en-US" baseline="0" dirty="0"/>
              <a:t>Give specific reasons for NO, to justify the reasoning.</a:t>
            </a:r>
            <a:endParaRPr lang="en-US" dirty="0"/>
          </a:p>
        </p:txBody>
      </p:sp>
    </p:spTree>
    <p:extLst>
      <p:ext uri="{BB962C8B-B14F-4D97-AF65-F5344CB8AC3E}">
        <p14:creationId xmlns:p14="http://schemas.microsoft.com/office/powerpoint/2010/main" val="390893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23"/>
              </a:spcBef>
              <a:buClr>
                <a:schemeClr val="dk1"/>
              </a:buClr>
              <a:buSzPts val="1100"/>
            </a:pPr>
            <a:r>
              <a:rPr lang="en-US" dirty="0">
                <a:latin typeface="Calibri" panose="020F0502020204030204" pitchFamily="34" charset="0"/>
                <a:ea typeface="Arial"/>
                <a:cs typeface="Calibri" panose="020F0502020204030204" pitchFamily="34" charset="0"/>
                <a:sym typeface="Arial"/>
              </a:rPr>
              <a:t>C</a:t>
            </a:r>
          </a:p>
          <a:p>
            <a:pPr>
              <a:lnSpc>
                <a:spcPct val="115000"/>
              </a:lnSpc>
              <a:spcBef>
                <a:spcPts val="1223"/>
              </a:spcBef>
              <a:buClr>
                <a:schemeClr val="dk1"/>
              </a:buClr>
              <a:buSzPts val="1100"/>
            </a:pPr>
            <a:r>
              <a:rPr lang="en-US" dirty="0">
                <a:latin typeface="Calibri" panose="020F0502020204030204" pitchFamily="34" charset="0"/>
                <a:ea typeface="Arial"/>
                <a:cs typeface="Calibri" panose="020F0502020204030204" pitchFamily="34" charset="0"/>
                <a:sym typeface="Arial"/>
              </a:rPr>
              <a:t>The purpose of the Parent Surveys is to improve parent engagement in the special education process and to provide data for SPP Indicator 8 which addresses parent involvement and is included in the district’s special education profile.</a:t>
            </a:r>
            <a:endParaRPr lang="en-US" dirty="0">
              <a:latin typeface="Calibri" panose="020F0502020204030204" pitchFamily="34" charset="0"/>
              <a:ea typeface="Times New Roman"/>
              <a:cs typeface="Calibri" panose="020F0502020204030204" pitchFamily="34" charset="0"/>
              <a:sym typeface="Times New Roman"/>
            </a:endParaRPr>
          </a:p>
          <a:p>
            <a:pPr>
              <a:lnSpc>
                <a:spcPct val="115000"/>
              </a:lnSpc>
              <a:spcBef>
                <a:spcPts val="1223"/>
              </a:spcBef>
              <a:buClr>
                <a:schemeClr val="dk1"/>
              </a:buClr>
              <a:buSzPts val="1100"/>
            </a:pPr>
            <a:r>
              <a:rPr lang="en-US" dirty="0">
                <a:latin typeface="Calibri" panose="020F0502020204030204" pitchFamily="34" charset="0"/>
                <a:ea typeface="Arial"/>
                <a:cs typeface="Calibri" panose="020F0502020204030204" pitchFamily="34" charset="0"/>
                <a:sym typeface="Arial"/>
              </a:rPr>
              <a:t>During fall the University of Missouri will send an email containing the survey information to each director. This email is copied to the superintendent, as well. It will contain instructions, timelines, and district specific surveys. The surveys are available online, but since some parents do not have access to the internet, paper copies are also distributed. The paper copies should be mailed by the parent, not the district, to IPP. It is important to note that each Local Education Agency will receive a copy of their Parent Survey results to assist the Local Education Agency to increase parent engagement and involvement. The results are not parent specific. </a:t>
            </a:r>
          </a:p>
          <a:p>
            <a:endParaRPr lang="en-US" dirty="0"/>
          </a:p>
        </p:txBody>
      </p:sp>
    </p:spTree>
    <p:extLst>
      <p:ext uri="{BB962C8B-B14F-4D97-AF65-F5344CB8AC3E}">
        <p14:creationId xmlns:p14="http://schemas.microsoft.com/office/powerpoint/2010/main" val="17616664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endParaRPr lang="en-US" dirty="0"/>
          </a:p>
        </p:txBody>
      </p:sp>
    </p:spTree>
    <p:extLst>
      <p:ext uri="{BB962C8B-B14F-4D97-AF65-F5344CB8AC3E}">
        <p14:creationId xmlns:p14="http://schemas.microsoft.com/office/powerpoint/2010/main" val="5987347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Tree>
    <p:extLst>
      <p:ext uri="{BB962C8B-B14F-4D97-AF65-F5344CB8AC3E}">
        <p14:creationId xmlns:p14="http://schemas.microsoft.com/office/powerpoint/2010/main" val="26303724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eaLnBrk="0" fontAlgn="base" hangingPunct="0">
              <a:spcBef>
                <a:spcPct val="0"/>
              </a:spcBef>
              <a:spcAft>
                <a:spcPct val="0"/>
              </a:spcAft>
            </a:pPr>
            <a:r>
              <a:rPr lang="en-US" altLang="en-US" dirty="0">
                <a:solidFill>
                  <a:prstClr val="black"/>
                </a:solidFill>
                <a:cs typeface="Times New Roman" panose="02020603050405020304" pitchFamily="18" charset="0"/>
              </a:rPr>
              <a:t>D</a:t>
            </a:r>
          </a:p>
          <a:p>
            <a:pPr lvl="0" algn="l" rtl="0" eaLnBrk="0" fontAlgn="base" hangingPunct="0">
              <a:spcBef>
                <a:spcPct val="0"/>
              </a:spcBef>
              <a:spcAft>
                <a:spcPct val="0"/>
              </a:spcAft>
            </a:pPr>
            <a:r>
              <a:rPr lang="en-US" altLang="en-US" dirty="0">
                <a:solidFill>
                  <a:prstClr val="black"/>
                </a:solidFill>
                <a:cs typeface="Times New Roman" panose="02020603050405020304" pitchFamily="18" charset="0"/>
              </a:rPr>
              <a:t>Click on the blue </a:t>
            </a:r>
            <a:r>
              <a:rPr lang="en-US" altLang="en-US" i="1" u="sng" dirty="0">
                <a:solidFill>
                  <a:prstClr val="black"/>
                </a:solidFill>
                <a:cs typeface="Times New Roman" panose="02020603050405020304" pitchFamily="18" charset="0"/>
              </a:rPr>
              <a:t>Template File </a:t>
            </a:r>
            <a:r>
              <a:rPr lang="en-US" altLang="en-US" dirty="0">
                <a:solidFill>
                  <a:prstClr val="black"/>
                </a:solidFill>
                <a:cs typeface="Times New Roman" panose="02020603050405020304" pitchFamily="18" charset="0"/>
              </a:rPr>
              <a:t>to use the blank Excel template that Department of Elementary and Secondary Education created.</a:t>
            </a:r>
          </a:p>
          <a:p>
            <a:pPr lvl="0" algn="l" rtl="0" eaLnBrk="0" fontAlgn="base" hangingPunct="0">
              <a:spcBef>
                <a:spcPct val="0"/>
              </a:spcBef>
              <a:spcAft>
                <a:spcPct val="0"/>
              </a:spcAft>
            </a:pPr>
            <a:endParaRPr lang="en-US" altLang="en-US" dirty="0">
              <a:solidFill>
                <a:prstClr val="black"/>
              </a:solidFill>
              <a:cs typeface="Times New Roman" panose="02020603050405020304" pitchFamily="18" charset="0"/>
            </a:endParaRPr>
          </a:p>
          <a:p>
            <a:pPr lvl="0" algn="l" rtl="0" eaLnBrk="0" fontAlgn="base" hangingPunct="0">
              <a:spcBef>
                <a:spcPct val="0"/>
              </a:spcBef>
              <a:spcAft>
                <a:spcPct val="0"/>
              </a:spcAft>
            </a:pPr>
            <a:r>
              <a:rPr lang="en-US" altLang="en-US" dirty="0">
                <a:solidFill>
                  <a:prstClr val="black"/>
                </a:solidFill>
                <a:cs typeface="Times New Roman" panose="02020603050405020304" pitchFamily="18" charset="0"/>
              </a:rPr>
              <a:t>Click on the blue </a:t>
            </a:r>
            <a:r>
              <a:rPr lang="en-US" altLang="en-US" i="1" u="sng" dirty="0">
                <a:solidFill>
                  <a:prstClr val="black"/>
                </a:solidFill>
                <a:cs typeface="Times New Roman" panose="02020603050405020304" pitchFamily="18" charset="0"/>
              </a:rPr>
              <a:t>Help</a:t>
            </a:r>
            <a:r>
              <a:rPr lang="en-US" altLang="en-US" dirty="0">
                <a:solidFill>
                  <a:prstClr val="black"/>
                </a:solidFill>
                <a:cs typeface="Times New Roman" panose="02020603050405020304" pitchFamily="18" charset="0"/>
              </a:rPr>
              <a:t> to read the directions for preparing the CSV/TXT upload. </a:t>
            </a:r>
          </a:p>
          <a:p>
            <a:pPr lvl="0" algn="l" rtl="0" eaLnBrk="0" fontAlgn="base" hangingPunct="0">
              <a:spcBef>
                <a:spcPct val="0"/>
              </a:spcBef>
              <a:spcAft>
                <a:spcPct val="0"/>
              </a:spcAft>
            </a:pPr>
            <a:endParaRPr lang="en-US" altLang="en-US" dirty="0">
              <a:solidFill>
                <a:prstClr val="black"/>
              </a:solidFill>
              <a:cs typeface="Times New Roman" panose="02020603050405020304" pitchFamily="18" charset="0"/>
            </a:endParaRPr>
          </a:p>
          <a:p>
            <a:pPr lvl="0" algn="l" rtl="0" eaLnBrk="0" fontAlgn="base" hangingPunct="0">
              <a:spcBef>
                <a:spcPct val="0"/>
              </a:spcBef>
              <a:spcAft>
                <a:spcPct val="0"/>
              </a:spcAft>
            </a:pPr>
            <a:r>
              <a:rPr lang="en-US" altLang="en-US" dirty="0">
                <a:solidFill>
                  <a:prstClr val="black"/>
                </a:solidFill>
                <a:cs typeface="Times New Roman" panose="02020603050405020304" pitchFamily="18" charset="0"/>
              </a:rPr>
              <a:t>Click on </a:t>
            </a:r>
            <a:r>
              <a:rPr lang="en-US" altLang="en-US" i="1" u="sng" dirty="0">
                <a:solidFill>
                  <a:prstClr val="black"/>
                </a:solidFill>
                <a:cs typeface="Times New Roman" panose="02020603050405020304" pitchFamily="18" charset="0"/>
              </a:rPr>
              <a:t>Choose File </a:t>
            </a:r>
            <a:r>
              <a:rPr lang="en-US" altLang="en-US" dirty="0">
                <a:solidFill>
                  <a:prstClr val="black"/>
                </a:solidFill>
                <a:cs typeface="Times New Roman" panose="02020603050405020304" pitchFamily="18" charset="0"/>
              </a:rPr>
              <a:t>to locate the CSV/TXT document and to upload from your computer.</a:t>
            </a:r>
          </a:p>
          <a:p>
            <a:pPr lvl="0" algn="l" rtl="0" eaLnBrk="0" fontAlgn="base" hangingPunct="0">
              <a:spcBef>
                <a:spcPct val="0"/>
              </a:spcBef>
              <a:spcAft>
                <a:spcPct val="0"/>
              </a:spcAft>
            </a:pPr>
            <a:endParaRPr lang="en-US" altLang="en-US" dirty="0">
              <a:solidFill>
                <a:prstClr val="black"/>
              </a:solidFill>
              <a:cs typeface="Times New Roman" panose="02020603050405020304" pitchFamily="18" charset="0"/>
            </a:endParaRPr>
          </a:p>
          <a:p>
            <a:pPr lvl="0" algn="l" rtl="0" eaLnBrk="0" fontAlgn="base" hangingPunct="0">
              <a:spcBef>
                <a:spcPct val="0"/>
              </a:spcBef>
              <a:spcAft>
                <a:spcPct val="0"/>
              </a:spcAft>
            </a:pPr>
            <a:r>
              <a:rPr lang="en-US" altLang="en-US" dirty="0">
                <a:solidFill>
                  <a:prstClr val="black"/>
                </a:solidFill>
                <a:cs typeface="Times New Roman" panose="02020603050405020304" pitchFamily="18" charset="0"/>
              </a:rPr>
              <a:t>Click on </a:t>
            </a:r>
            <a:r>
              <a:rPr lang="en-US" altLang="en-US" i="1" u="sng" dirty="0">
                <a:solidFill>
                  <a:prstClr val="black"/>
                </a:solidFill>
                <a:cs typeface="Times New Roman" panose="02020603050405020304" pitchFamily="18" charset="0"/>
              </a:rPr>
              <a:t>Validate and Commit Data from File </a:t>
            </a:r>
            <a:r>
              <a:rPr lang="en-US" altLang="en-US" dirty="0">
                <a:solidFill>
                  <a:prstClr val="black"/>
                </a:solidFill>
                <a:cs typeface="Times New Roman" panose="02020603050405020304" pitchFamily="18" charset="0"/>
              </a:rPr>
              <a:t>once you are done with everything.</a:t>
            </a:r>
          </a:p>
          <a:p>
            <a:endParaRPr lang="en-US" dirty="0"/>
          </a:p>
        </p:txBody>
      </p:sp>
    </p:spTree>
    <p:extLst>
      <p:ext uri="{BB962C8B-B14F-4D97-AF65-F5344CB8AC3E}">
        <p14:creationId xmlns:p14="http://schemas.microsoft.com/office/powerpoint/2010/main" val="35724361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CSV stands for comma separated</a:t>
            </a:r>
            <a:r>
              <a:rPr lang="en-US" baseline="0" dirty="0"/>
              <a:t> values. This type of record uses commas to separate data. If commas are used within a column the file will be corrupted.  </a:t>
            </a:r>
            <a:endParaRPr lang="en-US" dirty="0"/>
          </a:p>
          <a:p>
            <a:endParaRPr lang="en-US" dirty="0"/>
          </a:p>
          <a:p>
            <a:pPr defTabSz="931774">
              <a:defRPr/>
            </a:pPr>
            <a:r>
              <a:rPr lang="en-US" dirty="0"/>
              <a:t>When the IEP is not in place by the 3rd birthday, the LEA will need to make sure that specific dates that the student was absent or school was not in session are put into the “</a:t>
            </a:r>
            <a:r>
              <a:rPr lang="en-US" i="1" u="sng" dirty="0"/>
              <a:t>If NO, give reasons</a:t>
            </a:r>
            <a:r>
              <a:rPr lang="en-US" dirty="0"/>
              <a:t>:” box. Do NOT use any commas within dates or when describing reasons. Do not use hard returns.</a:t>
            </a:r>
          </a:p>
          <a:p>
            <a:pPr defTabSz="931774">
              <a:defRPr/>
            </a:pPr>
            <a:endParaRPr lang="en-US" dirty="0"/>
          </a:p>
          <a:p>
            <a:r>
              <a:rPr lang="en-US" dirty="0"/>
              <a:t>Please review records in IMACS 2.0 to make sure that there are no duplicate records before submitting the Timelines for review. </a:t>
            </a:r>
          </a:p>
          <a:p>
            <a:endParaRPr lang="en-US" dirty="0"/>
          </a:p>
          <a:p>
            <a:pPr defTabSz="931774">
              <a:defRPr/>
            </a:pPr>
            <a:r>
              <a:rPr lang="en-US" dirty="0"/>
              <a:t>After student C to B Transition</a:t>
            </a:r>
            <a:r>
              <a:rPr lang="en-US" baseline="0" dirty="0"/>
              <a:t> T</a:t>
            </a:r>
            <a:r>
              <a:rPr lang="en-US" dirty="0"/>
              <a:t>imelines have been</a:t>
            </a:r>
            <a:r>
              <a:rPr lang="en-US" baseline="0" dirty="0"/>
              <a:t> uploaded,</a:t>
            </a:r>
            <a:r>
              <a:rPr lang="en-US" dirty="0"/>
              <a:t> you do have the option to edit (pencil icon) or delete (red cross) your entry on the right hand side of the main C to B Transition</a:t>
            </a:r>
            <a:r>
              <a:rPr lang="en-US" baseline="0" dirty="0"/>
              <a:t> </a:t>
            </a:r>
            <a:r>
              <a:rPr lang="en-US" dirty="0"/>
              <a:t>Timeline page.</a:t>
            </a:r>
          </a:p>
          <a:p>
            <a:endParaRPr lang="en-US" dirty="0"/>
          </a:p>
        </p:txBody>
      </p:sp>
    </p:spTree>
    <p:extLst>
      <p:ext uri="{BB962C8B-B14F-4D97-AF65-F5344CB8AC3E}">
        <p14:creationId xmlns:p14="http://schemas.microsoft.com/office/powerpoint/2010/main" val="1391306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r>
              <a:rPr lang="en-US" dirty="0"/>
              <a:t>Do not submit district C to B Transition Timelines early. Timelines are submitted May 15</a:t>
            </a:r>
            <a:r>
              <a:rPr lang="en-US" baseline="30000" dirty="0"/>
              <a:t>th</a:t>
            </a:r>
            <a:r>
              <a:rPr lang="en-US" dirty="0"/>
              <a:t>.</a:t>
            </a:r>
          </a:p>
        </p:txBody>
      </p:sp>
    </p:spTree>
    <p:extLst>
      <p:ext uri="{BB962C8B-B14F-4D97-AF65-F5344CB8AC3E}">
        <p14:creationId xmlns:p14="http://schemas.microsoft.com/office/powerpoint/2010/main" val="15380548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All C to B Transition Timelines are uploaded into the Initial Evaluation Timelines.</a:t>
            </a:r>
          </a:p>
          <a:p>
            <a:r>
              <a:rPr lang="en-US" dirty="0"/>
              <a:t>Click the Import Students from C to B Transition (orange arrow)</a:t>
            </a:r>
          </a:p>
          <a:p>
            <a:endParaRPr lang="en-US" dirty="0"/>
          </a:p>
          <a:p>
            <a:endParaRPr lang="en-US" dirty="0"/>
          </a:p>
        </p:txBody>
      </p:sp>
    </p:spTree>
    <p:extLst>
      <p:ext uri="{BB962C8B-B14F-4D97-AF65-F5344CB8AC3E}">
        <p14:creationId xmlns:p14="http://schemas.microsoft.com/office/powerpoint/2010/main" val="32564678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38590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a:p>
            <a:endParaRPr lang="en-US" dirty="0"/>
          </a:p>
        </p:txBody>
      </p:sp>
    </p:spTree>
    <p:extLst>
      <p:ext uri="{BB962C8B-B14F-4D97-AF65-F5344CB8AC3E}">
        <p14:creationId xmlns:p14="http://schemas.microsoft.com/office/powerpoint/2010/main" val="15329620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Read the Slide</a:t>
            </a:r>
          </a:p>
          <a:p>
            <a:endParaRPr lang="en-US" dirty="0"/>
          </a:p>
          <a:p>
            <a:r>
              <a:rPr lang="en-US" dirty="0"/>
              <a:t>Remember to review your files before entering the student demographics. Documentation submitted and opened by Department of Elementary and Secondary Education may be reviewed for compliance. </a:t>
            </a:r>
          </a:p>
          <a:p>
            <a:endParaRPr lang="en-US" dirty="0"/>
          </a:p>
        </p:txBody>
      </p:sp>
    </p:spTree>
    <p:extLst>
      <p:ext uri="{BB962C8B-B14F-4D97-AF65-F5344CB8AC3E}">
        <p14:creationId xmlns:p14="http://schemas.microsoft.com/office/powerpoint/2010/main" val="4858691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Tree>
    <p:extLst>
      <p:ext uri="{BB962C8B-B14F-4D97-AF65-F5344CB8AC3E}">
        <p14:creationId xmlns:p14="http://schemas.microsoft.com/office/powerpoint/2010/main" val="262006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Please read through the helpful hints and implement these to increase response rates. </a:t>
            </a:r>
          </a:p>
          <a:p>
            <a:r>
              <a:rPr lang="en-US" dirty="0"/>
              <a:t>Paper copy with an envelope to parents at conferences. Parents can return the survey in the </a:t>
            </a:r>
            <a:r>
              <a:rPr lang="en-US" b="1" dirty="0"/>
              <a:t>sealed</a:t>
            </a:r>
            <a:r>
              <a:rPr lang="en-US" dirty="0"/>
              <a:t> envelope to the building office or to the special education department. You can drop the self addressed/stamped envelope at the office for the district to drop in the mail.</a:t>
            </a:r>
          </a:p>
        </p:txBody>
      </p:sp>
    </p:spTree>
    <p:extLst>
      <p:ext uri="{BB962C8B-B14F-4D97-AF65-F5344CB8AC3E}">
        <p14:creationId xmlns:p14="http://schemas.microsoft.com/office/powerpoint/2010/main" val="37499310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Tree>
    <p:extLst>
      <p:ext uri="{BB962C8B-B14F-4D97-AF65-F5344CB8AC3E}">
        <p14:creationId xmlns:p14="http://schemas.microsoft.com/office/powerpoint/2010/main" val="12378523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33670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848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Tree>
    <p:extLst>
      <p:ext uri="{BB962C8B-B14F-4D97-AF65-F5344CB8AC3E}">
        <p14:creationId xmlns:p14="http://schemas.microsoft.com/office/powerpoint/2010/main" val="2440938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a:t>Insert picture here from H:/Powerpoint_Templates/PPT Photos for Title Slide. Click on photo icon in this box to begin.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a:t>Click to enter Title</a:t>
            </a:r>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a:t>Use to insert video files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a:t>Insert Section Title Here</a:t>
            </a:r>
          </a:p>
        </p:txBody>
      </p:sp>
    </p:spTree>
    <p:extLst>
      <p:ext uri="{BB962C8B-B14F-4D97-AF65-F5344CB8AC3E}">
        <p14:creationId xmlns:p14="http://schemas.microsoft.com/office/powerpoint/2010/main" val="129294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a:t>Names</a:t>
            </a:r>
          </a:p>
          <a:p>
            <a:r>
              <a:rPr lang="en-US" dirty="0"/>
              <a:t>Section</a:t>
            </a:r>
          </a:p>
          <a:p>
            <a:r>
              <a:rPr lang="en-US" dirty="0"/>
              <a:t>Phone number &amp; Email address</a:t>
            </a:r>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a:t>Contact</a:t>
            </a:r>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a:t>Click to enter Title</a:t>
            </a:r>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a:t>Contact Us</a:t>
            </a:r>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a:t>Use a table for multiple names, titles, email addresses and phone numbers</a:t>
            </a:r>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a:t>Click to enter Title</a:t>
            </a:r>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a:t>Click to enter Title</a:t>
            </a:r>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a:t>Click to enter Title</a:t>
            </a:r>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3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4B_DFF5FB44.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hyperlink" Target="https://dese.mo.gov/special-education/compliance/tiered-monitoring-imacs-faqs#yr1" TargetMode="External"/><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hyperlink" Target="mailto:secompliance@dese.mo.gov" TargetMode="External"/><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81999" y="30111"/>
            <a:ext cx="762000" cy="274638"/>
          </a:xfrm>
          <a:prstGeom prst="rect">
            <a:avLst/>
          </a:prstGeom>
        </p:spPr>
        <p:txBody>
          <a:bodyPr/>
          <a:lstStyle/>
          <a:p>
            <a:fld id="{3B745311-16E5-4BEF-BFE6-36758A3427EB}" type="slidenum">
              <a:rPr lang="en-US" smtClean="0"/>
              <a:pPr/>
              <a:t>1</a:t>
            </a:fld>
            <a:endParaRPr lang="en-US" dirty="0"/>
          </a:p>
        </p:txBody>
      </p:sp>
      <p:sp>
        <p:nvSpPr>
          <p:cNvPr id="3" name="Text Placeholder 2">
            <a:extLst>
              <a:ext uri="{FF2B5EF4-FFF2-40B4-BE49-F238E27FC236}">
                <a16:creationId xmlns:a16="http://schemas.microsoft.com/office/drawing/2014/main" id="{D6963045-B53F-E46E-4E2B-118D69C50A19}"/>
              </a:ext>
            </a:extLst>
          </p:cNvPr>
          <p:cNvSpPr>
            <a:spLocks noGrp="1"/>
          </p:cNvSpPr>
          <p:nvPr>
            <p:ph type="body" sz="quarter" idx="11"/>
          </p:nvPr>
        </p:nvSpPr>
        <p:spPr>
          <a:xfrm>
            <a:off x="3495675" y="361950"/>
            <a:ext cx="4629150" cy="914400"/>
          </a:xfrm>
        </p:spPr>
        <p:txBody>
          <a:bodyPr>
            <a:normAutofit/>
          </a:bodyPr>
          <a:lstStyle/>
          <a:p>
            <a:r>
              <a:rPr lang="en-US" sz="2400" b="1" i="0" dirty="0"/>
              <a:t>SPECIAL EDUCATION COMPLIANCE</a:t>
            </a:r>
            <a:endParaRPr lang="en-US" sz="2400" i="0" dirty="0"/>
          </a:p>
        </p:txBody>
      </p:sp>
      <p:sp>
        <p:nvSpPr>
          <p:cNvPr id="7" name="Title 6"/>
          <p:cNvSpPr>
            <a:spLocks noGrp="1"/>
          </p:cNvSpPr>
          <p:nvPr>
            <p:ph type="title"/>
          </p:nvPr>
        </p:nvSpPr>
        <p:spPr>
          <a:xfrm>
            <a:off x="2743200" y="1276350"/>
            <a:ext cx="6134100" cy="1371600"/>
          </a:xfrm>
        </p:spPr>
        <p:txBody>
          <a:bodyPr>
            <a:noAutofit/>
          </a:bodyPr>
          <a:lstStyle/>
          <a:p>
            <a:r>
              <a:rPr lang="en-US" sz="2400" b="1" dirty="0"/>
              <a:t>TIERED MONITORING Cohort 3 </a:t>
            </a:r>
            <a:br>
              <a:rPr lang="en-US" sz="2400" b="1" dirty="0"/>
            </a:br>
            <a:r>
              <a:rPr lang="en-US" sz="2400" b="1" dirty="0"/>
              <a:t>SELF-ASSESSMENT YEAR </a:t>
            </a:r>
          </a:p>
        </p:txBody>
      </p:sp>
      <p:sp>
        <p:nvSpPr>
          <p:cNvPr id="5" name="TextBox 4">
            <a:extLst>
              <a:ext uri="{FF2B5EF4-FFF2-40B4-BE49-F238E27FC236}">
                <a16:creationId xmlns:a16="http://schemas.microsoft.com/office/drawing/2014/main" id="{5C51FF58-FA64-E49C-80DB-F18F13699DD9}"/>
              </a:ext>
            </a:extLst>
          </p:cNvPr>
          <p:cNvSpPr txBox="1"/>
          <p:nvPr/>
        </p:nvSpPr>
        <p:spPr>
          <a:xfrm>
            <a:off x="3495675" y="3112115"/>
            <a:ext cx="4886324" cy="461665"/>
          </a:xfrm>
          <a:prstGeom prst="rect">
            <a:avLst/>
          </a:prstGeom>
          <a:noFill/>
        </p:spPr>
        <p:txBody>
          <a:bodyPr wrap="square" rtlCol="0">
            <a:spAutoFit/>
          </a:bodyPr>
          <a:lstStyle/>
          <a:p>
            <a:r>
              <a:rPr lang="en-US" sz="2400" b="1" dirty="0">
                <a:solidFill>
                  <a:schemeClr val="bg1"/>
                </a:solidFill>
              </a:rPr>
              <a:t>     IMACS 2.0 TRAINING &amp; GUIDANCE </a:t>
            </a:r>
            <a:endParaRPr lang="en-US" sz="2400" dirty="0">
              <a:solidFill>
                <a:schemeClr val="bg1"/>
              </a:solidFill>
            </a:endParaRPr>
          </a:p>
        </p:txBody>
      </p:sp>
      <p:sp>
        <p:nvSpPr>
          <p:cNvPr id="10" name="Text Placeholder 9"/>
          <p:cNvSpPr>
            <a:spLocks noGrp="1"/>
          </p:cNvSpPr>
          <p:nvPr>
            <p:ph type="body" sz="quarter" idx="13"/>
          </p:nvPr>
        </p:nvSpPr>
        <p:spPr>
          <a:xfrm>
            <a:off x="152400" y="3790950"/>
            <a:ext cx="1981200" cy="381000"/>
          </a:xfrm>
        </p:spPr>
        <p:txBody>
          <a:bodyPr/>
          <a:lstStyle/>
          <a:p>
            <a:r>
              <a:rPr lang="en-US" dirty="0"/>
              <a:t>2025</a:t>
            </a:r>
          </a:p>
        </p:txBody>
      </p:sp>
    </p:spTree>
    <p:extLst>
      <p:ext uri="{BB962C8B-B14F-4D97-AF65-F5344CB8AC3E}">
        <p14:creationId xmlns:p14="http://schemas.microsoft.com/office/powerpoint/2010/main" val="127350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F2A2AA-13F6-FAA6-705A-1055712D6F2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Program Monitoring of Districts</a:t>
            </a:r>
          </a:p>
        </p:txBody>
      </p:sp>
      <p:sp>
        <p:nvSpPr>
          <p:cNvPr id="3" name="Content Placeholder 2">
            <a:extLst>
              <a:ext uri="{FF2B5EF4-FFF2-40B4-BE49-F238E27FC236}">
                <a16:creationId xmlns:a16="http://schemas.microsoft.com/office/drawing/2014/main" id="{CC7CA888-1332-E846-4F89-5ED7BE01BAA6}"/>
              </a:ext>
              <a:ext uri="{C183D7F6-B498-43B3-948B-1728B52AA6E4}">
                <adec:decorative xmlns:adec="http://schemas.microsoft.com/office/drawing/2017/decorative" val="0"/>
              </a:ext>
            </a:extLst>
          </p:cNvPr>
          <p:cNvSpPr>
            <a:spLocks noGrp="1"/>
          </p:cNvSpPr>
          <p:nvPr>
            <p:ph sz="quarter" idx="11"/>
          </p:nvPr>
        </p:nvSpPr>
        <p:spPr/>
        <p:txBody>
          <a:bodyPr>
            <a:normAutofit lnSpcReduction="10000"/>
          </a:bodyPr>
          <a:lstStyle/>
          <a:p>
            <a:pPr marL="112712" indent="0">
              <a:buNone/>
            </a:pPr>
            <a:r>
              <a:rPr lang="en-US" dirty="0"/>
              <a:t>Missouri uses a 3-year cyclical monitoring process. Cohort 3 is beginning their self-assessment year.</a:t>
            </a:r>
          </a:p>
          <a:p>
            <a:pPr marL="112712" indent="0">
              <a:buNone/>
            </a:pPr>
            <a:endParaRPr lang="en-US" dirty="0"/>
          </a:p>
          <a:p>
            <a:pPr marL="112712" indent="0">
              <a:buNone/>
            </a:pPr>
            <a:r>
              <a:rPr lang="en-US" dirty="0"/>
              <a:t>The cyclical monitoring process includes:</a:t>
            </a:r>
          </a:p>
          <a:p>
            <a:r>
              <a:rPr lang="en-US" dirty="0"/>
              <a:t>Self-Assessment (Year 1)  (Cohort 3- you are here)</a:t>
            </a:r>
          </a:p>
          <a:p>
            <a:r>
              <a:rPr lang="en-US" dirty="0"/>
              <a:t>Corrective Action (Year 2) </a:t>
            </a:r>
          </a:p>
          <a:p>
            <a:r>
              <a:rPr lang="en-US" dirty="0"/>
              <a:t>Maintain &amp; Retrain (Year 3)</a:t>
            </a:r>
          </a:p>
          <a:p>
            <a:endParaRPr lang="en-US" dirty="0"/>
          </a:p>
        </p:txBody>
      </p:sp>
      <p:sp>
        <p:nvSpPr>
          <p:cNvPr id="2" name="Slide Number Placeholder 1">
            <a:extLst>
              <a:ext uri="{FF2B5EF4-FFF2-40B4-BE49-F238E27FC236}">
                <a16:creationId xmlns:a16="http://schemas.microsoft.com/office/drawing/2014/main" id="{63CEE73C-EC39-9955-F183-7357F20D0BB7}"/>
              </a:ex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10</a:t>
            </a:fld>
            <a:endParaRPr lang="en-US" dirty="0"/>
          </a:p>
        </p:txBody>
      </p:sp>
    </p:spTree>
    <p:extLst>
      <p:ext uri="{BB962C8B-B14F-4D97-AF65-F5344CB8AC3E}">
        <p14:creationId xmlns:p14="http://schemas.microsoft.com/office/powerpoint/2010/main" val="239828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3E982F-C8AC-6A20-2036-3BB20CE5046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Special Education Tiered Monitoring</a:t>
            </a:r>
          </a:p>
        </p:txBody>
      </p:sp>
      <p:sp>
        <p:nvSpPr>
          <p:cNvPr id="2" name="Slide Number Placeholder 1">
            <a:extLst>
              <a:ext uri="{FF2B5EF4-FFF2-40B4-BE49-F238E27FC236}">
                <a16:creationId xmlns:a16="http://schemas.microsoft.com/office/drawing/2014/main" id="{E03680BF-D36B-5063-ADF5-DC7AEE0F5C56}"/>
              </a:ext>
            </a:extLst>
          </p:cNvPr>
          <p:cNvSpPr>
            <a:spLocks noGrp="1"/>
          </p:cNvSpPr>
          <p:nvPr>
            <p:ph type="sldNum" sz="quarter" idx="4"/>
          </p:nvPr>
        </p:nvSpPr>
        <p:spPr/>
        <p:txBody>
          <a:bodyPr/>
          <a:lstStyle/>
          <a:p>
            <a:fld id="{3B745311-16E5-4BEF-BFE6-36758A3427EB}" type="slidenum">
              <a:rPr lang="en-US" smtClean="0"/>
              <a:pPr/>
              <a:t>11</a:t>
            </a:fld>
            <a:endParaRPr lang="en-US" dirty="0"/>
          </a:p>
        </p:txBody>
      </p:sp>
      <p:pic>
        <p:nvPicPr>
          <p:cNvPr id="7" name="Content Placeholder 6" descr="Screenshot of tiered monitoring flowchart">
            <a:extLst>
              <a:ext uri="{FF2B5EF4-FFF2-40B4-BE49-F238E27FC236}">
                <a16:creationId xmlns:a16="http://schemas.microsoft.com/office/drawing/2014/main" id="{B2E08749-638C-32F8-B0ED-ECA1125D5744}"/>
              </a:ext>
            </a:extLst>
          </p:cNvPr>
          <p:cNvPicPr>
            <a:picLocks noGrp="1" noChangeAspect="1"/>
          </p:cNvPicPr>
          <p:nvPr>
            <p:ph sz="quarter" idx="11"/>
          </p:nvPr>
        </p:nvPicPr>
        <p:blipFill>
          <a:blip r:embed="rId3"/>
          <a:stretch>
            <a:fillRect/>
          </a:stretch>
        </p:blipFill>
        <p:spPr>
          <a:xfrm>
            <a:off x="1841610" y="819150"/>
            <a:ext cx="5460780" cy="3886200"/>
          </a:xfrm>
          <a:prstGeom prst="rect">
            <a:avLst/>
          </a:prstGeom>
        </p:spPr>
      </p:pic>
    </p:spTree>
    <p:extLst>
      <p:ext uri="{BB962C8B-B14F-4D97-AF65-F5344CB8AC3E}">
        <p14:creationId xmlns:p14="http://schemas.microsoft.com/office/powerpoint/2010/main" val="52363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7C461F-C990-CDD5-E475-CE4D19B3B72D}"/>
              </a:ext>
              <a:ext uri="{C183D7F6-B498-43B3-948B-1728B52AA6E4}">
                <adec:decorative xmlns:adec="http://schemas.microsoft.com/office/drawing/2017/decorative" val="0"/>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Self-Assessment Year 1 </a:t>
            </a:r>
          </a:p>
        </p:txBody>
      </p:sp>
      <p:sp>
        <p:nvSpPr>
          <p:cNvPr id="2" name="Slide Number Placeholder 1">
            <a:extLst>
              <a:ext uri="{FF2B5EF4-FFF2-40B4-BE49-F238E27FC236}">
                <a16:creationId xmlns:a16="http://schemas.microsoft.com/office/drawing/2014/main" id="{7422C1A1-21D4-871A-2141-4CF395ADBC41}"/>
              </a:ext>
            </a:extLst>
          </p:cNvPr>
          <p:cNvSpPr>
            <a:spLocks noGrp="1"/>
          </p:cNvSpPr>
          <p:nvPr>
            <p:ph type="sldNum" sz="quarter" idx="4"/>
          </p:nvPr>
        </p:nvSpPr>
        <p:spPr/>
        <p:txBody>
          <a:bodyPr/>
          <a:lstStyle/>
          <a:p>
            <a:fld id="{3B745311-16E5-4BEF-BFE6-36758A3427EB}" type="slidenum">
              <a:rPr lang="en-US" smtClean="0"/>
              <a:pPr/>
              <a:t>12</a:t>
            </a:fld>
            <a:endParaRPr lang="en-US" dirty="0"/>
          </a:p>
        </p:txBody>
      </p:sp>
      <p:pic>
        <p:nvPicPr>
          <p:cNvPr id="8" name="Picture 7" descr="Screenshot of tiered monitoring, self assessment section of the flowchart">
            <a:extLst>
              <a:ext uri="{FF2B5EF4-FFF2-40B4-BE49-F238E27FC236}">
                <a16:creationId xmlns:a16="http://schemas.microsoft.com/office/drawing/2014/main" id="{5980120A-A410-ACA1-00B4-06DE1D08BFC5}"/>
              </a:ext>
            </a:extLst>
          </p:cNvPr>
          <p:cNvPicPr>
            <a:picLocks noChangeAspect="1"/>
          </p:cNvPicPr>
          <p:nvPr/>
        </p:nvPicPr>
        <p:blipFill>
          <a:blip r:embed="rId4"/>
          <a:stretch>
            <a:fillRect/>
          </a:stretch>
        </p:blipFill>
        <p:spPr>
          <a:xfrm>
            <a:off x="152401" y="666749"/>
            <a:ext cx="8704388" cy="4191001"/>
          </a:xfrm>
          <a:prstGeom prst="rect">
            <a:avLst/>
          </a:prstGeom>
        </p:spPr>
      </p:pic>
    </p:spTree>
    <p:extLst>
      <p:ext uri="{BB962C8B-B14F-4D97-AF65-F5344CB8AC3E}">
        <p14:creationId xmlns:p14="http://schemas.microsoft.com/office/powerpoint/2010/main" val="375743981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55FA48-7F1E-C2D1-C4B4-A765075791F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0" normalizeH="0" baseline="0" noProof="0" dirty="0">
                <a:ln>
                  <a:noFill/>
                </a:ln>
                <a:solidFill>
                  <a:schemeClr val="bg1"/>
                </a:solidFill>
                <a:effectLst/>
                <a:uLnTx/>
                <a:uFillTx/>
                <a:latin typeface="+mn-lt"/>
                <a:ea typeface="+mn-ea"/>
                <a:cs typeface="+mn-cs"/>
              </a:rPr>
              <a:t>How </a:t>
            </a:r>
            <a:r>
              <a:rPr kumimoji="0" lang="en-US" sz="3200" b="0" i="0" u="none" strike="noStrike" kern="1200" cap="none" spc="-20" normalizeH="0" baseline="0" noProof="0" dirty="0">
                <a:ln>
                  <a:noFill/>
                </a:ln>
                <a:solidFill>
                  <a:schemeClr val="bg1"/>
                </a:solidFill>
                <a:effectLst/>
                <a:uLnTx/>
                <a:uFillTx/>
                <a:latin typeface="+mn-lt"/>
                <a:ea typeface="+mn-ea"/>
                <a:cs typeface="+mn-cs"/>
              </a:rPr>
              <a:t>to </a:t>
            </a:r>
            <a:r>
              <a:rPr kumimoji="0" lang="en-US" sz="3200" b="0" i="0" u="none" strike="noStrike" kern="1200" cap="none" spc="0" normalizeH="0" baseline="0" noProof="0" dirty="0">
                <a:ln>
                  <a:noFill/>
                </a:ln>
                <a:solidFill>
                  <a:schemeClr val="bg1"/>
                </a:solidFill>
                <a:effectLst/>
                <a:uLnTx/>
                <a:uFillTx/>
                <a:latin typeface="+mn-lt"/>
                <a:ea typeface="+mn-ea"/>
                <a:cs typeface="+mn-cs"/>
              </a:rPr>
              <a:t>Find </a:t>
            </a:r>
            <a:r>
              <a:rPr kumimoji="0" lang="en-US" sz="3200" b="0" i="0" u="none" strike="noStrike" kern="1200" cap="none" spc="-20" normalizeH="0" baseline="0" noProof="0" dirty="0">
                <a:ln>
                  <a:noFill/>
                </a:ln>
                <a:solidFill>
                  <a:schemeClr val="bg1"/>
                </a:solidFill>
                <a:effectLst/>
                <a:uLnTx/>
                <a:uFillTx/>
                <a:latin typeface="+mn-lt"/>
                <a:ea typeface="+mn-ea"/>
                <a:cs typeface="+mn-cs"/>
              </a:rPr>
              <a:t>IMACS</a:t>
            </a:r>
            <a:r>
              <a:rPr kumimoji="0" lang="en-US" sz="3200" b="0" i="0" u="none" strike="noStrike" kern="1200" cap="none" spc="-50" normalizeH="0" baseline="0" noProof="0" dirty="0">
                <a:ln>
                  <a:noFill/>
                </a:ln>
                <a:solidFill>
                  <a:schemeClr val="bg1"/>
                </a:solidFill>
                <a:effectLst/>
                <a:uLnTx/>
                <a:uFillTx/>
                <a:latin typeface="+mn-lt"/>
                <a:ea typeface="+mn-ea"/>
                <a:cs typeface="+mn-cs"/>
              </a:rPr>
              <a:t> </a:t>
            </a:r>
            <a:r>
              <a:rPr kumimoji="0" lang="en-US" sz="3200" b="0" i="0" u="none" strike="noStrike" kern="1200" cap="none" spc="-5" normalizeH="0" baseline="0" noProof="0" dirty="0">
                <a:ln>
                  <a:noFill/>
                </a:ln>
                <a:solidFill>
                  <a:schemeClr val="bg1"/>
                </a:solidFill>
                <a:effectLst/>
                <a:uLnTx/>
                <a:uFillTx/>
                <a:latin typeface="+mn-lt"/>
                <a:ea typeface="+mn-ea"/>
                <a:cs typeface="+mn-cs"/>
              </a:rPr>
              <a:t>2.0</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Content Placeholder 5" descr="Screenshot of the Missouri Department of Elementary and Secondary Education Home Page, with the DESE Application Sign-In page circled.">
            <a:extLst>
              <a:ext uri="{FF2B5EF4-FFF2-40B4-BE49-F238E27FC236}">
                <a16:creationId xmlns:a16="http://schemas.microsoft.com/office/drawing/2014/main" id="{267865F3-5F7C-868F-C1AB-D79906EA447B}"/>
              </a:ext>
            </a:extLst>
          </p:cNvPr>
          <p:cNvPicPr>
            <a:picLocks noGrp="1" noChangeAspect="1"/>
          </p:cNvPicPr>
          <p:nvPr>
            <p:ph sz="quarter" idx="11"/>
          </p:nvPr>
        </p:nvPicPr>
        <p:blipFill>
          <a:blip r:embed="rId3"/>
          <a:stretch>
            <a:fillRect/>
          </a:stretch>
        </p:blipFill>
        <p:spPr>
          <a:xfrm>
            <a:off x="1371600" y="819150"/>
            <a:ext cx="6182590" cy="3886200"/>
          </a:xfrm>
          <a:prstGeom prst="rect">
            <a:avLst/>
          </a:prstGeom>
        </p:spPr>
      </p:pic>
      <p:sp>
        <p:nvSpPr>
          <p:cNvPr id="2" name="Slide Number Placeholder 1">
            <a:extLst>
              <a:ext uri="{FF2B5EF4-FFF2-40B4-BE49-F238E27FC236}">
                <a16:creationId xmlns:a16="http://schemas.microsoft.com/office/drawing/2014/main" id="{7510D494-3D42-A15C-EDC6-D83A96D160F8}"/>
              </a:ext>
            </a:extLst>
          </p:cNvPr>
          <p:cNvSpPr>
            <a:spLocks noGrp="1"/>
          </p:cNvSpPr>
          <p:nvPr>
            <p:ph type="sldNum" sz="quarter" idx="4"/>
          </p:nvPr>
        </p:nvSpPr>
        <p:spPr/>
        <p:txBody>
          <a:bodyPr/>
          <a:lstStyle/>
          <a:p>
            <a:fld id="{3B745311-16E5-4BEF-BFE6-36758A3427EB}" type="slidenum">
              <a:rPr lang="en-US" smtClean="0"/>
              <a:pPr/>
              <a:t>13</a:t>
            </a:fld>
            <a:endParaRPr lang="en-US" dirty="0"/>
          </a:p>
        </p:txBody>
      </p:sp>
      <p:sp>
        <p:nvSpPr>
          <p:cNvPr id="3" name="Oval 2">
            <a:extLst>
              <a:ext uri="{FF2B5EF4-FFF2-40B4-BE49-F238E27FC236}">
                <a16:creationId xmlns:a16="http://schemas.microsoft.com/office/drawing/2014/main" id="{1F64E58D-6574-9FFC-4AC4-B13AA7066E9B}"/>
              </a:ext>
              <a:ext uri="{C183D7F6-B498-43B3-948B-1728B52AA6E4}">
                <adec:decorative xmlns:adec="http://schemas.microsoft.com/office/drawing/2017/decorative" val="1"/>
              </a:ext>
            </a:extLst>
          </p:cNvPr>
          <p:cNvSpPr/>
          <p:nvPr/>
        </p:nvSpPr>
        <p:spPr>
          <a:xfrm>
            <a:off x="2743200" y="3981450"/>
            <a:ext cx="1219200"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0985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6782EA-B8C6-CCFC-EE61-62DEEAADF0F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Gaining DESE Applications Access</a:t>
            </a:r>
          </a:p>
        </p:txBody>
      </p:sp>
      <p:sp>
        <p:nvSpPr>
          <p:cNvPr id="2" name="Slide Number Placeholder 1">
            <a:extLst>
              <a:ext uri="{FF2B5EF4-FFF2-40B4-BE49-F238E27FC236}">
                <a16:creationId xmlns:a16="http://schemas.microsoft.com/office/drawing/2014/main" id="{4A2FFC2D-F0CB-C5DF-7BF2-63BCA8BCE86D}"/>
              </a:ext>
            </a:extLst>
          </p:cNvPr>
          <p:cNvSpPr>
            <a:spLocks noGrp="1"/>
          </p:cNvSpPr>
          <p:nvPr>
            <p:ph type="sldNum" sz="quarter" idx="4"/>
          </p:nvPr>
        </p:nvSpPr>
        <p:spPr/>
        <p:txBody>
          <a:bodyPr/>
          <a:lstStyle/>
          <a:p>
            <a:fld id="{3B745311-16E5-4BEF-BFE6-36758A3427EB}" type="slidenum">
              <a:rPr lang="en-US" smtClean="0"/>
              <a:pPr/>
              <a:t>14</a:t>
            </a:fld>
            <a:endParaRPr lang="en-US" dirty="0"/>
          </a:p>
        </p:txBody>
      </p:sp>
      <p:sp>
        <p:nvSpPr>
          <p:cNvPr id="3" name="Content Placeholder 2">
            <a:extLst>
              <a:ext uri="{FF2B5EF4-FFF2-40B4-BE49-F238E27FC236}">
                <a16:creationId xmlns:a16="http://schemas.microsoft.com/office/drawing/2014/main" id="{3807102C-0647-7351-1551-16A9B4A1D9D2}"/>
              </a:ext>
            </a:extLst>
          </p:cNvPr>
          <p:cNvSpPr>
            <a:spLocks noGrp="1"/>
          </p:cNvSpPr>
          <p:nvPr>
            <p:ph sz="quarter" idx="11"/>
          </p:nvPr>
        </p:nvSpPr>
        <p:spPr>
          <a:xfrm>
            <a:off x="152400" y="819150"/>
            <a:ext cx="8686800" cy="1066800"/>
          </a:xfrm>
        </p:spPr>
        <p:txBody>
          <a:bodyPr>
            <a:normAutofit fontScale="77500" lnSpcReduction="20000"/>
          </a:bodyPr>
          <a:lstStyle/>
          <a:p>
            <a:pPr marL="112712" indent="0">
              <a:buNone/>
            </a:pPr>
            <a:r>
              <a:rPr lang="en-US" spc="-10" dirty="0">
                <a:cs typeface="Times New Roman" panose="02020603050405020304" pitchFamily="18" charset="0"/>
              </a:rPr>
              <a:t>If you have not had previous access to DESE Applications, you will need to request access before you can use IMACS 2.0. You will need to create an account.</a:t>
            </a:r>
            <a:endParaRPr lang="en-US" dirty="0"/>
          </a:p>
        </p:txBody>
      </p:sp>
      <p:pic>
        <p:nvPicPr>
          <p:cNvPr id="8" name="Picture 7" descr="Screenshot of the DESE Applications Sign-In page.">
            <a:extLst>
              <a:ext uri="{FF2B5EF4-FFF2-40B4-BE49-F238E27FC236}">
                <a16:creationId xmlns:a16="http://schemas.microsoft.com/office/drawing/2014/main" id="{E8D1D2D9-AA72-A404-ECC2-60E6650C4B12}"/>
              </a:ext>
            </a:extLst>
          </p:cNvPr>
          <p:cNvPicPr>
            <a:picLocks noChangeAspect="1"/>
          </p:cNvPicPr>
          <p:nvPr/>
        </p:nvPicPr>
        <p:blipFill>
          <a:blip r:embed="rId3"/>
          <a:stretch>
            <a:fillRect/>
          </a:stretch>
        </p:blipFill>
        <p:spPr>
          <a:xfrm>
            <a:off x="1143000" y="1733550"/>
            <a:ext cx="6496296" cy="3395285"/>
          </a:xfrm>
          <a:prstGeom prst="rect">
            <a:avLst/>
          </a:prstGeom>
        </p:spPr>
      </p:pic>
    </p:spTree>
    <p:extLst>
      <p:ext uri="{BB962C8B-B14F-4D97-AF65-F5344CB8AC3E}">
        <p14:creationId xmlns:p14="http://schemas.microsoft.com/office/powerpoint/2010/main" val="43928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9C312D-CB55-232A-65E7-78BBA2A153C0}"/>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IMACS2.0  Secure Access</a:t>
            </a:r>
          </a:p>
        </p:txBody>
      </p:sp>
      <p:sp>
        <p:nvSpPr>
          <p:cNvPr id="2" name="Slide Number Placeholder 1">
            <a:extLst>
              <a:ext uri="{FF2B5EF4-FFF2-40B4-BE49-F238E27FC236}">
                <a16:creationId xmlns:a16="http://schemas.microsoft.com/office/drawing/2014/main" id="{74B94810-8277-6072-9E49-0CAF27390AD2}"/>
              </a:ext>
            </a:extLst>
          </p:cNvPr>
          <p:cNvSpPr>
            <a:spLocks noGrp="1"/>
          </p:cNvSpPr>
          <p:nvPr>
            <p:ph type="sldNum" sz="quarter" idx="4"/>
          </p:nvPr>
        </p:nvSpPr>
        <p:spPr/>
        <p:txBody>
          <a:bodyPr/>
          <a:lstStyle/>
          <a:p>
            <a:fld id="{3B745311-16E5-4BEF-BFE6-36758A3427EB}" type="slidenum">
              <a:rPr lang="en-US" smtClean="0"/>
              <a:pPr/>
              <a:t>15</a:t>
            </a:fld>
            <a:endParaRPr lang="en-US" dirty="0"/>
          </a:p>
        </p:txBody>
      </p:sp>
      <p:sp>
        <p:nvSpPr>
          <p:cNvPr id="3" name="Content Placeholder 2">
            <a:extLst>
              <a:ext uri="{FF2B5EF4-FFF2-40B4-BE49-F238E27FC236}">
                <a16:creationId xmlns:a16="http://schemas.microsoft.com/office/drawing/2014/main" id="{A321BB00-0E41-10C2-5473-25E7E79CAD53}"/>
              </a:ext>
            </a:extLst>
          </p:cNvPr>
          <p:cNvSpPr>
            <a:spLocks noGrp="1"/>
          </p:cNvSpPr>
          <p:nvPr>
            <p:ph sz="quarter" idx="11"/>
          </p:nvPr>
        </p:nvSpPr>
        <p:spPr>
          <a:xfrm>
            <a:off x="304800" y="819150"/>
            <a:ext cx="8458200" cy="762000"/>
          </a:xfrm>
        </p:spPr>
        <p:txBody>
          <a:bodyPr>
            <a:normAutofit fontScale="85000" lnSpcReduction="20000"/>
          </a:bodyPr>
          <a:lstStyle/>
          <a:p>
            <a:pPr marL="112712" indent="0">
              <a:buNone/>
            </a:pPr>
            <a:r>
              <a:rPr lang="en-US" dirty="0"/>
              <a:t>Once you have created your account and been granted access: Click on the Special Education IMACS2</a:t>
            </a:r>
          </a:p>
        </p:txBody>
      </p:sp>
      <p:pic>
        <p:nvPicPr>
          <p:cNvPr id="6" name="Picture 5" descr="Screenshot of the Application Menu with the public and secure links you have access to once you sign into the DESE Application.">
            <a:extLst>
              <a:ext uri="{FF2B5EF4-FFF2-40B4-BE49-F238E27FC236}">
                <a16:creationId xmlns:a16="http://schemas.microsoft.com/office/drawing/2014/main" id="{6934BDAA-E36D-EE95-40BC-E2555B4ADC66}"/>
              </a:ext>
            </a:extLst>
          </p:cNvPr>
          <p:cNvPicPr>
            <a:picLocks noChangeAspect="1"/>
          </p:cNvPicPr>
          <p:nvPr/>
        </p:nvPicPr>
        <p:blipFill>
          <a:blip r:embed="rId3"/>
          <a:stretch>
            <a:fillRect/>
          </a:stretch>
        </p:blipFill>
        <p:spPr>
          <a:xfrm>
            <a:off x="1262348" y="1581150"/>
            <a:ext cx="6619303" cy="3355346"/>
          </a:xfrm>
          <a:prstGeom prst="rect">
            <a:avLst/>
          </a:prstGeom>
        </p:spPr>
      </p:pic>
      <p:sp>
        <p:nvSpPr>
          <p:cNvPr id="5" name="Oval 4">
            <a:extLst>
              <a:ext uri="{FF2B5EF4-FFF2-40B4-BE49-F238E27FC236}">
                <a16:creationId xmlns:a16="http://schemas.microsoft.com/office/drawing/2014/main" id="{CDDB814C-58CF-5128-137E-BC8FC824FA1E}"/>
              </a:ext>
              <a:ext uri="{C183D7F6-B498-43B3-948B-1728B52AA6E4}">
                <adec:decorative xmlns:adec="http://schemas.microsoft.com/office/drawing/2017/decorative" val="1"/>
              </a:ext>
            </a:extLst>
          </p:cNvPr>
          <p:cNvSpPr/>
          <p:nvPr/>
        </p:nvSpPr>
        <p:spPr>
          <a:xfrm>
            <a:off x="4758690" y="3992880"/>
            <a:ext cx="1981200" cy="2667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531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E52A25-01B5-4F71-A514-2EA9B77C636E}"/>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Access in IMACS 2.0</a:t>
            </a:r>
          </a:p>
        </p:txBody>
      </p:sp>
      <p:sp>
        <p:nvSpPr>
          <p:cNvPr id="3" name="Content Placeholder 2">
            <a:extLst>
              <a:ext uri="{FF2B5EF4-FFF2-40B4-BE49-F238E27FC236}">
                <a16:creationId xmlns:a16="http://schemas.microsoft.com/office/drawing/2014/main" id="{1EEA8BCC-2705-FA07-2A43-3C76D3674FE4}"/>
              </a:ext>
            </a:extLst>
          </p:cNvPr>
          <p:cNvSpPr>
            <a:spLocks noGrp="1"/>
          </p:cNvSpPr>
          <p:nvPr>
            <p:ph sz="quarter" idx="11"/>
          </p:nvPr>
        </p:nvSpPr>
        <p:spPr/>
        <p:txBody>
          <a:bodyPr>
            <a:normAutofit fontScale="92500" lnSpcReduction="10000"/>
          </a:bodyPr>
          <a:lstStyle/>
          <a:p>
            <a:pPr marL="112712" indent="0">
              <a:buNone/>
            </a:pPr>
            <a:r>
              <a:rPr lang="en-US" dirty="0"/>
              <a:t>There are two access levels in IMACS 2.0: </a:t>
            </a:r>
          </a:p>
          <a:p>
            <a:endParaRPr lang="en-US" dirty="0"/>
          </a:p>
          <a:p>
            <a:r>
              <a:rPr lang="en-US" b="1" dirty="0"/>
              <a:t>User Manager </a:t>
            </a:r>
            <a:r>
              <a:rPr lang="en-US" dirty="0"/>
              <a:t>access includes permissions to all functionality in IMACS 2.0, including the ability to grant access to users at the district</a:t>
            </a:r>
          </a:p>
          <a:p>
            <a:endParaRPr lang="en-US" dirty="0"/>
          </a:p>
          <a:p>
            <a:r>
              <a:rPr lang="en-US" b="1" dirty="0"/>
              <a:t>User </a:t>
            </a:r>
            <a:r>
              <a:rPr lang="en-US" dirty="0"/>
              <a:t>access includes permission to </a:t>
            </a:r>
            <a:r>
              <a:rPr lang="en-US" b="1" dirty="0"/>
              <a:t>view only </a:t>
            </a:r>
            <a:r>
              <a:rPr lang="en-US" dirty="0"/>
              <a:t>or </a:t>
            </a:r>
            <a:r>
              <a:rPr lang="en-US" b="1" dirty="0"/>
              <a:t>update</a:t>
            </a:r>
            <a:r>
              <a:rPr lang="en-US" dirty="0"/>
              <a:t> specific modules in IMACS 2.0</a:t>
            </a:r>
          </a:p>
          <a:p>
            <a:endParaRPr lang="en-US" dirty="0"/>
          </a:p>
        </p:txBody>
      </p:sp>
      <p:sp>
        <p:nvSpPr>
          <p:cNvPr id="2" name="Slide Number Placeholder 1">
            <a:extLst>
              <a:ext uri="{FF2B5EF4-FFF2-40B4-BE49-F238E27FC236}">
                <a16:creationId xmlns:a16="http://schemas.microsoft.com/office/drawing/2014/main" id="{D162EA84-5BAE-C005-3A47-CFD74E5B5CAA}"/>
              </a:ext>
            </a:extLst>
          </p:cNvPr>
          <p:cNvSpPr>
            <a:spLocks noGrp="1"/>
          </p:cNvSpPr>
          <p:nvPr>
            <p:ph type="sldNum" sz="quarter" idx="4"/>
          </p:nvPr>
        </p:nvSpPr>
        <p:spPr/>
        <p:txBody>
          <a:bodyPr/>
          <a:lstStyle/>
          <a:p>
            <a:fld id="{3B745311-16E5-4BEF-BFE6-36758A3427EB}" type="slidenum">
              <a:rPr lang="en-US" smtClean="0"/>
              <a:pPr/>
              <a:t>16</a:t>
            </a:fld>
            <a:endParaRPr lang="en-US" dirty="0"/>
          </a:p>
        </p:txBody>
      </p:sp>
    </p:spTree>
    <p:extLst>
      <p:ext uri="{BB962C8B-B14F-4D97-AF65-F5344CB8AC3E}">
        <p14:creationId xmlns:p14="http://schemas.microsoft.com/office/powerpoint/2010/main" val="139164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C3C3F7-EE62-34AE-A47A-96826B5ED9C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IMACS 2.0 Monitoring School Year</a:t>
            </a:r>
          </a:p>
        </p:txBody>
      </p:sp>
      <p:sp>
        <p:nvSpPr>
          <p:cNvPr id="2" name="Slide Number Placeholder 1">
            <a:extLst>
              <a:ext uri="{FF2B5EF4-FFF2-40B4-BE49-F238E27FC236}">
                <a16:creationId xmlns:a16="http://schemas.microsoft.com/office/drawing/2014/main" id="{CD6ABA15-632E-31F7-6C95-BEE95ED918BC}"/>
              </a:ext>
            </a:extLst>
          </p:cNvPr>
          <p:cNvSpPr>
            <a:spLocks noGrp="1"/>
          </p:cNvSpPr>
          <p:nvPr>
            <p:ph type="sldNum" sz="quarter" idx="4"/>
          </p:nvPr>
        </p:nvSpPr>
        <p:spPr/>
        <p:txBody>
          <a:bodyPr/>
          <a:lstStyle/>
          <a:p>
            <a:fld id="{3B745311-16E5-4BEF-BFE6-36758A3427EB}" type="slidenum">
              <a:rPr lang="en-US" smtClean="0"/>
              <a:pPr/>
              <a:t>17</a:t>
            </a:fld>
            <a:endParaRPr lang="en-US" dirty="0"/>
          </a:p>
        </p:txBody>
      </p:sp>
      <p:pic>
        <p:nvPicPr>
          <p:cNvPr id="8" name="Content Placeholder 7" descr="Screenshot of the LEA home page.">
            <a:extLst>
              <a:ext uri="{FF2B5EF4-FFF2-40B4-BE49-F238E27FC236}">
                <a16:creationId xmlns:a16="http://schemas.microsoft.com/office/drawing/2014/main" id="{4AB634E4-D773-EA14-BC94-CF76661B4CB4}"/>
              </a:ext>
            </a:extLst>
          </p:cNvPr>
          <p:cNvPicPr>
            <a:picLocks noGrp="1" noChangeAspect="1"/>
          </p:cNvPicPr>
          <p:nvPr>
            <p:ph sz="quarter" idx="11"/>
          </p:nvPr>
        </p:nvPicPr>
        <p:blipFill>
          <a:blip r:embed="rId3"/>
          <a:stretch>
            <a:fillRect/>
          </a:stretch>
        </p:blipFill>
        <p:spPr>
          <a:xfrm>
            <a:off x="152400" y="1488509"/>
            <a:ext cx="8839200" cy="2547481"/>
          </a:xfrm>
        </p:spPr>
      </p:pic>
      <p:sp>
        <p:nvSpPr>
          <p:cNvPr id="9" name="Speech Bubble: Rectangle 8">
            <a:extLst>
              <a:ext uri="{FF2B5EF4-FFF2-40B4-BE49-F238E27FC236}">
                <a16:creationId xmlns:a16="http://schemas.microsoft.com/office/drawing/2014/main" id="{9DD29A2E-6AF8-22E5-31F1-020664E07975}"/>
              </a:ext>
            </a:extLst>
          </p:cNvPr>
          <p:cNvSpPr/>
          <p:nvPr/>
        </p:nvSpPr>
        <p:spPr>
          <a:xfrm>
            <a:off x="1371600" y="1034214"/>
            <a:ext cx="1295400" cy="612648"/>
          </a:xfrm>
          <a:prstGeom prst="wedgeRectCallout">
            <a:avLst/>
          </a:prstGeom>
          <a:solidFill>
            <a:srgbClr val="00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 the year</a:t>
            </a:r>
          </a:p>
        </p:txBody>
      </p:sp>
    </p:spTree>
    <p:extLst>
      <p:ext uri="{BB962C8B-B14F-4D97-AF65-F5344CB8AC3E}">
        <p14:creationId xmlns:p14="http://schemas.microsoft.com/office/powerpoint/2010/main" val="840170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DEFF81-0124-6478-ED0A-B25A07AB2F2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Features in IMACS 2.0 </a:t>
            </a:r>
          </a:p>
        </p:txBody>
      </p:sp>
      <p:sp>
        <p:nvSpPr>
          <p:cNvPr id="3" name="Content Placeholder 2">
            <a:extLst>
              <a:ext uri="{FF2B5EF4-FFF2-40B4-BE49-F238E27FC236}">
                <a16:creationId xmlns:a16="http://schemas.microsoft.com/office/drawing/2014/main" id="{2720FA95-F3AC-F85D-4081-0AC5101F45F5}"/>
              </a:ext>
            </a:extLst>
          </p:cNvPr>
          <p:cNvSpPr>
            <a:spLocks noGrp="1"/>
          </p:cNvSpPr>
          <p:nvPr>
            <p:ph sz="quarter" idx="11"/>
          </p:nvPr>
        </p:nvSpPr>
        <p:spPr>
          <a:xfrm>
            <a:off x="152400" y="819149"/>
            <a:ext cx="8839200" cy="4127897"/>
          </a:xfrm>
        </p:spPr>
        <p:txBody>
          <a:bodyPr>
            <a:normAutofit fontScale="92500" lnSpcReduction="20000"/>
          </a:bodyPr>
          <a:lstStyle/>
          <a:p>
            <a:r>
              <a:rPr lang="en-US" dirty="0"/>
              <a:t>All communication between DESE and LEAs regarding compliance monitoring or containing student Personally Identifiable Information (PII) will be housed in IMACS 2.0.</a:t>
            </a:r>
          </a:p>
          <a:p>
            <a:endParaRPr lang="en-US" sz="1400" dirty="0"/>
          </a:p>
          <a:p>
            <a:r>
              <a:rPr lang="en-US" dirty="0"/>
              <a:t>Districts will receive email notifications from IMACS 2.0 when information from DESE is available in IMACS 2.0 (and vice versa).</a:t>
            </a:r>
          </a:p>
          <a:p>
            <a:endParaRPr lang="en-US" sz="1400" dirty="0"/>
          </a:p>
          <a:p>
            <a:r>
              <a:rPr lang="en-US" dirty="0"/>
              <a:t>IMACS 2.0 automatically saves each answer in the file review as it is entered.</a:t>
            </a:r>
          </a:p>
          <a:p>
            <a:endParaRPr lang="en-US" dirty="0"/>
          </a:p>
        </p:txBody>
      </p:sp>
      <p:sp>
        <p:nvSpPr>
          <p:cNvPr id="2" name="Slide Number Placeholder 1">
            <a:extLst>
              <a:ext uri="{FF2B5EF4-FFF2-40B4-BE49-F238E27FC236}">
                <a16:creationId xmlns:a16="http://schemas.microsoft.com/office/drawing/2014/main" id="{094FD878-1CE0-D049-2061-31A7036A64ED}"/>
              </a:ext>
            </a:extLst>
          </p:cNvPr>
          <p:cNvSpPr>
            <a:spLocks noGrp="1"/>
          </p:cNvSpPr>
          <p:nvPr>
            <p:ph type="sldNum" sz="quarter" idx="4"/>
          </p:nvPr>
        </p:nvSpPr>
        <p:spPr/>
        <p:txBody>
          <a:bodyPr/>
          <a:lstStyle/>
          <a:p>
            <a:fld id="{3B745311-16E5-4BEF-BFE6-36758A3427EB}" type="slidenum">
              <a:rPr lang="en-US" smtClean="0"/>
              <a:pPr/>
              <a:t>18</a:t>
            </a:fld>
            <a:endParaRPr lang="en-US" dirty="0"/>
          </a:p>
        </p:txBody>
      </p:sp>
    </p:spTree>
    <p:extLst>
      <p:ext uri="{BB962C8B-B14F-4D97-AF65-F5344CB8AC3E}">
        <p14:creationId xmlns:p14="http://schemas.microsoft.com/office/powerpoint/2010/main" val="25122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BFF930-0FDD-1ADF-2B10-9AB70E832909}"/>
              </a:ext>
            </a:extLst>
          </p:cNvPr>
          <p:cNvSpPr>
            <a:spLocks noGrp="1"/>
          </p:cNvSpPr>
          <p:nvPr>
            <p:ph type="title" idx="4294967295"/>
          </p:nvPr>
        </p:nvSpPr>
        <p:spPr>
          <a:xfrm>
            <a:off x="0" y="112713"/>
            <a:ext cx="7315200" cy="554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5" normalizeH="0" baseline="0" noProof="0" dirty="0">
                <a:ln>
                  <a:noFill/>
                </a:ln>
                <a:solidFill>
                  <a:schemeClr val="bg1"/>
                </a:solidFill>
                <a:effectLst/>
                <a:uLnTx/>
                <a:uFillTx/>
                <a:latin typeface="+mn-lt"/>
                <a:ea typeface="+mn-ea"/>
                <a:cs typeface="Times New Roman" panose="02020603050405020304" pitchFamily="18" charset="0"/>
              </a:rPr>
              <a:t>Local Education Agency Contact Information</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5" descr="These are the boxes in IMACS 2.0 that house the contact information for the DESE Lead Supervisor. ">
            <a:extLst>
              <a:ext uri="{FF2B5EF4-FFF2-40B4-BE49-F238E27FC236}">
                <a16:creationId xmlns:a16="http://schemas.microsoft.com/office/drawing/2014/main" id="{6D3CF666-E3F0-048D-5B5C-900636320972}"/>
              </a:ext>
            </a:extLst>
          </p:cNvPr>
          <p:cNvPicPr>
            <a:picLocks noChangeAspect="1"/>
          </p:cNvPicPr>
          <p:nvPr/>
        </p:nvPicPr>
        <p:blipFill>
          <a:blip r:embed="rId3"/>
          <a:stretch>
            <a:fillRect/>
          </a:stretch>
        </p:blipFill>
        <p:spPr>
          <a:xfrm>
            <a:off x="1415377" y="666750"/>
            <a:ext cx="6313245" cy="2712880"/>
          </a:xfrm>
          <a:prstGeom prst="rect">
            <a:avLst/>
          </a:prstGeom>
        </p:spPr>
      </p:pic>
      <p:pic>
        <p:nvPicPr>
          <p:cNvPr id="7" name="Picture 6" descr="Screenshot of the LEA contact information.">
            <a:extLst>
              <a:ext uri="{FF2B5EF4-FFF2-40B4-BE49-F238E27FC236}">
                <a16:creationId xmlns:a16="http://schemas.microsoft.com/office/drawing/2014/main" id="{099ECFBA-31C7-CB50-CD43-BF019B6755A2}"/>
              </a:ext>
            </a:extLst>
          </p:cNvPr>
          <p:cNvPicPr>
            <a:picLocks noChangeAspect="1"/>
          </p:cNvPicPr>
          <p:nvPr/>
        </p:nvPicPr>
        <p:blipFill>
          <a:blip r:embed="rId4"/>
          <a:stretch>
            <a:fillRect/>
          </a:stretch>
        </p:blipFill>
        <p:spPr>
          <a:xfrm>
            <a:off x="2057400" y="3350458"/>
            <a:ext cx="5207622" cy="1756236"/>
          </a:xfrm>
          <a:prstGeom prst="rect">
            <a:avLst/>
          </a:prstGeom>
        </p:spPr>
      </p:pic>
      <p:sp>
        <p:nvSpPr>
          <p:cNvPr id="2" name="Slide Number Placeholder 1">
            <a:extLst>
              <a:ext uri="{FF2B5EF4-FFF2-40B4-BE49-F238E27FC236}">
                <a16:creationId xmlns:a16="http://schemas.microsoft.com/office/drawing/2014/main" id="{19E8A106-6EEC-3A06-C8F2-E3EBE5F0A257}"/>
              </a:ext>
            </a:extLst>
          </p:cNvPr>
          <p:cNvSpPr>
            <a:spLocks noGrp="1"/>
          </p:cNvSpPr>
          <p:nvPr>
            <p:ph type="sldNum" sz="quarter" idx="4"/>
          </p:nvPr>
        </p:nvSpPr>
        <p:spPr/>
        <p:txBody>
          <a:bodyPr/>
          <a:lstStyle/>
          <a:p>
            <a:fld id="{3B745311-16E5-4BEF-BFE6-36758A3427EB}" type="slidenum">
              <a:rPr lang="en-US" smtClean="0"/>
              <a:pPr/>
              <a:t>19</a:t>
            </a:fld>
            <a:endParaRPr lang="en-US" dirty="0"/>
          </a:p>
        </p:txBody>
      </p:sp>
      <p:sp>
        <p:nvSpPr>
          <p:cNvPr id="3" name="Oval 2">
            <a:extLst>
              <a:ext uri="{FF2B5EF4-FFF2-40B4-BE49-F238E27FC236}">
                <a16:creationId xmlns:a16="http://schemas.microsoft.com/office/drawing/2014/main" id="{D138FE10-A05D-53EF-9605-C8C686B31CB5}"/>
              </a:ext>
              <a:ext uri="{C183D7F6-B498-43B3-948B-1728B52AA6E4}">
                <adec:decorative xmlns:adec="http://schemas.microsoft.com/office/drawing/2017/decorative" val="1"/>
              </a:ext>
            </a:extLst>
          </p:cNvPr>
          <p:cNvSpPr/>
          <p:nvPr/>
        </p:nvSpPr>
        <p:spPr>
          <a:xfrm>
            <a:off x="3886200" y="3937477"/>
            <a:ext cx="3276600"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228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E3EE4F-18E6-5ACE-8E9C-A22363B9ACD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Learning </a:t>
            </a:r>
            <a:r>
              <a:rPr kumimoji="0" lang="en-US" sz="3200" b="0" i="0" u="none" strike="noStrike" kern="1200" cap="none" spc="0" normalizeH="0" baseline="0" noProof="0" dirty="0">
                <a:ln>
                  <a:noFill/>
                </a:ln>
                <a:solidFill>
                  <a:schemeClr val="bg1"/>
                </a:solidFill>
                <a:effectLst/>
                <a:uLnTx/>
                <a:uFillTx/>
                <a:latin typeface="Calibri"/>
                <a:ea typeface="Calibri"/>
                <a:cs typeface="Calibri"/>
                <a:sym typeface="Calibri"/>
              </a:rPr>
              <a:t>Objectives</a:t>
            </a: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EBA50D7F-8545-F0F1-2E94-F780B26CFFCA}"/>
              </a:ext>
            </a:extLst>
          </p:cNvPr>
          <p:cNvSpPr>
            <a:spLocks noGrp="1"/>
          </p:cNvSpPr>
          <p:nvPr>
            <p:ph type="sldNum" sz="quarter" idx="4"/>
          </p:nvPr>
        </p:nvSpPr>
        <p:spPr/>
        <p:txBody>
          <a:bodyPr/>
          <a:lstStyle/>
          <a:p>
            <a:fld id="{3B745311-16E5-4BEF-BFE6-36758A3427EB}" type="slidenum">
              <a:rPr lang="en-US" smtClean="0"/>
              <a:pPr/>
              <a:t>2</a:t>
            </a:fld>
            <a:endParaRPr lang="en-US" dirty="0"/>
          </a:p>
        </p:txBody>
      </p:sp>
      <p:sp>
        <p:nvSpPr>
          <p:cNvPr id="3" name="Content Placeholder 2">
            <a:extLst>
              <a:ext uri="{FF2B5EF4-FFF2-40B4-BE49-F238E27FC236}">
                <a16:creationId xmlns:a16="http://schemas.microsoft.com/office/drawing/2014/main" id="{AD62ED43-7A30-8409-323C-F67CE0DB9AB3}"/>
              </a:ext>
            </a:extLst>
          </p:cNvPr>
          <p:cNvSpPr>
            <a:spLocks noGrp="1"/>
          </p:cNvSpPr>
          <p:nvPr>
            <p:ph sz="quarter" idx="11"/>
          </p:nvPr>
        </p:nvSpPr>
        <p:spPr/>
        <p:txBody>
          <a:bodyPr/>
          <a:lstStyle/>
          <a:p>
            <a:pPr marL="112712" indent="0">
              <a:buNone/>
            </a:pPr>
            <a:r>
              <a:rPr lang="en-US" dirty="0"/>
              <a:t>Participants will learn:</a:t>
            </a:r>
          </a:p>
          <a:p>
            <a:r>
              <a:rPr lang="en-US" dirty="0"/>
              <a:t>the steps in the special education monitoring process for local agency self-assessment,</a:t>
            </a:r>
          </a:p>
          <a:p>
            <a:r>
              <a:rPr lang="en-US" dirty="0"/>
              <a:t>the required activities for the self-assessment and their due dates, and            </a:t>
            </a:r>
          </a:p>
          <a:p>
            <a:r>
              <a:rPr lang="en-US" dirty="0"/>
              <a:t>how to find resources for assistance with questions.</a:t>
            </a:r>
          </a:p>
          <a:p>
            <a:endParaRPr lang="en-US" dirty="0"/>
          </a:p>
        </p:txBody>
      </p:sp>
    </p:spTree>
    <p:extLst>
      <p:ext uri="{BB962C8B-B14F-4D97-AF65-F5344CB8AC3E}">
        <p14:creationId xmlns:p14="http://schemas.microsoft.com/office/powerpoint/2010/main" val="3501485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F51914-7D92-7A08-2701-80515ADF629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Locating Correspondence</a:t>
            </a:r>
          </a:p>
        </p:txBody>
      </p:sp>
      <p:sp>
        <p:nvSpPr>
          <p:cNvPr id="2" name="Slide Number Placeholder 1">
            <a:extLst>
              <a:ext uri="{FF2B5EF4-FFF2-40B4-BE49-F238E27FC236}">
                <a16:creationId xmlns:a16="http://schemas.microsoft.com/office/drawing/2014/main" id="{4618F5E1-FF35-7A6E-0B78-8FC12DEE317A}"/>
              </a:ext>
            </a:extLst>
          </p:cNvPr>
          <p:cNvSpPr>
            <a:spLocks noGrp="1"/>
          </p:cNvSpPr>
          <p:nvPr>
            <p:ph type="sldNum" sz="quarter" idx="4"/>
          </p:nvPr>
        </p:nvSpPr>
        <p:spPr/>
        <p:txBody>
          <a:bodyPr/>
          <a:lstStyle/>
          <a:p>
            <a:fld id="{3B745311-16E5-4BEF-BFE6-36758A3427EB}" type="slidenum">
              <a:rPr lang="en-US" smtClean="0"/>
              <a:pPr/>
              <a:t>20</a:t>
            </a:fld>
            <a:endParaRPr lang="en-US" dirty="0"/>
          </a:p>
        </p:txBody>
      </p:sp>
      <p:sp>
        <p:nvSpPr>
          <p:cNvPr id="3" name="Content Placeholder 2">
            <a:extLst>
              <a:ext uri="{FF2B5EF4-FFF2-40B4-BE49-F238E27FC236}">
                <a16:creationId xmlns:a16="http://schemas.microsoft.com/office/drawing/2014/main" id="{1F0BA7DB-198E-15AE-A1B2-BD35FFB2C57D}"/>
              </a:ext>
            </a:extLst>
          </p:cNvPr>
          <p:cNvSpPr>
            <a:spLocks noGrp="1"/>
          </p:cNvSpPr>
          <p:nvPr>
            <p:ph sz="quarter" idx="11"/>
          </p:nvPr>
        </p:nvSpPr>
        <p:spPr>
          <a:xfrm>
            <a:off x="152400" y="819150"/>
            <a:ext cx="8839200" cy="592491"/>
          </a:xfrm>
        </p:spPr>
        <p:txBody>
          <a:bodyPr>
            <a:normAutofit fontScale="62500" lnSpcReduction="20000"/>
          </a:bodyPr>
          <a:lstStyle/>
          <a:p>
            <a:pPr marL="112712" indent="0">
              <a:buNone/>
            </a:pPr>
            <a:r>
              <a:rPr lang="en-US" dirty="0"/>
              <a:t>To locate correspondence, from the LEA home page click on Correspondence under Task Menu. </a:t>
            </a:r>
          </a:p>
          <a:p>
            <a:endParaRPr lang="en-US" dirty="0"/>
          </a:p>
        </p:txBody>
      </p:sp>
      <p:pic>
        <p:nvPicPr>
          <p:cNvPr id="7" name="Picture 6" descr="Screenshot of the LEA home page.">
            <a:extLst>
              <a:ext uri="{FF2B5EF4-FFF2-40B4-BE49-F238E27FC236}">
                <a16:creationId xmlns:a16="http://schemas.microsoft.com/office/drawing/2014/main" id="{3F161DAF-BE0C-D89A-7F94-330E32874813}"/>
              </a:ext>
            </a:extLst>
          </p:cNvPr>
          <p:cNvPicPr>
            <a:picLocks noChangeAspect="1"/>
          </p:cNvPicPr>
          <p:nvPr/>
        </p:nvPicPr>
        <p:blipFill>
          <a:blip r:embed="rId3"/>
          <a:stretch>
            <a:fillRect/>
          </a:stretch>
        </p:blipFill>
        <p:spPr>
          <a:xfrm>
            <a:off x="1295400" y="1356360"/>
            <a:ext cx="6705600" cy="3584028"/>
          </a:xfrm>
          <a:prstGeom prst="rect">
            <a:avLst/>
          </a:prstGeom>
        </p:spPr>
      </p:pic>
      <p:sp>
        <p:nvSpPr>
          <p:cNvPr id="8" name="Oval 7">
            <a:extLst>
              <a:ext uri="{FF2B5EF4-FFF2-40B4-BE49-F238E27FC236}">
                <a16:creationId xmlns:a16="http://schemas.microsoft.com/office/drawing/2014/main" id="{3DA73D17-755A-CC28-DB39-1D01BC3AF036}"/>
              </a:ext>
              <a:ext uri="{C183D7F6-B498-43B3-948B-1728B52AA6E4}">
                <adec:decorative xmlns:adec="http://schemas.microsoft.com/office/drawing/2017/decorative" val="1"/>
              </a:ext>
            </a:extLst>
          </p:cNvPr>
          <p:cNvSpPr/>
          <p:nvPr/>
        </p:nvSpPr>
        <p:spPr>
          <a:xfrm>
            <a:off x="6553200" y="1303294"/>
            <a:ext cx="1531620" cy="914400"/>
          </a:xfrm>
          <a:prstGeom prst="ellipse">
            <a:avLst/>
          </a:prstGeom>
          <a:noFill/>
          <a:ln>
            <a:solidFill>
              <a:srgbClr val="08080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157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A4B9D8-A0BB-FDCA-9FC9-43741F266EF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Correspondence Screen</a:t>
            </a:r>
          </a:p>
        </p:txBody>
      </p:sp>
      <p:sp>
        <p:nvSpPr>
          <p:cNvPr id="2" name="Slide Number Placeholder 1">
            <a:extLst>
              <a:ext uri="{FF2B5EF4-FFF2-40B4-BE49-F238E27FC236}">
                <a16:creationId xmlns:a16="http://schemas.microsoft.com/office/drawing/2014/main" id="{503B0988-3B4A-31B6-6D9B-9324554C1059}"/>
              </a:ext>
            </a:extLst>
          </p:cNvPr>
          <p:cNvSpPr>
            <a:spLocks noGrp="1"/>
          </p:cNvSpPr>
          <p:nvPr>
            <p:ph type="sldNum" sz="quarter" idx="4"/>
          </p:nvPr>
        </p:nvSpPr>
        <p:spPr/>
        <p:txBody>
          <a:bodyPr/>
          <a:lstStyle/>
          <a:p>
            <a:fld id="{3B745311-16E5-4BEF-BFE6-36758A3427EB}" type="slidenum">
              <a:rPr lang="en-US" smtClean="0"/>
              <a:pPr/>
              <a:t>21</a:t>
            </a:fld>
            <a:endParaRPr lang="en-US" dirty="0"/>
          </a:p>
        </p:txBody>
      </p:sp>
      <p:pic>
        <p:nvPicPr>
          <p:cNvPr id="13" name="Picture 12" descr="Search Correspondence Screen LEA view">
            <a:extLst>
              <a:ext uri="{FF2B5EF4-FFF2-40B4-BE49-F238E27FC236}">
                <a16:creationId xmlns:a16="http://schemas.microsoft.com/office/drawing/2014/main" id="{8CB1258C-4761-A4B7-7035-8B2F04320EF1}"/>
              </a:ext>
            </a:extLst>
          </p:cNvPr>
          <p:cNvPicPr>
            <a:picLocks noChangeAspect="1"/>
          </p:cNvPicPr>
          <p:nvPr/>
        </p:nvPicPr>
        <p:blipFill>
          <a:blip r:embed="rId3"/>
          <a:stretch>
            <a:fillRect/>
          </a:stretch>
        </p:blipFill>
        <p:spPr>
          <a:xfrm>
            <a:off x="786819" y="742950"/>
            <a:ext cx="7674429" cy="2261937"/>
          </a:xfrm>
          <a:prstGeom prst="rect">
            <a:avLst/>
          </a:prstGeom>
        </p:spPr>
      </p:pic>
      <p:pic>
        <p:nvPicPr>
          <p:cNvPr id="17" name="Picture 16" descr="Sample of correspondence to LEA.">
            <a:extLst>
              <a:ext uri="{FF2B5EF4-FFF2-40B4-BE49-F238E27FC236}">
                <a16:creationId xmlns:a16="http://schemas.microsoft.com/office/drawing/2014/main" id="{1B4D6007-BF37-8561-38A8-69F0B83BA546}"/>
              </a:ext>
            </a:extLst>
          </p:cNvPr>
          <p:cNvPicPr>
            <a:picLocks noChangeAspect="1"/>
          </p:cNvPicPr>
          <p:nvPr/>
        </p:nvPicPr>
        <p:blipFill>
          <a:blip r:embed="rId4"/>
          <a:stretch>
            <a:fillRect/>
          </a:stretch>
        </p:blipFill>
        <p:spPr>
          <a:xfrm>
            <a:off x="463748" y="3274810"/>
            <a:ext cx="8216504" cy="1228763"/>
          </a:xfrm>
          <a:prstGeom prst="rect">
            <a:avLst/>
          </a:prstGeom>
        </p:spPr>
      </p:pic>
      <p:sp>
        <p:nvSpPr>
          <p:cNvPr id="18" name="Rectangle 17">
            <a:extLst>
              <a:ext uri="{FF2B5EF4-FFF2-40B4-BE49-F238E27FC236}">
                <a16:creationId xmlns:a16="http://schemas.microsoft.com/office/drawing/2014/main" id="{F2443A1E-529D-3BF7-33B1-7F7C56B01784}"/>
              </a:ext>
              <a:ext uri="{C183D7F6-B498-43B3-948B-1728B52AA6E4}">
                <adec:decorative xmlns:adec="http://schemas.microsoft.com/office/drawing/2017/decorative" val="1"/>
              </a:ext>
            </a:extLst>
          </p:cNvPr>
          <p:cNvSpPr/>
          <p:nvPr/>
        </p:nvSpPr>
        <p:spPr>
          <a:xfrm>
            <a:off x="6477000" y="3433810"/>
            <a:ext cx="6096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05C418F-0068-F9D9-250F-BA1EAD96821E}"/>
              </a:ext>
              <a:ext uri="{C183D7F6-B498-43B3-948B-1728B52AA6E4}">
                <adec:decorative xmlns:adec="http://schemas.microsoft.com/office/drawing/2017/decorative" val="1"/>
              </a:ext>
            </a:extLst>
          </p:cNvPr>
          <p:cNvSpPr/>
          <p:nvPr/>
        </p:nvSpPr>
        <p:spPr>
          <a:xfrm>
            <a:off x="6477000" y="4019550"/>
            <a:ext cx="6096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0AD6FDC-88D5-8436-01B1-6B88D46F990B}"/>
              </a:ext>
              <a:ext uri="{C183D7F6-B498-43B3-948B-1728B52AA6E4}">
                <adec:decorative xmlns:adec="http://schemas.microsoft.com/office/drawing/2017/decorative" val="1"/>
              </a:ext>
            </a:extLst>
          </p:cNvPr>
          <p:cNvSpPr/>
          <p:nvPr/>
        </p:nvSpPr>
        <p:spPr>
          <a:xfrm>
            <a:off x="3962401" y="3433810"/>
            <a:ext cx="152400" cy="126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E5D81C5-9B24-0B6D-BE20-A2B47F943091}"/>
              </a:ext>
              <a:ext uri="{C183D7F6-B498-43B3-948B-1728B52AA6E4}">
                <adec:decorative xmlns:adec="http://schemas.microsoft.com/office/drawing/2017/decorative" val="1"/>
              </a:ext>
            </a:extLst>
          </p:cNvPr>
          <p:cNvSpPr/>
          <p:nvPr/>
        </p:nvSpPr>
        <p:spPr>
          <a:xfrm>
            <a:off x="3893821" y="3714750"/>
            <a:ext cx="754379" cy="126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9DCB98B-4922-83A8-160A-ACA3ED093ABA}"/>
              </a:ext>
              <a:ext uri="{C183D7F6-B498-43B3-948B-1728B52AA6E4}">
                <adec:decorative xmlns:adec="http://schemas.microsoft.com/office/drawing/2017/decorative" val="1"/>
              </a:ext>
            </a:extLst>
          </p:cNvPr>
          <p:cNvSpPr/>
          <p:nvPr/>
        </p:nvSpPr>
        <p:spPr>
          <a:xfrm>
            <a:off x="4046221" y="4110903"/>
            <a:ext cx="754379" cy="126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F88A342-153B-8B40-50CA-3529EE762765}"/>
              </a:ext>
              <a:ext uri="{C183D7F6-B498-43B3-948B-1728B52AA6E4}">
                <adec:decorative xmlns:adec="http://schemas.microsoft.com/office/drawing/2017/decorative" val="1"/>
              </a:ext>
            </a:extLst>
          </p:cNvPr>
          <p:cNvSpPr/>
          <p:nvPr/>
        </p:nvSpPr>
        <p:spPr>
          <a:xfrm>
            <a:off x="1325882" y="3421222"/>
            <a:ext cx="609601" cy="381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BF824B0-40CE-8AB1-2502-A0383C5E58D2}"/>
              </a:ext>
              <a:ext uri="{C183D7F6-B498-43B3-948B-1728B52AA6E4}">
                <adec:decorative xmlns:adec="http://schemas.microsoft.com/office/drawing/2017/decorative" val="1"/>
              </a:ext>
            </a:extLst>
          </p:cNvPr>
          <p:cNvSpPr/>
          <p:nvPr/>
        </p:nvSpPr>
        <p:spPr>
          <a:xfrm>
            <a:off x="3352801" y="4246427"/>
            <a:ext cx="609600" cy="154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955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57B5DA-F69C-39D4-D919-5839EABDE479}"/>
              </a:ext>
            </a:extLst>
          </p:cNvPr>
          <p:cNvSpPr>
            <a:spLocks noGrp="1"/>
          </p:cNvSpPr>
          <p:nvPr>
            <p:ph type="title" idx="4294967295"/>
          </p:nvPr>
        </p:nvSpPr>
        <p:spPr>
          <a:xfrm>
            <a:off x="1998663" y="2495550"/>
            <a:ext cx="4876800" cy="609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Monitoring Process</a:t>
            </a:r>
          </a:p>
        </p:txBody>
      </p:sp>
      <p:sp>
        <p:nvSpPr>
          <p:cNvPr id="2" name="Slide Number Placeholder 1">
            <a:extLst>
              <a:ext uri="{FF2B5EF4-FFF2-40B4-BE49-F238E27FC236}">
                <a16:creationId xmlns:a16="http://schemas.microsoft.com/office/drawing/2014/main" id="{B2791B42-9EFF-DAAD-5B5A-ACD5EFDCB45B}"/>
              </a:ext>
            </a:extLst>
          </p:cNvPr>
          <p:cNvSpPr>
            <a:spLocks noGrp="1"/>
          </p:cNvSpPr>
          <p:nvPr>
            <p:ph type="sldNum" sz="quarter" idx="4"/>
          </p:nvPr>
        </p:nvSpPr>
        <p:spPr/>
        <p:txBody>
          <a:bodyPr/>
          <a:lstStyle/>
          <a:p>
            <a:fld id="{3B745311-16E5-4BEF-BFE6-36758A3427EB}" type="slidenum">
              <a:rPr lang="en-US" smtClean="0"/>
              <a:pPr/>
              <a:t>22</a:t>
            </a:fld>
            <a:endParaRPr lang="en-US" dirty="0"/>
          </a:p>
        </p:txBody>
      </p:sp>
    </p:spTree>
    <p:extLst>
      <p:ext uri="{BB962C8B-B14F-4D97-AF65-F5344CB8AC3E}">
        <p14:creationId xmlns:p14="http://schemas.microsoft.com/office/powerpoint/2010/main" val="4189009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B8765D-6C9C-A5A0-A0D9-B608D9904ACF}"/>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Monitoring Process Umbrella</a:t>
            </a:r>
          </a:p>
        </p:txBody>
      </p:sp>
      <p:grpSp>
        <p:nvGrpSpPr>
          <p:cNvPr id="6" name="Group 5" descr="The Monitoring Process has three initial parts under the umbrella of Monitoring Module. The first being Student File Review. Initial Evaluation Timelines and C to B Transition Timelines.">
            <a:extLst>
              <a:ext uri="{FF2B5EF4-FFF2-40B4-BE49-F238E27FC236}">
                <a16:creationId xmlns:a16="http://schemas.microsoft.com/office/drawing/2014/main" id="{2E3FFF58-5D53-B776-8591-BC79B5784A10}"/>
              </a:ext>
            </a:extLst>
          </p:cNvPr>
          <p:cNvGrpSpPr/>
          <p:nvPr/>
        </p:nvGrpSpPr>
        <p:grpSpPr>
          <a:xfrm>
            <a:off x="1295400" y="796326"/>
            <a:ext cx="7067549" cy="4126230"/>
            <a:chOff x="2377342" y="866775"/>
            <a:chExt cx="7690583" cy="4838700"/>
          </a:xfrm>
        </p:grpSpPr>
        <p:pic>
          <p:nvPicPr>
            <p:cNvPr id="7" name="Picture 6" descr="Umbrella Clipart Free Stock Photo - Public Domain Pictures">
              <a:extLst>
                <a:ext uri="{FF2B5EF4-FFF2-40B4-BE49-F238E27FC236}">
                  <a16:creationId xmlns:a16="http://schemas.microsoft.com/office/drawing/2014/main" id="{2E8363CE-4294-7556-5FBE-5D2DB104E8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452"/>
            <a:stretch/>
          </p:blipFill>
          <p:spPr>
            <a:xfrm>
              <a:off x="3000375" y="866775"/>
              <a:ext cx="6715125" cy="4838700"/>
            </a:xfrm>
            <a:prstGeom prst="rect">
              <a:avLst/>
            </a:prstGeom>
            <a:blipFill dpi="0" rotWithShape="1">
              <a:blip r:embed="rId4">
                <a:alphaModFix amt="0"/>
              </a:blip>
              <a:srcRect/>
              <a:tile tx="0" ty="0" sx="100000" sy="100000" flip="none" algn="tl"/>
            </a:blipFill>
          </p:spPr>
        </p:pic>
        <p:grpSp>
          <p:nvGrpSpPr>
            <p:cNvPr id="8" name="Group 7">
              <a:extLst>
                <a:ext uri="{FF2B5EF4-FFF2-40B4-BE49-F238E27FC236}">
                  <a16:creationId xmlns:a16="http://schemas.microsoft.com/office/drawing/2014/main" id="{FED84350-5D8D-6374-49C7-2EDBAA11D9B4}"/>
                </a:ext>
              </a:extLst>
            </p:cNvPr>
            <p:cNvGrpSpPr/>
            <p:nvPr/>
          </p:nvGrpSpPr>
          <p:grpSpPr>
            <a:xfrm>
              <a:off x="2377342" y="1743074"/>
              <a:ext cx="7690583" cy="2881016"/>
              <a:chOff x="2377342" y="1743074"/>
              <a:chExt cx="7690583" cy="2881016"/>
            </a:xfrm>
          </p:grpSpPr>
          <p:sp>
            <p:nvSpPr>
              <p:cNvPr id="9" name="TextBox 8">
                <a:extLst>
                  <a:ext uri="{FF2B5EF4-FFF2-40B4-BE49-F238E27FC236}">
                    <a16:creationId xmlns:a16="http://schemas.microsoft.com/office/drawing/2014/main" id="{3B14786B-E52C-F4E2-BFE5-9011CB763D7B}"/>
                  </a:ext>
                </a:extLst>
              </p:cNvPr>
              <p:cNvSpPr txBox="1"/>
              <p:nvPr/>
            </p:nvSpPr>
            <p:spPr>
              <a:xfrm>
                <a:off x="3362326" y="3200400"/>
                <a:ext cx="3276600" cy="461665"/>
              </a:xfrm>
              <a:prstGeom prst="rect">
                <a:avLst/>
              </a:prstGeom>
              <a:noFill/>
            </p:spPr>
            <p:txBody>
              <a:bodyPr wrap="square" rtlCol="0">
                <a:spAutoFit/>
              </a:bodyPr>
              <a:lstStyle/>
              <a:p>
                <a:pPr algn="ctr"/>
                <a:r>
                  <a:rPr lang="en-US" sz="2400" b="1" dirty="0">
                    <a:solidFill>
                      <a:srgbClr val="7030A0"/>
                    </a:solidFill>
                  </a:rPr>
                  <a:t>Student File Review</a:t>
                </a:r>
              </a:p>
            </p:txBody>
          </p:sp>
          <p:sp>
            <p:nvSpPr>
              <p:cNvPr id="10" name="TextBox 9">
                <a:extLst>
                  <a:ext uri="{FF2B5EF4-FFF2-40B4-BE49-F238E27FC236}">
                    <a16:creationId xmlns:a16="http://schemas.microsoft.com/office/drawing/2014/main" id="{5F8D295A-A8F7-767B-D75A-1EDB8A9EF153}"/>
                  </a:ext>
                </a:extLst>
              </p:cNvPr>
              <p:cNvSpPr txBox="1"/>
              <p:nvPr/>
            </p:nvSpPr>
            <p:spPr>
              <a:xfrm>
                <a:off x="4457701" y="1743074"/>
                <a:ext cx="3724274" cy="523220"/>
              </a:xfrm>
              <a:prstGeom prst="rect">
                <a:avLst/>
              </a:prstGeom>
              <a:noFill/>
            </p:spPr>
            <p:txBody>
              <a:bodyPr wrap="square" rtlCol="0">
                <a:spAutoFit/>
              </a:bodyPr>
              <a:lstStyle/>
              <a:p>
                <a:pPr algn="ctr"/>
                <a:r>
                  <a:rPr lang="en-US" sz="2800" b="1" dirty="0">
                    <a:solidFill>
                      <a:schemeClr val="bg1"/>
                    </a:solidFill>
                  </a:rPr>
                  <a:t>Monitoring Module</a:t>
                </a:r>
              </a:p>
            </p:txBody>
          </p:sp>
          <p:sp>
            <p:nvSpPr>
              <p:cNvPr id="11" name="TextBox 10">
                <a:extLst>
                  <a:ext uri="{FF2B5EF4-FFF2-40B4-BE49-F238E27FC236}">
                    <a16:creationId xmlns:a16="http://schemas.microsoft.com/office/drawing/2014/main" id="{0BF4022F-FE2A-8B31-0B3B-0E09631D2F8A}"/>
                  </a:ext>
                </a:extLst>
              </p:cNvPr>
              <p:cNvSpPr txBox="1"/>
              <p:nvPr/>
            </p:nvSpPr>
            <p:spPr>
              <a:xfrm>
                <a:off x="6172200" y="3657600"/>
                <a:ext cx="3895725" cy="461665"/>
              </a:xfrm>
              <a:prstGeom prst="rect">
                <a:avLst/>
              </a:prstGeom>
              <a:noFill/>
            </p:spPr>
            <p:txBody>
              <a:bodyPr wrap="square" rtlCol="0">
                <a:spAutoFit/>
              </a:bodyPr>
              <a:lstStyle/>
              <a:p>
                <a:pPr algn="ctr"/>
                <a:r>
                  <a:rPr lang="en-US" sz="2400" b="1" dirty="0">
                    <a:solidFill>
                      <a:srgbClr val="C00000"/>
                    </a:solidFill>
                  </a:rPr>
                  <a:t>Initial Evaluation Timelines</a:t>
                </a:r>
              </a:p>
            </p:txBody>
          </p:sp>
          <p:sp>
            <p:nvSpPr>
              <p:cNvPr id="12" name="TextBox 11">
                <a:extLst>
                  <a:ext uri="{FF2B5EF4-FFF2-40B4-BE49-F238E27FC236}">
                    <a16:creationId xmlns:a16="http://schemas.microsoft.com/office/drawing/2014/main" id="{5DB78DA7-B8C0-1915-2DF1-867F4987CD0C}"/>
                  </a:ext>
                </a:extLst>
              </p:cNvPr>
              <p:cNvSpPr txBox="1"/>
              <p:nvPr/>
            </p:nvSpPr>
            <p:spPr>
              <a:xfrm>
                <a:off x="2377342" y="4162426"/>
                <a:ext cx="3867150" cy="461664"/>
              </a:xfrm>
              <a:prstGeom prst="rect">
                <a:avLst/>
              </a:prstGeom>
              <a:noFill/>
            </p:spPr>
            <p:txBody>
              <a:bodyPr wrap="square" rtlCol="0">
                <a:spAutoFit/>
              </a:bodyPr>
              <a:lstStyle/>
              <a:p>
                <a:pPr algn="ctr"/>
                <a:r>
                  <a:rPr lang="en-US" sz="2400" b="1" dirty="0">
                    <a:solidFill>
                      <a:srgbClr val="04CE12"/>
                    </a:solidFill>
                  </a:rPr>
                  <a:t>C to B Transition Timelines</a:t>
                </a:r>
              </a:p>
            </p:txBody>
          </p:sp>
        </p:grpSp>
      </p:grpSp>
      <p:sp>
        <p:nvSpPr>
          <p:cNvPr id="2" name="Slide Number Placeholder 1">
            <a:extLst>
              <a:ext uri="{FF2B5EF4-FFF2-40B4-BE49-F238E27FC236}">
                <a16:creationId xmlns:a16="http://schemas.microsoft.com/office/drawing/2014/main" id="{61696831-6258-5C13-FDC7-4D649E24620C}"/>
              </a:ext>
            </a:extLst>
          </p:cNvPr>
          <p:cNvSpPr>
            <a:spLocks noGrp="1"/>
          </p:cNvSpPr>
          <p:nvPr>
            <p:ph type="sldNum" sz="quarter" idx="4"/>
          </p:nvPr>
        </p:nvSpPr>
        <p:spPr/>
        <p:txBody>
          <a:bodyPr/>
          <a:lstStyle/>
          <a:p>
            <a:fld id="{3B745311-16E5-4BEF-BFE6-36758A3427EB}" type="slidenum">
              <a:rPr lang="en-US" smtClean="0"/>
              <a:pPr/>
              <a:t>23</a:t>
            </a:fld>
            <a:endParaRPr lang="en-US" dirty="0"/>
          </a:p>
        </p:txBody>
      </p:sp>
    </p:spTree>
    <p:extLst>
      <p:ext uri="{BB962C8B-B14F-4D97-AF65-F5344CB8AC3E}">
        <p14:creationId xmlns:p14="http://schemas.microsoft.com/office/powerpoint/2010/main" val="383202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0CCB71-4943-F206-AA63-CA9CD01D3559}"/>
              </a:ext>
            </a:extLst>
          </p:cNvPr>
          <p:cNvSpPr>
            <a:spLocks noGrp="1"/>
          </p:cNvSpPr>
          <p:nvPr>
            <p:ph type="title" idx="4294967295"/>
          </p:nvPr>
        </p:nvSpPr>
        <p:spPr>
          <a:xfrm>
            <a:off x="-304800" y="109807"/>
            <a:ext cx="7543800" cy="615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Self Assessment: Number of Student Files Included</a:t>
            </a:r>
          </a:p>
        </p:txBody>
      </p:sp>
      <p:sp>
        <p:nvSpPr>
          <p:cNvPr id="3" name="Content Placeholder 2">
            <a:extLst>
              <a:ext uri="{FF2B5EF4-FFF2-40B4-BE49-F238E27FC236}">
                <a16:creationId xmlns:a16="http://schemas.microsoft.com/office/drawing/2014/main" id="{2333478C-0487-BA7E-556B-9F2D4FB281FA}"/>
              </a:ext>
            </a:extLst>
          </p:cNvPr>
          <p:cNvSpPr>
            <a:spLocks noGrp="1"/>
          </p:cNvSpPr>
          <p:nvPr>
            <p:ph sz="quarter" idx="11"/>
          </p:nvPr>
        </p:nvSpPr>
        <p:spPr>
          <a:xfrm>
            <a:off x="152400" y="666750"/>
            <a:ext cx="8839200" cy="4476750"/>
          </a:xfrm>
        </p:spPr>
        <p:txBody>
          <a:bodyPr/>
          <a:lstStyle/>
          <a:p>
            <a:pPr marL="112712" indent="0">
              <a:buNone/>
            </a:pPr>
            <a:r>
              <a:rPr lang="en-US" sz="3000" dirty="0"/>
              <a:t>Based on the December 1, 2024, Child Count for the agency, the following number of files should be used as a guideline for determining the total number of files included in the self-assessment:</a:t>
            </a:r>
          </a:p>
          <a:p>
            <a:endParaRPr lang="en-US" dirty="0"/>
          </a:p>
        </p:txBody>
      </p:sp>
      <p:pic>
        <p:nvPicPr>
          <p:cNvPr id="6" name="Picture 5" descr="the number of files you will review based on the number of students with Individual education programs reported in your most recent December 1 child count">
            <a:extLst>
              <a:ext uri="{FF2B5EF4-FFF2-40B4-BE49-F238E27FC236}">
                <a16:creationId xmlns:a16="http://schemas.microsoft.com/office/drawing/2014/main" id="{9C74279E-3008-67D2-FCCB-789B2EE6F65A}"/>
              </a:ext>
            </a:extLst>
          </p:cNvPr>
          <p:cNvPicPr>
            <a:picLocks noChangeAspect="1"/>
          </p:cNvPicPr>
          <p:nvPr/>
        </p:nvPicPr>
        <p:blipFill>
          <a:blip r:embed="rId3"/>
          <a:stretch>
            <a:fillRect/>
          </a:stretch>
        </p:blipFill>
        <p:spPr>
          <a:xfrm>
            <a:off x="1600200" y="2591295"/>
            <a:ext cx="5333999" cy="2271293"/>
          </a:xfrm>
          <a:prstGeom prst="rect">
            <a:avLst/>
          </a:prstGeom>
          <a:ln w="88900" cap="sq" cmpd="thickThin">
            <a:solidFill>
              <a:srgbClr val="000000"/>
            </a:solidFill>
            <a:prstDash val="solid"/>
            <a:miter lim="800000"/>
          </a:ln>
          <a:effectLst>
            <a:innerShdw blurRad="76200">
              <a:srgbClr val="000000"/>
            </a:innerShdw>
          </a:effectLst>
        </p:spPr>
      </p:pic>
      <p:sp>
        <p:nvSpPr>
          <p:cNvPr id="2" name="Slide Number Placeholder 1">
            <a:extLst>
              <a:ext uri="{FF2B5EF4-FFF2-40B4-BE49-F238E27FC236}">
                <a16:creationId xmlns:a16="http://schemas.microsoft.com/office/drawing/2014/main" id="{76B746B0-8C16-8682-4DBF-86C7F73CECB9}"/>
              </a:ext>
            </a:extLst>
          </p:cNvPr>
          <p:cNvSpPr>
            <a:spLocks noGrp="1"/>
          </p:cNvSpPr>
          <p:nvPr>
            <p:ph type="sldNum" sz="quarter" idx="4"/>
          </p:nvPr>
        </p:nvSpPr>
        <p:spPr/>
        <p:txBody>
          <a:bodyPr/>
          <a:lstStyle/>
          <a:p>
            <a:fld id="{3B745311-16E5-4BEF-BFE6-36758A3427EB}" type="slidenum">
              <a:rPr lang="en-US" smtClean="0"/>
              <a:pPr/>
              <a:t>24</a:t>
            </a:fld>
            <a:endParaRPr lang="en-US" dirty="0"/>
          </a:p>
        </p:txBody>
      </p:sp>
    </p:spTree>
    <p:extLst>
      <p:ext uri="{BB962C8B-B14F-4D97-AF65-F5344CB8AC3E}">
        <p14:creationId xmlns:p14="http://schemas.microsoft.com/office/powerpoint/2010/main" val="191341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31BE40-CA01-8575-8546-45C380AC194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Selecting Student Files</a:t>
            </a:r>
          </a:p>
        </p:txBody>
      </p:sp>
      <p:sp>
        <p:nvSpPr>
          <p:cNvPr id="3" name="Content Placeholder 2">
            <a:extLst>
              <a:ext uri="{FF2B5EF4-FFF2-40B4-BE49-F238E27FC236}">
                <a16:creationId xmlns:a16="http://schemas.microsoft.com/office/drawing/2014/main" id="{0E749064-7261-DA98-3475-8D8FFE273C35}"/>
              </a:ext>
            </a:extLst>
          </p:cNvPr>
          <p:cNvSpPr>
            <a:spLocks noGrp="1"/>
          </p:cNvSpPr>
          <p:nvPr>
            <p:ph sz="quarter" idx="11"/>
          </p:nvPr>
        </p:nvSpPr>
        <p:spPr>
          <a:xfrm>
            <a:off x="152400" y="742950"/>
            <a:ext cx="8839200" cy="4287837"/>
          </a:xfrm>
        </p:spPr>
        <p:txBody>
          <a:bodyPr>
            <a:normAutofit lnSpcReduction="10000"/>
          </a:bodyPr>
          <a:lstStyle/>
          <a:p>
            <a:pPr marL="112712" indent="0">
              <a:buNone/>
            </a:pPr>
            <a:r>
              <a:rPr lang="en-US" dirty="0"/>
              <a:t>Student files should represent a cross section of: </a:t>
            </a:r>
          </a:p>
          <a:p>
            <a:r>
              <a:rPr lang="en-US" dirty="0"/>
              <a:t>Initial evaluation</a:t>
            </a:r>
          </a:p>
          <a:p>
            <a:r>
              <a:rPr lang="en-US" dirty="0"/>
              <a:t>Reevaluation</a:t>
            </a:r>
          </a:p>
          <a:p>
            <a:r>
              <a:rPr lang="en-US" dirty="0"/>
              <a:t>Ages</a:t>
            </a:r>
          </a:p>
          <a:p>
            <a:r>
              <a:rPr lang="en-US" dirty="0"/>
              <a:t>Grade levels </a:t>
            </a:r>
          </a:p>
          <a:p>
            <a:r>
              <a:rPr lang="en-US" dirty="0"/>
              <a:t>Buildings within the district</a:t>
            </a:r>
          </a:p>
          <a:p>
            <a:r>
              <a:rPr lang="en-US" dirty="0"/>
              <a:t>ECSE students</a:t>
            </a:r>
          </a:p>
          <a:p>
            <a:r>
              <a:rPr lang="en-US" dirty="0"/>
              <a:t>Postsecondary transition</a:t>
            </a:r>
          </a:p>
        </p:txBody>
      </p:sp>
      <p:sp>
        <p:nvSpPr>
          <p:cNvPr id="2" name="Slide Number Placeholder 1">
            <a:extLst>
              <a:ext uri="{FF2B5EF4-FFF2-40B4-BE49-F238E27FC236}">
                <a16:creationId xmlns:a16="http://schemas.microsoft.com/office/drawing/2014/main" id="{77E07A7A-99E5-4028-31B5-0B1E3081BFD3}"/>
              </a:ext>
            </a:extLst>
          </p:cNvPr>
          <p:cNvSpPr>
            <a:spLocks noGrp="1"/>
          </p:cNvSpPr>
          <p:nvPr>
            <p:ph type="sldNum" sz="quarter" idx="4"/>
          </p:nvPr>
        </p:nvSpPr>
        <p:spPr/>
        <p:txBody>
          <a:bodyPr/>
          <a:lstStyle/>
          <a:p>
            <a:fld id="{3B745311-16E5-4BEF-BFE6-36758A3427EB}" type="slidenum">
              <a:rPr lang="en-US" smtClean="0"/>
              <a:pPr/>
              <a:t>25</a:t>
            </a:fld>
            <a:endParaRPr lang="en-US" dirty="0"/>
          </a:p>
        </p:txBody>
      </p:sp>
    </p:spTree>
    <p:extLst>
      <p:ext uri="{BB962C8B-B14F-4D97-AF65-F5344CB8AC3E}">
        <p14:creationId xmlns:p14="http://schemas.microsoft.com/office/powerpoint/2010/main" val="3982374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5C172B-ECCF-2B2C-D379-8BDDF8DA9AC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Selecting Student Files Continued</a:t>
            </a:r>
          </a:p>
        </p:txBody>
      </p:sp>
      <p:sp>
        <p:nvSpPr>
          <p:cNvPr id="2" name="Slide Number Placeholder 1">
            <a:extLst>
              <a:ext uri="{FF2B5EF4-FFF2-40B4-BE49-F238E27FC236}">
                <a16:creationId xmlns:a16="http://schemas.microsoft.com/office/drawing/2014/main" id="{02D8FC05-A6D4-E4D5-4E73-76FBC3C00E1A}"/>
              </a:ext>
            </a:extLst>
          </p:cNvPr>
          <p:cNvSpPr>
            <a:spLocks noGrp="1"/>
          </p:cNvSpPr>
          <p:nvPr>
            <p:ph type="sldNum" sz="quarter" idx="4"/>
          </p:nvPr>
        </p:nvSpPr>
        <p:spPr/>
        <p:txBody>
          <a:bodyPr/>
          <a:lstStyle/>
          <a:p>
            <a:fld id="{3B745311-16E5-4BEF-BFE6-36758A3427EB}" type="slidenum">
              <a:rPr lang="en-US" smtClean="0"/>
              <a:pPr/>
              <a:t>26</a:t>
            </a:fld>
            <a:endParaRPr lang="en-US" dirty="0"/>
          </a:p>
        </p:txBody>
      </p:sp>
      <p:sp>
        <p:nvSpPr>
          <p:cNvPr id="3" name="Content Placeholder 2">
            <a:extLst>
              <a:ext uri="{FF2B5EF4-FFF2-40B4-BE49-F238E27FC236}">
                <a16:creationId xmlns:a16="http://schemas.microsoft.com/office/drawing/2014/main" id="{D9EA83E1-334E-3B19-1DAC-F70088F03934}"/>
              </a:ext>
            </a:extLst>
          </p:cNvPr>
          <p:cNvSpPr>
            <a:spLocks noGrp="1"/>
          </p:cNvSpPr>
          <p:nvPr>
            <p:ph sz="quarter" idx="11"/>
          </p:nvPr>
        </p:nvSpPr>
        <p:spPr>
          <a:xfrm>
            <a:off x="152400" y="819150"/>
            <a:ext cx="8839200" cy="4191000"/>
          </a:xfrm>
        </p:spPr>
        <p:txBody>
          <a:bodyPr>
            <a:normAutofit/>
          </a:bodyPr>
          <a:lstStyle/>
          <a:p>
            <a:r>
              <a:rPr lang="en-US" dirty="0"/>
              <a:t>Provide a variety of disabilities and placements.</a:t>
            </a:r>
          </a:p>
          <a:p>
            <a:r>
              <a:rPr lang="en-US" dirty="0"/>
              <a:t>Some districts will be asked for specific conditional areas. </a:t>
            </a:r>
          </a:p>
          <a:p>
            <a:r>
              <a:rPr lang="en-US" dirty="0"/>
              <a:t>Select files for students who were evaluated or reevaluated </a:t>
            </a:r>
            <a:r>
              <a:rPr lang="en-US"/>
              <a:t>between </a:t>
            </a:r>
            <a:r>
              <a:rPr lang="en-US" b="1"/>
              <a:t>January </a:t>
            </a:r>
            <a:r>
              <a:rPr lang="en-US" b="1" dirty="0"/>
              <a:t>1</a:t>
            </a:r>
            <a:r>
              <a:rPr lang="en-US" b="1"/>
              <a:t>, 2025, </a:t>
            </a:r>
            <a:r>
              <a:rPr lang="en-US" b="1" dirty="0"/>
              <a:t>and completed with an IEP in place before February 1, 2026.</a:t>
            </a:r>
          </a:p>
        </p:txBody>
      </p:sp>
    </p:spTree>
    <p:extLst>
      <p:ext uri="{BB962C8B-B14F-4D97-AF65-F5344CB8AC3E}">
        <p14:creationId xmlns:p14="http://schemas.microsoft.com/office/powerpoint/2010/main" val="301944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B4D21A-8916-72FF-CA7A-69F8C9E02915}"/>
              </a:ext>
            </a:extLst>
          </p:cNvPr>
          <p:cNvSpPr>
            <a:spLocks noGrp="1"/>
          </p:cNvSpPr>
          <p:nvPr>
            <p:ph type="title" idx="4294967295"/>
          </p:nvPr>
        </p:nvSpPr>
        <p:spPr>
          <a:xfrm>
            <a:off x="152400" y="36513"/>
            <a:ext cx="7162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Students In an APA or MOCAP</a:t>
            </a:r>
          </a:p>
        </p:txBody>
      </p:sp>
      <p:sp>
        <p:nvSpPr>
          <p:cNvPr id="3" name="Content Placeholder 2">
            <a:extLst>
              <a:ext uri="{FF2B5EF4-FFF2-40B4-BE49-F238E27FC236}">
                <a16:creationId xmlns:a16="http://schemas.microsoft.com/office/drawing/2014/main" id="{DCB504BF-AD6E-C360-0DF3-E55B569D6AB7}"/>
              </a:ext>
            </a:extLst>
          </p:cNvPr>
          <p:cNvSpPr>
            <a:spLocks noGrp="1"/>
          </p:cNvSpPr>
          <p:nvPr>
            <p:ph sz="quarter" idx="11"/>
          </p:nvPr>
        </p:nvSpPr>
        <p:spPr>
          <a:xfrm>
            <a:off x="152400" y="819149"/>
            <a:ext cx="8839200" cy="4287837"/>
          </a:xfrm>
        </p:spPr>
        <p:txBody>
          <a:bodyPr>
            <a:normAutofit fontScale="62500" lnSpcReduction="20000"/>
          </a:bodyPr>
          <a:lstStyle/>
          <a:p>
            <a:r>
              <a:rPr lang="en-US" sz="4000" dirty="0"/>
              <a:t>Districts that have full-time students placed in a DESE Approved Private Agency (APA) must include one or more of those students </a:t>
            </a:r>
          </a:p>
          <a:p>
            <a:r>
              <a:rPr lang="en-US" sz="4000" dirty="0"/>
              <a:t>Resident districts that have full time students enrolled in virtual learning through a Memorandum of Understanding (MOU) or enrolled with a non-hosted Missouri Course Access and virtual school program (MOCAP) provider must include one or more of those students </a:t>
            </a:r>
          </a:p>
          <a:p>
            <a:r>
              <a:rPr lang="en-US" sz="4000" dirty="0"/>
              <a:t>Host districts that have full time students enrolled with their hosted MOCAP provider must include one or more of those students</a:t>
            </a:r>
            <a:endParaRPr lang="en-US" dirty="0"/>
          </a:p>
        </p:txBody>
      </p:sp>
      <p:sp>
        <p:nvSpPr>
          <p:cNvPr id="2" name="Slide Number Placeholder 1">
            <a:extLst>
              <a:ext uri="{FF2B5EF4-FFF2-40B4-BE49-F238E27FC236}">
                <a16:creationId xmlns:a16="http://schemas.microsoft.com/office/drawing/2014/main" id="{4627EFE3-31CF-4A64-3477-3A231F41DF47}"/>
              </a:ext>
            </a:extLst>
          </p:cNvPr>
          <p:cNvSpPr>
            <a:spLocks noGrp="1"/>
          </p:cNvSpPr>
          <p:nvPr>
            <p:ph type="sldNum" sz="quarter" idx="4"/>
          </p:nvPr>
        </p:nvSpPr>
        <p:spPr/>
        <p:txBody>
          <a:bodyPr/>
          <a:lstStyle/>
          <a:p>
            <a:fld id="{3B745311-16E5-4BEF-BFE6-36758A3427EB}" type="slidenum">
              <a:rPr lang="en-US" smtClean="0"/>
              <a:pPr/>
              <a:t>27</a:t>
            </a:fld>
            <a:endParaRPr lang="en-US" dirty="0"/>
          </a:p>
        </p:txBody>
      </p:sp>
    </p:spTree>
    <p:extLst>
      <p:ext uri="{BB962C8B-B14F-4D97-AF65-F5344CB8AC3E}">
        <p14:creationId xmlns:p14="http://schemas.microsoft.com/office/powerpoint/2010/main" val="2068357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1DE57D-8E84-AF47-38A8-2F9E7F1E7BD2}"/>
              </a:ext>
            </a:extLst>
          </p:cNvPr>
          <p:cNvSpPr>
            <a:spLocks noGrp="1"/>
          </p:cNvSpPr>
          <p:nvPr>
            <p:ph type="title" idx="4294967295"/>
          </p:nvPr>
        </p:nvSpPr>
        <p:spPr>
          <a:xfrm>
            <a:off x="-152400" y="150813"/>
            <a:ext cx="73914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500" b="0" i="0" u="none" strike="noStrike" kern="1200" cap="none" spc="0" normalizeH="0" baseline="0" noProof="0" dirty="0">
                <a:ln>
                  <a:noFill/>
                </a:ln>
                <a:solidFill>
                  <a:schemeClr val="bg1"/>
                </a:solidFill>
                <a:effectLst/>
                <a:uLnTx/>
                <a:uFillTx/>
                <a:latin typeface="+mn-lt"/>
                <a:ea typeface="+mn-ea"/>
                <a:cs typeface="+mn-cs"/>
              </a:rPr>
              <a:t>Students Attending APA or Enrolled in Virtual Learning</a:t>
            </a:r>
          </a:p>
        </p:txBody>
      </p:sp>
      <p:sp>
        <p:nvSpPr>
          <p:cNvPr id="3" name="Content Placeholder 2">
            <a:extLst>
              <a:ext uri="{FF2B5EF4-FFF2-40B4-BE49-F238E27FC236}">
                <a16:creationId xmlns:a16="http://schemas.microsoft.com/office/drawing/2014/main" id="{82453E07-1E04-B9C7-0F53-C7EBDF244926}"/>
              </a:ext>
            </a:extLst>
          </p:cNvPr>
          <p:cNvSpPr>
            <a:spLocks noGrp="1"/>
          </p:cNvSpPr>
          <p:nvPr>
            <p:ph sz="quarter" idx="11"/>
          </p:nvPr>
        </p:nvSpPr>
        <p:spPr>
          <a:xfrm>
            <a:off x="152400" y="3386492"/>
            <a:ext cx="8839200" cy="1623657"/>
          </a:xfrm>
        </p:spPr>
        <p:txBody>
          <a:bodyPr>
            <a:normAutofit fontScale="85000" lnSpcReduction="10000"/>
          </a:bodyPr>
          <a:lstStyle/>
          <a:p>
            <a:r>
              <a:rPr lang="en-US" dirty="0"/>
              <a:t>The APA or virtual learning files selected must be an initial evaluation, a reevaluation, or have a postsecondary transition Individual Education Program completed, as described in the selection criteria on slide 22.</a:t>
            </a:r>
          </a:p>
          <a:p>
            <a:endParaRPr lang="en-US" dirty="0"/>
          </a:p>
        </p:txBody>
      </p:sp>
      <p:graphicFrame>
        <p:nvGraphicFramePr>
          <p:cNvPr id="7" name="Table 6">
            <a:extLst>
              <a:ext uri="{FF2B5EF4-FFF2-40B4-BE49-F238E27FC236}">
                <a16:creationId xmlns:a16="http://schemas.microsoft.com/office/drawing/2014/main" id="{A50C304B-9674-D701-8C34-C382D8BFD62A}"/>
              </a:ext>
            </a:extLst>
          </p:cNvPr>
          <p:cNvGraphicFramePr>
            <a:graphicFrameLocks noGrp="1"/>
          </p:cNvGraphicFramePr>
          <p:nvPr/>
        </p:nvGraphicFramePr>
        <p:xfrm>
          <a:off x="228600" y="819150"/>
          <a:ext cx="8382000" cy="2377490"/>
        </p:xfrm>
        <a:graphic>
          <a:graphicData uri="http://schemas.openxmlformats.org/drawingml/2006/table">
            <a:tbl>
              <a:tblPr firstRow="1" bandRow="1">
                <a:noFill/>
              </a:tblPr>
              <a:tblGrid>
                <a:gridCol w="5216080">
                  <a:extLst>
                    <a:ext uri="{9D8B030D-6E8A-4147-A177-3AD203B41FA5}">
                      <a16:colId xmlns:a16="http://schemas.microsoft.com/office/drawing/2014/main" val="4104483976"/>
                    </a:ext>
                  </a:extLst>
                </a:gridCol>
                <a:gridCol w="3165920">
                  <a:extLst>
                    <a:ext uri="{9D8B030D-6E8A-4147-A177-3AD203B41FA5}">
                      <a16:colId xmlns:a16="http://schemas.microsoft.com/office/drawing/2014/main" val="3444616292"/>
                    </a:ext>
                  </a:extLst>
                </a:gridCol>
              </a:tblGrid>
              <a:tr h="8792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Number of students placed in an APA, enrolled in virtual Learning through their resident district, or enrolled in virtual Learning with a host district</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Number of files</a:t>
                      </a:r>
                      <a:r>
                        <a:rPr lang="en-US" sz="1800" dirty="0">
                          <a:latin typeface="Twentieth Century"/>
                          <a:ea typeface="Twentieth Century"/>
                          <a:cs typeface="Twentieth Century"/>
                          <a:sym typeface="Twentieth Century"/>
                        </a:rPr>
                        <a:t> to </a:t>
                      </a:r>
                      <a:r>
                        <a:rPr lang="en-US" sz="1800" u="none" strike="noStrike" cap="none" dirty="0">
                          <a:latin typeface="Twentieth Century"/>
                          <a:ea typeface="Twentieth Century"/>
                          <a:cs typeface="Twentieth Century"/>
                          <a:sym typeface="Twentieth Century"/>
                        </a:rPr>
                        <a:t>include in their</a:t>
                      </a:r>
                      <a:endParaRPr sz="1400" dirty="0">
                        <a:latin typeface="Twentieth Century"/>
                        <a:ea typeface="Twentieth Century"/>
                        <a:cs typeface="Twentieth Century"/>
                        <a:sym typeface="Twentieth Century"/>
                      </a:endParaRPr>
                    </a:p>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 self-assessment selection</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23814144"/>
                  </a:ext>
                </a:extLst>
              </a:tr>
              <a:tr h="351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Up to 5 students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1 or 2 student files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78559742"/>
                  </a:ext>
                </a:extLst>
              </a:tr>
              <a:tr h="351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6 to 10 students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3 or 4 student files</a:t>
                      </a:r>
                      <a:endParaRPr sz="1600"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39283062"/>
                  </a:ext>
                </a:extLst>
              </a:tr>
              <a:tr h="351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11 to 19 students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5 or 6 student files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79781030"/>
                  </a:ext>
                </a:extLst>
              </a:tr>
              <a:tr h="351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20 or more students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7 student files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68312613"/>
                  </a:ext>
                </a:extLst>
              </a:tr>
            </a:tbl>
          </a:graphicData>
        </a:graphic>
      </p:graphicFrame>
      <p:sp>
        <p:nvSpPr>
          <p:cNvPr id="2" name="Slide Number Placeholder 1">
            <a:extLst>
              <a:ext uri="{FF2B5EF4-FFF2-40B4-BE49-F238E27FC236}">
                <a16:creationId xmlns:a16="http://schemas.microsoft.com/office/drawing/2014/main" id="{ED2EE801-7BA4-3330-ECA9-6EC239438A6C}"/>
              </a:ext>
            </a:extLst>
          </p:cNvPr>
          <p:cNvSpPr>
            <a:spLocks noGrp="1"/>
          </p:cNvSpPr>
          <p:nvPr>
            <p:ph type="sldNum" sz="quarter" idx="4"/>
          </p:nvPr>
        </p:nvSpPr>
        <p:spPr/>
        <p:txBody>
          <a:bodyPr/>
          <a:lstStyle/>
          <a:p>
            <a:fld id="{3B745311-16E5-4BEF-BFE6-36758A3427EB}" type="slidenum">
              <a:rPr lang="en-US" smtClean="0"/>
              <a:pPr/>
              <a:t>28</a:t>
            </a:fld>
            <a:endParaRPr lang="en-US" dirty="0"/>
          </a:p>
        </p:txBody>
      </p:sp>
    </p:spTree>
    <p:extLst>
      <p:ext uri="{BB962C8B-B14F-4D97-AF65-F5344CB8AC3E}">
        <p14:creationId xmlns:p14="http://schemas.microsoft.com/office/powerpoint/2010/main" val="2763162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8D8035-D6AB-18C2-C755-7893F800673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Triennial Waivers and Transfer Students</a:t>
            </a:r>
          </a:p>
        </p:txBody>
      </p:sp>
      <p:sp>
        <p:nvSpPr>
          <p:cNvPr id="3" name="Content Placeholder 2">
            <a:extLst>
              <a:ext uri="{FF2B5EF4-FFF2-40B4-BE49-F238E27FC236}">
                <a16:creationId xmlns:a16="http://schemas.microsoft.com/office/drawing/2014/main" id="{B8C127B3-05ED-4203-F666-14A6565AB552}"/>
              </a:ext>
            </a:extLst>
          </p:cNvPr>
          <p:cNvSpPr>
            <a:spLocks noGrp="1"/>
          </p:cNvSpPr>
          <p:nvPr>
            <p:ph sz="quarter" idx="11"/>
          </p:nvPr>
        </p:nvSpPr>
        <p:spPr>
          <a:xfrm>
            <a:off x="152400" y="742949"/>
            <a:ext cx="8839200" cy="4204097"/>
          </a:xfrm>
        </p:spPr>
        <p:txBody>
          <a:bodyPr>
            <a:normAutofit lnSpcReduction="10000"/>
          </a:bodyPr>
          <a:lstStyle/>
          <a:p>
            <a:r>
              <a:rPr lang="en-US" sz="4000" dirty="0"/>
              <a:t>Triennial waivers are not reevaluations and should not be used for self-assessment.</a:t>
            </a:r>
          </a:p>
          <a:p>
            <a:r>
              <a:rPr lang="en-US" sz="4000" dirty="0"/>
              <a:t>Transfer students, if they must be used to meet required number of files, contact your DESE supervisor, before conducting the self-assessment.</a:t>
            </a:r>
          </a:p>
        </p:txBody>
      </p:sp>
      <p:sp>
        <p:nvSpPr>
          <p:cNvPr id="2" name="Slide Number Placeholder 1">
            <a:extLst>
              <a:ext uri="{FF2B5EF4-FFF2-40B4-BE49-F238E27FC236}">
                <a16:creationId xmlns:a16="http://schemas.microsoft.com/office/drawing/2014/main" id="{E78DED09-8081-5591-1EA5-670D4F743D17}"/>
              </a:ext>
            </a:extLst>
          </p:cNvPr>
          <p:cNvSpPr>
            <a:spLocks noGrp="1"/>
          </p:cNvSpPr>
          <p:nvPr>
            <p:ph type="sldNum" sz="quarter" idx="4"/>
          </p:nvPr>
        </p:nvSpPr>
        <p:spPr/>
        <p:txBody>
          <a:bodyPr/>
          <a:lstStyle/>
          <a:p>
            <a:fld id="{3B745311-16E5-4BEF-BFE6-36758A3427EB}" type="slidenum">
              <a:rPr lang="en-US" smtClean="0"/>
              <a:pPr/>
              <a:t>29</a:t>
            </a:fld>
            <a:endParaRPr lang="en-US" dirty="0"/>
          </a:p>
        </p:txBody>
      </p:sp>
    </p:spTree>
    <p:extLst>
      <p:ext uri="{BB962C8B-B14F-4D97-AF65-F5344CB8AC3E}">
        <p14:creationId xmlns:p14="http://schemas.microsoft.com/office/powerpoint/2010/main" val="88587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C183D7F6-B498-43B3-948B-1728B52AA6E4}">
                <adec:decorative xmlns:adec="http://schemas.microsoft.com/office/drawing/2017/decorative" val="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Questions to Be Answered</a:t>
            </a:r>
          </a:p>
        </p:txBody>
      </p:sp>
      <p:sp>
        <p:nvSpPr>
          <p:cNvPr id="2" name="Slide Number Placeholder 1"/>
          <p:cNvSpPr>
            <a:spLocks/>
          </p:cNvSpPr>
          <p:nvPr/>
        </p:nvSpPr>
        <p:spPr>
          <a:xfrm>
            <a:off x="8534400" y="196850"/>
            <a:ext cx="4572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Content Placeholder 7"/>
          <p:cNvSpPr>
            <a:spLocks noGrp="1"/>
          </p:cNvSpPr>
          <p:nvPr>
            <p:ph sz="quarter" idx="11"/>
          </p:nvPr>
        </p:nvSpPr>
        <p:spPr>
          <a:xfrm>
            <a:off x="152400" y="819150"/>
            <a:ext cx="8839200" cy="4127500"/>
          </a:xfrm>
        </p:spPr>
        <p:txBody>
          <a:bodyPr>
            <a:normAutofit fontScale="92500" lnSpcReduction="20000"/>
          </a:bodyPr>
          <a:lstStyle/>
          <a:p>
            <a:r>
              <a:rPr lang="en-US" dirty="0"/>
              <a:t>Why do I have to use IMACS2.0?</a:t>
            </a:r>
          </a:p>
          <a:p>
            <a:r>
              <a:rPr lang="en-US" dirty="0"/>
              <a:t>What is the Parent Special Education Survey?</a:t>
            </a:r>
          </a:p>
          <a:p>
            <a:r>
              <a:rPr lang="en-US" dirty="0"/>
              <a:t>Where did the Correspondence go?</a:t>
            </a:r>
          </a:p>
          <a:p>
            <a:r>
              <a:rPr lang="en-US" dirty="0"/>
              <a:t>Where do I go in IMACS2.0 for each step?</a:t>
            </a:r>
          </a:p>
          <a:p>
            <a:r>
              <a:rPr lang="en-US" dirty="0"/>
              <a:t>Which students do I pick for the Self Assessment Student/File Review? </a:t>
            </a:r>
          </a:p>
          <a:p>
            <a:r>
              <a:rPr lang="en-US" dirty="0"/>
              <a:t>Why is it not uploading my file? </a:t>
            </a:r>
          </a:p>
          <a:p>
            <a:r>
              <a:rPr lang="en-US" dirty="0"/>
              <a:t>When do I turn in Timelines? What is the collection period?</a:t>
            </a:r>
          </a:p>
          <a:p>
            <a:endParaRPr lang="en-US" dirty="0"/>
          </a:p>
        </p:txBody>
      </p:sp>
      <p:sp>
        <p:nvSpPr>
          <p:cNvPr id="3" name="Slide Number Placeholder 2">
            <a:extLst>
              <a:ext uri="{FF2B5EF4-FFF2-40B4-BE49-F238E27FC236}">
                <a16:creationId xmlns:a16="http://schemas.microsoft.com/office/drawing/2014/main" id="{EC4AAE85-0DC5-40BD-006B-7127B249349E}"/>
              </a:ext>
              <a:ext uri="{C183D7F6-B498-43B3-948B-1728B52AA6E4}">
                <adec:decorative xmlns:adec="http://schemas.microsoft.com/office/drawing/2017/decorative" val="1"/>
              </a:ext>
            </a:extLst>
          </p:cNvPr>
          <p:cNvSpPr>
            <a:spLocks noGrp="1"/>
          </p:cNvSpPr>
          <p:nvPr>
            <p:ph type="sldNum" sz="quarter" idx="4"/>
          </p:nvPr>
        </p:nvSpPr>
        <p:spPr/>
        <p:txBody>
          <a:bodyPr/>
          <a:lstStyle/>
          <a:p>
            <a:fld id="{3B745311-16E5-4BEF-BFE6-36758A3427EB}" type="slidenum">
              <a:rPr lang="en-US" smtClean="0"/>
              <a:pPr/>
              <a:t>3</a:t>
            </a:fld>
            <a:endParaRPr lang="en-US" dirty="0"/>
          </a:p>
        </p:txBody>
      </p:sp>
    </p:spTree>
    <p:extLst>
      <p:ext uri="{BB962C8B-B14F-4D97-AF65-F5344CB8AC3E}">
        <p14:creationId xmlns:p14="http://schemas.microsoft.com/office/powerpoint/2010/main" val="94155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8A78D4-42AC-DF60-8003-EA6EF1418D9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Required/Conditional Indicators</a:t>
            </a:r>
          </a:p>
        </p:txBody>
      </p:sp>
      <p:sp>
        <p:nvSpPr>
          <p:cNvPr id="3" name="Content Placeholder 2">
            <a:extLst>
              <a:ext uri="{FF2B5EF4-FFF2-40B4-BE49-F238E27FC236}">
                <a16:creationId xmlns:a16="http://schemas.microsoft.com/office/drawing/2014/main" id="{1BD65027-0F3C-33CD-CC11-EBC3D4940ACB}"/>
              </a:ext>
              <a:ext uri="{C183D7F6-B498-43B3-948B-1728B52AA6E4}">
                <adec:decorative xmlns:adec="http://schemas.microsoft.com/office/drawing/2017/decorative" val="1"/>
              </a:ext>
            </a:extLst>
          </p:cNvPr>
          <p:cNvSpPr>
            <a:spLocks noGrp="1"/>
          </p:cNvSpPr>
          <p:nvPr>
            <p:ph sz="quarter" idx="11"/>
          </p:nvPr>
        </p:nvSpPr>
        <p:spPr>
          <a:xfrm>
            <a:off x="152400" y="666750"/>
            <a:ext cx="4648200" cy="4287837"/>
          </a:xfrm>
        </p:spPr>
        <p:txBody>
          <a:bodyPr>
            <a:normAutofit/>
          </a:bodyPr>
          <a:lstStyle/>
          <a:p>
            <a:pPr marL="112712" indent="0">
              <a:buNone/>
            </a:pPr>
            <a:r>
              <a:rPr lang="en-US" sz="2400" u="sng" dirty="0"/>
              <a:t>Required Indicators</a:t>
            </a:r>
          </a:p>
          <a:p>
            <a:r>
              <a:rPr lang="en-US" sz="2400" dirty="0"/>
              <a:t>Referral (initial only)</a:t>
            </a:r>
          </a:p>
          <a:p>
            <a:r>
              <a:rPr lang="en-US" sz="2400" dirty="0"/>
              <a:t>Evaluation</a:t>
            </a:r>
          </a:p>
          <a:p>
            <a:r>
              <a:rPr lang="en-US" sz="2400" dirty="0"/>
              <a:t>Reevaluation </a:t>
            </a:r>
          </a:p>
          <a:p>
            <a:r>
              <a:rPr lang="en-US" sz="2400" dirty="0"/>
              <a:t>IEP</a:t>
            </a:r>
          </a:p>
          <a:p>
            <a:r>
              <a:rPr lang="en-US" sz="2400" dirty="0"/>
              <a:t>Present Level of Academic and Functional Performance </a:t>
            </a:r>
          </a:p>
          <a:p>
            <a:r>
              <a:rPr lang="en-US" sz="2400" dirty="0"/>
              <a:t>Annual Goals and Goal Progress Reports</a:t>
            </a:r>
          </a:p>
          <a:p>
            <a:r>
              <a:rPr lang="en-US" sz="2400" dirty="0"/>
              <a:t>Postsecondary Transition</a:t>
            </a:r>
          </a:p>
        </p:txBody>
      </p:sp>
      <p:sp>
        <p:nvSpPr>
          <p:cNvPr id="2" name="Slide Number Placeholder 1">
            <a:extLst>
              <a:ext uri="{FF2B5EF4-FFF2-40B4-BE49-F238E27FC236}">
                <a16:creationId xmlns:a16="http://schemas.microsoft.com/office/drawing/2014/main" id="{E9FE4E24-560F-7DD2-BC8B-C7E035066069}"/>
              </a:ext>
            </a:extLst>
          </p:cNvPr>
          <p:cNvSpPr>
            <a:spLocks noGrp="1"/>
          </p:cNvSpPr>
          <p:nvPr>
            <p:ph type="sldNum" sz="quarter" idx="4"/>
          </p:nvPr>
        </p:nvSpPr>
        <p:spPr/>
        <p:txBody>
          <a:bodyPr/>
          <a:lstStyle/>
          <a:p>
            <a:fld id="{3B745311-16E5-4BEF-BFE6-36758A3427EB}" type="slidenum">
              <a:rPr lang="en-US" smtClean="0"/>
              <a:pPr/>
              <a:t>30</a:t>
            </a:fld>
            <a:endParaRPr lang="en-US" dirty="0"/>
          </a:p>
        </p:txBody>
      </p:sp>
      <p:sp>
        <p:nvSpPr>
          <p:cNvPr id="6" name="TextBox 5">
            <a:extLst>
              <a:ext uri="{FF2B5EF4-FFF2-40B4-BE49-F238E27FC236}">
                <a16:creationId xmlns:a16="http://schemas.microsoft.com/office/drawing/2014/main" id="{517B0A03-4618-FB06-94BE-3D3E11535E66}"/>
              </a:ext>
            </a:extLst>
          </p:cNvPr>
          <p:cNvSpPr txBox="1"/>
          <p:nvPr/>
        </p:nvSpPr>
        <p:spPr>
          <a:xfrm>
            <a:off x="4876800" y="971550"/>
            <a:ext cx="4114800" cy="3539430"/>
          </a:xfrm>
          <a:prstGeom prst="rect">
            <a:avLst/>
          </a:prstGeom>
          <a:noFill/>
        </p:spPr>
        <p:txBody>
          <a:bodyPr wrap="square" rtlCol="0">
            <a:spAutoFit/>
          </a:bodyPr>
          <a:lstStyle/>
          <a:p>
            <a:r>
              <a:rPr lang="en-US" sz="2800" u="sng" dirty="0"/>
              <a:t>Conditional Indicators</a:t>
            </a:r>
          </a:p>
          <a:p>
            <a:pPr marL="285750" indent="-285750">
              <a:buFont typeface="Arial" panose="020B0604020202020204" pitchFamily="34" charset="0"/>
              <a:buChar char="•"/>
            </a:pPr>
            <a:r>
              <a:rPr lang="en-US" sz="2800" dirty="0"/>
              <a:t>MAP-A</a:t>
            </a:r>
          </a:p>
          <a:p>
            <a:pPr marL="285750" indent="-285750">
              <a:buFont typeface="Arial" panose="020B0604020202020204" pitchFamily="34" charset="0"/>
              <a:buChar char="•"/>
            </a:pPr>
            <a:r>
              <a:rPr lang="en-US" sz="2800" dirty="0"/>
              <a:t>Specific IDEA Disability Areas</a:t>
            </a:r>
          </a:p>
          <a:p>
            <a:pPr marL="285750" indent="-285750">
              <a:buFont typeface="Arial" panose="020B0604020202020204" pitchFamily="34" charset="0"/>
              <a:buChar char="•"/>
            </a:pPr>
            <a:r>
              <a:rPr lang="en-US" sz="2800" dirty="0"/>
              <a:t>Long Term Suspensions</a:t>
            </a:r>
          </a:p>
          <a:p>
            <a:pPr algn="ctr"/>
            <a:r>
              <a:rPr lang="en-US" sz="2800" dirty="0"/>
              <a:t>(more than 10 days </a:t>
            </a:r>
          </a:p>
          <a:p>
            <a:pPr algn="ctr"/>
            <a:r>
              <a:rPr lang="en-US" sz="2800" dirty="0"/>
              <a:t>with a pattern) </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149741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D1F736-E30B-DFF3-D858-52D0F055D3BC}"/>
              </a:ext>
            </a:extLst>
          </p:cNvPr>
          <p:cNvSpPr>
            <a:spLocks noGrp="1"/>
          </p:cNvSpPr>
          <p:nvPr>
            <p:ph type="title" idx="4294967295"/>
          </p:nvPr>
        </p:nvSpPr>
        <p:spPr>
          <a:xfrm>
            <a:off x="-838200" y="105006"/>
            <a:ext cx="8696519" cy="6931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lang="en-US" sz="2600" b="0" dirty="0">
                <a:solidFill>
                  <a:schemeClr val="bg1"/>
                </a:solidFill>
                <a:latin typeface="+mn-lt"/>
                <a:ea typeface="+mn-ea"/>
                <a:cs typeface="+mn-cs"/>
              </a:rPr>
              <a:t>Conditional Indicators Student File Review Page</a:t>
            </a:r>
            <a:r>
              <a:rPr kumimoji="0" lang="en-US" sz="2600" b="0" i="0" u="none" strike="noStrike" kern="1200" cap="none" spc="0" normalizeH="0" baseline="0" noProof="0" dirty="0">
                <a:ln>
                  <a:noFill/>
                </a:ln>
                <a:solidFill>
                  <a:schemeClr val="bg1"/>
                </a:solidFill>
                <a:effectLst/>
                <a:uLnTx/>
                <a:uFillTx/>
                <a:latin typeface="+mn-lt"/>
                <a:ea typeface="+mn-ea"/>
                <a:cs typeface="+mn-cs"/>
              </a:rPr>
              <a:t> </a:t>
            </a:r>
          </a:p>
        </p:txBody>
      </p:sp>
      <p:sp>
        <p:nvSpPr>
          <p:cNvPr id="3" name="Content Placeholder 2">
            <a:extLst>
              <a:ext uri="{FF2B5EF4-FFF2-40B4-BE49-F238E27FC236}">
                <a16:creationId xmlns:a16="http://schemas.microsoft.com/office/drawing/2014/main" id="{8B44689E-B304-DB8E-D7AD-660C189A896A}"/>
              </a:ext>
            </a:extLst>
          </p:cNvPr>
          <p:cNvSpPr>
            <a:spLocks noGrp="1"/>
          </p:cNvSpPr>
          <p:nvPr>
            <p:ph sz="quarter" idx="11"/>
          </p:nvPr>
        </p:nvSpPr>
        <p:spPr>
          <a:xfrm>
            <a:off x="152400" y="819150"/>
            <a:ext cx="8839200" cy="457200"/>
          </a:xfrm>
        </p:spPr>
        <p:txBody>
          <a:bodyPr>
            <a:normAutofit fontScale="47500" lnSpcReduction="20000"/>
          </a:bodyPr>
          <a:lstStyle/>
          <a:p>
            <a:r>
              <a:rPr lang="en-US" dirty="0"/>
              <a:t>The Student File Review Summary page is where LEAs add student names and demographic information.</a:t>
            </a:r>
          </a:p>
          <a:p>
            <a:endParaRPr lang="en-US" dirty="0"/>
          </a:p>
        </p:txBody>
      </p:sp>
      <p:pic>
        <p:nvPicPr>
          <p:cNvPr id="7" name="Picture 6">
            <a:extLst>
              <a:ext uri="{FF2B5EF4-FFF2-40B4-BE49-F238E27FC236}">
                <a16:creationId xmlns:a16="http://schemas.microsoft.com/office/drawing/2014/main" id="{104189CE-D6E6-7A6F-076D-24C1DAE167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4895" y="1047750"/>
            <a:ext cx="6974209" cy="3849752"/>
          </a:xfrm>
          <a:prstGeom prst="rect">
            <a:avLst/>
          </a:prstGeom>
        </p:spPr>
      </p:pic>
      <p:grpSp>
        <p:nvGrpSpPr>
          <p:cNvPr id="8" name="Group 7">
            <a:extLst>
              <a:ext uri="{FF2B5EF4-FFF2-40B4-BE49-F238E27FC236}">
                <a16:creationId xmlns:a16="http://schemas.microsoft.com/office/drawing/2014/main" id="{6A312E5A-1BE8-FA29-B5E9-A0D4B2CF8CF4}"/>
              </a:ext>
              <a:ext uri="{C183D7F6-B498-43B3-948B-1728B52AA6E4}">
                <adec:decorative xmlns:adec="http://schemas.microsoft.com/office/drawing/2017/decorative" val="1"/>
              </a:ext>
            </a:extLst>
          </p:cNvPr>
          <p:cNvGrpSpPr/>
          <p:nvPr/>
        </p:nvGrpSpPr>
        <p:grpSpPr>
          <a:xfrm>
            <a:off x="1084895" y="1089660"/>
            <a:ext cx="3276600" cy="1463040"/>
            <a:chOff x="990600" y="2645547"/>
            <a:chExt cx="3310890" cy="1564027"/>
          </a:xfrm>
        </p:grpSpPr>
        <p:pic>
          <p:nvPicPr>
            <p:cNvPr id="9" name="Picture 8" descr="A screenshot of conditional areas listed on the main monitoring page in IMACS is generated using the district’s data. ">
              <a:extLst>
                <a:ext uri="{FF2B5EF4-FFF2-40B4-BE49-F238E27FC236}">
                  <a16:creationId xmlns:a16="http://schemas.microsoft.com/office/drawing/2014/main" id="{F7E7900A-ED1B-AB45-4EEA-635D9DE4C226}"/>
                </a:ext>
              </a:extLst>
            </p:cNvPr>
            <p:cNvPicPr>
              <a:picLocks noChangeAspect="1"/>
            </p:cNvPicPr>
            <p:nvPr/>
          </p:nvPicPr>
          <p:blipFill>
            <a:blip r:embed="rId4"/>
            <a:stretch>
              <a:fillRect/>
            </a:stretch>
          </p:blipFill>
          <p:spPr>
            <a:xfrm>
              <a:off x="1005092" y="2645547"/>
              <a:ext cx="3192920" cy="1564027"/>
            </a:xfrm>
            <a:prstGeom prst="rect">
              <a:avLst/>
            </a:prstGeom>
          </p:spPr>
        </p:pic>
        <p:sp>
          <p:nvSpPr>
            <p:cNvPr id="10" name="Rectangle 9">
              <a:extLst>
                <a:ext uri="{FF2B5EF4-FFF2-40B4-BE49-F238E27FC236}">
                  <a16:creationId xmlns:a16="http://schemas.microsoft.com/office/drawing/2014/main" id="{9E86CE6E-877F-8422-C665-0386990CCD33}"/>
                </a:ext>
              </a:extLst>
            </p:cNvPr>
            <p:cNvSpPr/>
            <p:nvPr/>
          </p:nvSpPr>
          <p:spPr>
            <a:xfrm>
              <a:off x="990600" y="2645547"/>
              <a:ext cx="3310890" cy="1469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D95324DF-2719-6DDC-BBD2-DE5D58A84595}"/>
              </a:ext>
            </a:extLst>
          </p:cNvPr>
          <p:cNvSpPr>
            <a:spLocks noGrp="1"/>
          </p:cNvSpPr>
          <p:nvPr>
            <p:ph type="sldNum" sz="quarter" idx="4"/>
          </p:nvPr>
        </p:nvSpPr>
        <p:spPr/>
        <p:txBody>
          <a:bodyPr/>
          <a:lstStyle/>
          <a:p>
            <a:fld id="{3B745311-16E5-4BEF-BFE6-36758A3427EB}" type="slidenum">
              <a:rPr lang="en-US" smtClean="0"/>
              <a:pPr/>
              <a:t>31</a:t>
            </a:fld>
            <a:endParaRPr lang="en-US" dirty="0"/>
          </a:p>
        </p:txBody>
      </p:sp>
    </p:spTree>
    <p:extLst>
      <p:ext uri="{BB962C8B-B14F-4D97-AF65-F5344CB8AC3E}">
        <p14:creationId xmlns:p14="http://schemas.microsoft.com/office/powerpoint/2010/main" val="438054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7061AC-5671-39A6-771C-33F6B35AF20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Student File Review Home Page</a:t>
            </a:r>
          </a:p>
        </p:txBody>
      </p:sp>
      <p:sp>
        <p:nvSpPr>
          <p:cNvPr id="3" name="Content Placeholder 2">
            <a:extLst>
              <a:ext uri="{FF2B5EF4-FFF2-40B4-BE49-F238E27FC236}">
                <a16:creationId xmlns:a16="http://schemas.microsoft.com/office/drawing/2014/main" id="{C7DF6311-3074-1A76-E57A-E4884731828A}"/>
              </a:ext>
            </a:extLst>
          </p:cNvPr>
          <p:cNvSpPr>
            <a:spLocks noGrp="1"/>
          </p:cNvSpPr>
          <p:nvPr>
            <p:ph sz="quarter" idx="11"/>
          </p:nvPr>
        </p:nvSpPr>
        <p:spPr>
          <a:xfrm>
            <a:off x="152400" y="742950"/>
            <a:ext cx="8839200" cy="592491"/>
          </a:xfrm>
        </p:spPr>
        <p:txBody>
          <a:bodyPr>
            <a:normAutofit fontScale="55000" lnSpcReduction="20000"/>
          </a:bodyPr>
          <a:lstStyle/>
          <a:p>
            <a:pPr marL="112712" indent="0">
              <a:buNone/>
            </a:pPr>
            <a:r>
              <a:rPr lang="en-US" dirty="0"/>
              <a:t>Add the names of students whose files are being selected by the LEA for self-assessment/file review by going to the LEA home page and clicking on Student File Review.</a:t>
            </a:r>
          </a:p>
          <a:p>
            <a:endParaRPr lang="en-US" dirty="0"/>
          </a:p>
        </p:txBody>
      </p:sp>
      <p:pic>
        <p:nvPicPr>
          <p:cNvPr id="6" name="Picture 5" descr="Screenshot of the LEA Home Page. Specifically the Assignments List which identifies the 3 parts of Tiered Monitoring.">
            <a:extLst>
              <a:ext uri="{FF2B5EF4-FFF2-40B4-BE49-F238E27FC236}">
                <a16:creationId xmlns:a16="http://schemas.microsoft.com/office/drawing/2014/main" id="{4F63E72C-E4FD-5C07-AB23-CF86D4D06348}"/>
              </a:ext>
            </a:extLst>
          </p:cNvPr>
          <p:cNvPicPr>
            <a:picLocks noChangeAspect="1"/>
          </p:cNvPicPr>
          <p:nvPr/>
        </p:nvPicPr>
        <p:blipFill>
          <a:blip r:embed="rId3"/>
          <a:stretch>
            <a:fillRect/>
          </a:stretch>
        </p:blipFill>
        <p:spPr>
          <a:xfrm>
            <a:off x="685800" y="1275334"/>
            <a:ext cx="7430437" cy="3828029"/>
          </a:xfrm>
          <a:prstGeom prst="rect">
            <a:avLst/>
          </a:prstGeom>
        </p:spPr>
      </p:pic>
      <p:sp>
        <p:nvSpPr>
          <p:cNvPr id="2" name="Slide Number Placeholder 1">
            <a:extLst>
              <a:ext uri="{FF2B5EF4-FFF2-40B4-BE49-F238E27FC236}">
                <a16:creationId xmlns:a16="http://schemas.microsoft.com/office/drawing/2014/main" id="{933AFE5A-28B4-9BF9-3F82-6C8C77EBB508}"/>
              </a:ext>
            </a:extLst>
          </p:cNvPr>
          <p:cNvSpPr>
            <a:spLocks noGrp="1"/>
          </p:cNvSpPr>
          <p:nvPr>
            <p:ph type="sldNum" sz="quarter" idx="4"/>
          </p:nvPr>
        </p:nvSpPr>
        <p:spPr/>
        <p:txBody>
          <a:bodyPr/>
          <a:lstStyle/>
          <a:p>
            <a:fld id="{3B745311-16E5-4BEF-BFE6-36758A3427EB}" type="slidenum">
              <a:rPr lang="en-US" smtClean="0"/>
              <a:pPr/>
              <a:t>32</a:t>
            </a:fld>
            <a:endParaRPr lang="en-US" dirty="0"/>
          </a:p>
        </p:txBody>
      </p:sp>
      <p:sp>
        <p:nvSpPr>
          <p:cNvPr id="5" name="Oval 4">
            <a:extLst>
              <a:ext uri="{FF2B5EF4-FFF2-40B4-BE49-F238E27FC236}">
                <a16:creationId xmlns:a16="http://schemas.microsoft.com/office/drawing/2014/main" id="{24BEA441-F5F0-D024-C2F1-B2C567A7A2C2}"/>
              </a:ext>
              <a:ext uri="{C183D7F6-B498-43B3-948B-1728B52AA6E4}">
                <adec:decorative xmlns:adec="http://schemas.microsoft.com/office/drawing/2017/decorative" val="1"/>
              </a:ext>
            </a:extLst>
          </p:cNvPr>
          <p:cNvSpPr/>
          <p:nvPr/>
        </p:nvSpPr>
        <p:spPr>
          <a:xfrm>
            <a:off x="3276600" y="4171950"/>
            <a:ext cx="18288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solidFill>
                <a:schemeClr val="bg1"/>
              </a:solidFill>
            </a:endParaRPr>
          </a:p>
        </p:txBody>
      </p:sp>
    </p:spTree>
    <p:extLst>
      <p:ext uri="{BB962C8B-B14F-4D97-AF65-F5344CB8AC3E}">
        <p14:creationId xmlns:p14="http://schemas.microsoft.com/office/powerpoint/2010/main" val="245875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990023-92FE-C161-01F7-97C3EB8FC936}"/>
              </a:ext>
            </a:extLst>
          </p:cNvPr>
          <p:cNvSpPr>
            <a:spLocks noGrp="1"/>
          </p:cNvSpPr>
          <p:nvPr>
            <p:ph type="title" idx="4294967295"/>
          </p:nvPr>
        </p:nvSpPr>
        <p:spPr>
          <a:xfrm>
            <a:off x="0" y="36513"/>
            <a:ext cx="73152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Student File Review Summary Page</a:t>
            </a:r>
          </a:p>
        </p:txBody>
      </p:sp>
      <p:sp>
        <p:nvSpPr>
          <p:cNvPr id="3" name="Content Placeholder 2">
            <a:extLst>
              <a:ext uri="{FF2B5EF4-FFF2-40B4-BE49-F238E27FC236}">
                <a16:creationId xmlns:a16="http://schemas.microsoft.com/office/drawing/2014/main" id="{BD01AA8D-A2A3-3A3F-795E-519AF9124775}"/>
              </a:ext>
            </a:extLst>
          </p:cNvPr>
          <p:cNvSpPr>
            <a:spLocks noGrp="1"/>
          </p:cNvSpPr>
          <p:nvPr>
            <p:ph sz="quarter" idx="11"/>
          </p:nvPr>
        </p:nvSpPr>
        <p:spPr>
          <a:xfrm>
            <a:off x="152400" y="819150"/>
            <a:ext cx="8839200" cy="685800"/>
          </a:xfrm>
        </p:spPr>
        <p:txBody>
          <a:bodyPr>
            <a:normAutofit fontScale="70000" lnSpcReduction="20000"/>
          </a:bodyPr>
          <a:lstStyle/>
          <a:p>
            <a:r>
              <a:rPr lang="en-US" sz="3200" spc="-5" dirty="0">
                <a:cs typeface="Times New Roman" panose="02020603050405020304" pitchFamily="18" charset="0"/>
              </a:rPr>
              <a:t>The </a:t>
            </a:r>
            <a:r>
              <a:rPr lang="en-US" sz="3200" i="1" dirty="0">
                <a:cs typeface="Times New Roman" panose="02020603050405020304" pitchFamily="18" charset="0"/>
              </a:rPr>
              <a:t>Student File </a:t>
            </a:r>
            <a:r>
              <a:rPr lang="en-US" sz="3200" i="1" spc="-15" dirty="0">
                <a:cs typeface="Times New Roman" panose="02020603050405020304" pitchFamily="18" charset="0"/>
              </a:rPr>
              <a:t>Review </a:t>
            </a:r>
            <a:r>
              <a:rPr lang="en-US" sz="3200" i="1" spc="-5" dirty="0">
                <a:cs typeface="Times New Roman" panose="02020603050405020304" pitchFamily="18" charset="0"/>
              </a:rPr>
              <a:t>Summary </a:t>
            </a:r>
            <a:r>
              <a:rPr lang="en-US" sz="3200" dirty="0">
                <a:cs typeface="Times New Roman" panose="02020603050405020304" pitchFamily="18" charset="0"/>
              </a:rPr>
              <a:t>page </a:t>
            </a:r>
            <a:r>
              <a:rPr lang="en-US" sz="3200" spc="-5" dirty="0">
                <a:cs typeface="Times New Roman" panose="02020603050405020304" pitchFamily="18" charset="0"/>
              </a:rPr>
              <a:t>is </a:t>
            </a:r>
            <a:r>
              <a:rPr lang="en-US" sz="3200" spc="-15" dirty="0">
                <a:cs typeface="Times New Roman" panose="02020603050405020304" pitchFamily="18" charset="0"/>
              </a:rPr>
              <a:t>where LEAs</a:t>
            </a:r>
            <a:r>
              <a:rPr lang="en-US" sz="3200" spc="-5" dirty="0">
                <a:cs typeface="Times New Roman" panose="02020603050405020304" pitchFamily="18" charset="0"/>
              </a:rPr>
              <a:t> add student names and demographic information</a:t>
            </a:r>
            <a:r>
              <a:rPr lang="en-US" sz="3200" spc="-15" dirty="0">
                <a:cs typeface="Times New Roman" panose="02020603050405020304" pitchFamily="18" charset="0"/>
              </a:rPr>
              <a:t>.</a:t>
            </a:r>
            <a:endParaRPr lang="en-US" sz="3200" dirty="0">
              <a:cs typeface="Times New Roman" panose="02020603050405020304" pitchFamily="18" charset="0"/>
            </a:endParaRPr>
          </a:p>
          <a:p>
            <a:endParaRPr lang="en-US" dirty="0"/>
          </a:p>
        </p:txBody>
      </p:sp>
      <p:grpSp>
        <p:nvGrpSpPr>
          <p:cNvPr id="6" name="Group 5" descr="There are two ways to enter students on the Student File Review Summary page.">
            <a:extLst>
              <a:ext uri="{FF2B5EF4-FFF2-40B4-BE49-F238E27FC236}">
                <a16:creationId xmlns:a16="http://schemas.microsoft.com/office/drawing/2014/main" id="{24330D03-411D-B87A-FDCB-0FD9807A98CC}"/>
              </a:ext>
            </a:extLst>
          </p:cNvPr>
          <p:cNvGrpSpPr/>
          <p:nvPr/>
        </p:nvGrpSpPr>
        <p:grpSpPr>
          <a:xfrm>
            <a:off x="990600" y="1428750"/>
            <a:ext cx="6705600" cy="3714750"/>
            <a:chOff x="838200" y="2175369"/>
            <a:chExt cx="7162800" cy="4505064"/>
          </a:xfrm>
        </p:grpSpPr>
        <p:pic>
          <p:nvPicPr>
            <p:cNvPr id="7" name="Picture 6" descr="Tiered monitoring: student file review heading">
              <a:extLst>
                <a:ext uri="{FF2B5EF4-FFF2-40B4-BE49-F238E27FC236}">
                  <a16:creationId xmlns:a16="http://schemas.microsoft.com/office/drawing/2014/main" id="{1DA24878-CCE7-30D9-8BC9-656CAD63BAD1}"/>
                </a:ext>
              </a:extLst>
            </p:cNvPr>
            <p:cNvPicPr>
              <a:picLocks noChangeAspect="1"/>
            </p:cNvPicPr>
            <p:nvPr/>
          </p:nvPicPr>
          <p:blipFill>
            <a:blip r:embed="rId3"/>
            <a:stretch>
              <a:fillRect/>
            </a:stretch>
          </p:blipFill>
          <p:spPr>
            <a:xfrm>
              <a:off x="990600" y="2175369"/>
              <a:ext cx="7010400" cy="438150"/>
            </a:xfrm>
            <a:prstGeom prst="rect">
              <a:avLst/>
            </a:prstGeom>
          </p:spPr>
        </p:pic>
        <p:pic>
          <p:nvPicPr>
            <p:cNvPr id="8" name="Picture 7" descr="Screenshot of the Tiered Monitoring Student File Review Summary Page,  Which identifies the Conditional Compliance Areas, Student File Review Summary and the Student File Review List">
              <a:extLst>
                <a:ext uri="{FF2B5EF4-FFF2-40B4-BE49-F238E27FC236}">
                  <a16:creationId xmlns:a16="http://schemas.microsoft.com/office/drawing/2014/main" id="{D049AFF1-04CC-3C1B-A6AA-109E6D5F55EB}"/>
                </a:ext>
              </a:extLst>
            </p:cNvPr>
            <p:cNvPicPr>
              <a:picLocks noChangeAspect="1"/>
            </p:cNvPicPr>
            <p:nvPr/>
          </p:nvPicPr>
          <p:blipFill>
            <a:blip r:embed="rId4"/>
            <a:stretch>
              <a:fillRect/>
            </a:stretch>
          </p:blipFill>
          <p:spPr>
            <a:xfrm>
              <a:off x="990600" y="2623044"/>
              <a:ext cx="6981825" cy="4057389"/>
            </a:xfrm>
            <a:prstGeom prst="rect">
              <a:avLst/>
            </a:prstGeom>
          </p:spPr>
        </p:pic>
        <p:pic>
          <p:nvPicPr>
            <p:cNvPr id="9" name="Picture 8" descr="Screenshot of the buttons to import a CSV file and add a new student file review ">
              <a:extLst>
                <a:ext uri="{FF2B5EF4-FFF2-40B4-BE49-F238E27FC236}">
                  <a16:creationId xmlns:a16="http://schemas.microsoft.com/office/drawing/2014/main" id="{74161196-12BB-33B6-73BE-C23EA046A2A2}"/>
                </a:ext>
              </a:extLst>
            </p:cNvPr>
            <p:cNvPicPr>
              <a:picLocks noChangeAspect="1"/>
            </p:cNvPicPr>
            <p:nvPr/>
          </p:nvPicPr>
          <p:blipFill>
            <a:blip r:embed="rId5"/>
            <a:stretch>
              <a:fillRect/>
            </a:stretch>
          </p:blipFill>
          <p:spPr>
            <a:xfrm>
              <a:off x="838200" y="4650777"/>
              <a:ext cx="2194767" cy="627076"/>
            </a:xfrm>
            <a:prstGeom prst="rect">
              <a:avLst/>
            </a:prstGeom>
          </p:spPr>
        </p:pic>
        <p:sp>
          <p:nvSpPr>
            <p:cNvPr id="10" name="Right Arrow 7" descr="An arrow pointing to import student data from CSV file">
              <a:extLst>
                <a:ext uri="{FF2B5EF4-FFF2-40B4-BE49-F238E27FC236}">
                  <a16:creationId xmlns:a16="http://schemas.microsoft.com/office/drawing/2014/main" id="{6174AAA6-B308-A6E5-7613-A71C4CED5968}"/>
                </a:ext>
              </a:extLst>
            </p:cNvPr>
            <p:cNvSpPr/>
            <p:nvPr/>
          </p:nvSpPr>
          <p:spPr>
            <a:xfrm rot="10800000">
              <a:off x="2842467" y="4726977"/>
              <a:ext cx="685800" cy="226023"/>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n arrow pointing to a new student file review button">
              <a:extLst>
                <a:ext uri="{FF2B5EF4-FFF2-40B4-BE49-F238E27FC236}">
                  <a16:creationId xmlns:a16="http://schemas.microsoft.com/office/drawing/2014/main" id="{40F86F07-6543-B70E-EA1F-D3E3ACDDD995}"/>
                </a:ext>
              </a:extLst>
            </p:cNvPr>
            <p:cNvPicPr>
              <a:picLocks noChangeAspect="1"/>
            </p:cNvPicPr>
            <p:nvPr/>
          </p:nvPicPr>
          <p:blipFill>
            <a:blip r:embed="rId6"/>
            <a:stretch>
              <a:fillRect/>
            </a:stretch>
          </p:blipFill>
          <p:spPr>
            <a:xfrm>
              <a:off x="2647059" y="4991733"/>
              <a:ext cx="719390" cy="292633"/>
            </a:xfrm>
            <a:prstGeom prst="rect">
              <a:avLst/>
            </a:prstGeom>
            <a:ln>
              <a:noFill/>
            </a:ln>
          </p:spPr>
        </p:pic>
      </p:grpSp>
      <p:sp>
        <p:nvSpPr>
          <p:cNvPr id="2" name="Slide Number Placeholder 1">
            <a:extLst>
              <a:ext uri="{FF2B5EF4-FFF2-40B4-BE49-F238E27FC236}">
                <a16:creationId xmlns:a16="http://schemas.microsoft.com/office/drawing/2014/main" id="{1A3C180F-F29E-50E5-DCD2-3B353CB40B56}"/>
              </a:ext>
            </a:extLst>
          </p:cNvPr>
          <p:cNvSpPr>
            <a:spLocks noGrp="1"/>
          </p:cNvSpPr>
          <p:nvPr>
            <p:ph type="sldNum" sz="quarter" idx="4"/>
          </p:nvPr>
        </p:nvSpPr>
        <p:spPr/>
        <p:txBody>
          <a:bodyPr/>
          <a:lstStyle/>
          <a:p>
            <a:fld id="{3B745311-16E5-4BEF-BFE6-36758A3427EB}" type="slidenum">
              <a:rPr lang="en-US" smtClean="0"/>
              <a:pPr/>
              <a:t>33</a:t>
            </a:fld>
            <a:endParaRPr lang="en-US" dirty="0"/>
          </a:p>
        </p:txBody>
      </p:sp>
    </p:spTree>
    <p:extLst>
      <p:ext uri="{BB962C8B-B14F-4D97-AF65-F5344CB8AC3E}">
        <p14:creationId xmlns:p14="http://schemas.microsoft.com/office/powerpoint/2010/main" val="3112249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E90562-B66B-2969-11C7-766B47073FEB}"/>
              </a:ext>
            </a:extLst>
          </p:cNvPr>
          <p:cNvSpPr>
            <a:spLocks noGrp="1"/>
          </p:cNvSpPr>
          <p:nvPr>
            <p:ph type="title" idx="4294967295"/>
          </p:nvPr>
        </p:nvSpPr>
        <p:spPr>
          <a:xfrm>
            <a:off x="152400" y="36513"/>
            <a:ext cx="65532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Adding New Students: Method 1</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AD19EA1F-3216-E1DD-E7C0-A2FD70C1559D}"/>
              </a:ext>
            </a:extLst>
          </p:cNvPr>
          <p:cNvSpPr>
            <a:spLocks noGrp="1"/>
          </p:cNvSpPr>
          <p:nvPr>
            <p:ph type="sldNum" sz="quarter" idx="4"/>
          </p:nvPr>
        </p:nvSpPr>
        <p:spPr/>
        <p:txBody>
          <a:bodyPr/>
          <a:lstStyle/>
          <a:p>
            <a:fld id="{3B745311-16E5-4BEF-BFE6-36758A3427EB}" type="slidenum">
              <a:rPr lang="en-US" smtClean="0"/>
              <a:pPr/>
              <a:t>34</a:t>
            </a:fld>
            <a:endParaRPr lang="en-US" dirty="0"/>
          </a:p>
        </p:txBody>
      </p:sp>
      <p:sp>
        <p:nvSpPr>
          <p:cNvPr id="3" name="Content Placeholder 2">
            <a:extLst>
              <a:ext uri="{FF2B5EF4-FFF2-40B4-BE49-F238E27FC236}">
                <a16:creationId xmlns:a16="http://schemas.microsoft.com/office/drawing/2014/main" id="{8BB7925B-9925-1746-FA7A-B72846468AE1}"/>
              </a:ext>
            </a:extLst>
          </p:cNvPr>
          <p:cNvSpPr>
            <a:spLocks noGrp="1"/>
          </p:cNvSpPr>
          <p:nvPr>
            <p:ph sz="quarter" idx="11"/>
          </p:nvPr>
        </p:nvSpPr>
        <p:spPr>
          <a:xfrm>
            <a:off x="38100" y="666750"/>
            <a:ext cx="9029700" cy="762000"/>
          </a:xfrm>
        </p:spPr>
        <p:txBody>
          <a:bodyPr>
            <a:normAutofit fontScale="55000" lnSpcReduction="20000"/>
          </a:bodyPr>
          <a:lstStyle/>
          <a:p>
            <a:pPr marL="112712" indent="0">
              <a:buNone/>
            </a:pPr>
            <a:r>
              <a:rPr lang="en-US" dirty="0"/>
              <a:t>If you decide to enter your student demographics one student at a time in IMACS 2.0, you will do so by clicking on Add New Student File Review. It will bring up the familiar student demographic screen below.</a:t>
            </a:r>
          </a:p>
          <a:p>
            <a:endParaRPr lang="en-US" dirty="0"/>
          </a:p>
        </p:txBody>
      </p:sp>
      <p:pic>
        <p:nvPicPr>
          <p:cNvPr id="6" name="Picture 5" descr="Screenshot of the Student Information page. All Yellow fields are required.">
            <a:extLst>
              <a:ext uri="{FF2B5EF4-FFF2-40B4-BE49-F238E27FC236}">
                <a16:creationId xmlns:a16="http://schemas.microsoft.com/office/drawing/2014/main" id="{D472C1B4-AD98-94F2-AA3D-5DBBDD0BE7C4}"/>
              </a:ext>
            </a:extLst>
          </p:cNvPr>
          <p:cNvPicPr>
            <a:picLocks noChangeAspect="1"/>
          </p:cNvPicPr>
          <p:nvPr/>
        </p:nvPicPr>
        <p:blipFill>
          <a:blip r:embed="rId3"/>
          <a:stretch>
            <a:fillRect/>
          </a:stretch>
        </p:blipFill>
        <p:spPr>
          <a:xfrm>
            <a:off x="1371600" y="1428751"/>
            <a:ext cx="5638800" cy="2971799"/>
          </a:xfrm>
          <a:prstGeom prst="rect">
            <a:avLst/>
          </a:prstGeom>
        </p:spPr>
      </p:pic>
      <p:sp>
        <p:nvSpPr>
          <p:cNvPr id="7" name="Rectangle 6" descr="The RED box identifies the action necessary once student information is entered. Save and Stay, Save and Return, Cancel and Return.">
            <a:extLst>
              <a:ext uri="{FF2B5EF4-FFF2-40B4-BE49-F238E27FC236}">
                <a16:creationId xmlns:a16="http://schemas.microsoft.com/office/drawing/2014/main" id="{55040AFC-6F49-8714-7010-8A97F42DAC38}"/>
              </a:ext>
            </a:extLst>
          </p:cNvPr>
          <p:cNvSpPr/>
          <p:nvPr/>
        </p:nvSpPr>
        <p:spPr>
          <a:xfrm>
            <a:off x="2819400" y="4076314"/>
            <a:ext cx="2895600" cy="324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4733430-1209-7F3C-0F61-21EA8CDD97F3}"/>
              </a:ext>
            </a:extLst>
          </p:cNvPr>
          <p:cNvSpPr txBox="1"/>
          <p:nvPr/>
        </p:nvSpPr>
        <p:spPr>
          <a:xfrm>
            <a:off x="38100" y="4516219"/>
            <a:ext cx="8953500" cy="646331"/>
          </a:xfrm>
          <a:prstGeom prst="rect">
            <a:avLst/>
          </a:prstGeom>
          <a:noFill/>
        </p:spPr>
        <p:txBody>
          <a:bodyPr wrap="square" rtlCol="0">
            <a:spAutoFit/>
          </a:bodyPr>
          <a:lstStyle/>
          <a:p>
            <a:r>
              <a:rPr lang="en-US" dirty="0"/>
              <a:t>After the LEA has completed filling in the boxes, they need to select either the “Save and Stay” or “Save and Return” button. The “Cancel and Return” button does not save.</a:t>
            </a:r>
          </a:p>
        </p:txBody>
      </p:sp>
    </p:spTree>
    <p:extLst>
      <p:ext uri="{BB962C8B-B14F-4D97-AF65-F5344CB8AC3E}">
        <p14:creationId xmlns:p14="http://schemas.microsoft.com/office/powerpoint/2010/main" val="1036876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917BFD-FDAD-E63F-9479-32A49FDDE04C}"/>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Adding a New Student: Method 2</a:t>
            </a:r>
          </a:p>
        </p:txBody>
      </p:sp>
      <p:sp>
        <p:nvSpPr>
          <p:cNvPr id="2" name="Slide Number Placeholder 1">
            <a:extLst>
              <a:ext uri="{FF2B5EF4-FFF2-40B4-BE49-F238E27FC236}">
                <a16:creationId xmlns:a16="http://schemas.microsoft.com/office/drawing/2014/main" id="{1BB0F887-2688-11B8-6577-1C5DEFD2A5D5}"/>
              </a:ext>
            </a:extLst>
          </p:cNvPr>
          <p:cNvSpPr>
            <a:spLocks noGrp="1"/>
          </p:cNvSpPr>
          <p:nvPr>
            <p:ph type="sldNum" sz="quarter" idx="4"/>
          </p:nvPr>
        </p:nvSpPr>
        <p:spPr/>
        <p:txBody>
          <a:bodyPr/>
          <a:lstStyle/>
          <a:p>
            <a:fld id="{3B745311-16E5-4BEF-BFE6-36758A3427EB}" type="slidenum">
              <a:rPr lang="en-US" smtClean="0"/>
              <a:pPr/>
              <a:t>35</a:t>
            </a:fld>
            <a:endParaRPr lang="en-US" dirty="0"/>
          </a:p>
        </p:txBody>
      </p:sp>
      <p:grpSp>
        <p:nvGrpSpPr>
          <p:cNvPr id="7" name="Group 6" descr="There are two ways to enter students on the Student File Review Summary page.">
            <a:extLst>
              <a:ext uri="{FF2B5EF4-FFF2-40B4-BE49-F238E27FC236}">
                <a16:creationId xmlns:a16="http://schemas.microsoft.com/office/drawing/2014/main" id="{DC2BFDBE-4373-87B5-0E25-887DE9B0A22F}"/>
              </a:ext>
            </a:extLst>
          </p:cNvPr>
          <p:cNvGrpSpPr/>
          <p:nvPr/>
        </p:nvGrpSpPr>
        <p:grpSpPr>
          <a:xfrm>
            <a:off x="990600" y="895350"/>
            <a:ext cx="6705600" cy="3714750"/>
            <a:chOff x="838200" y="2175369"/>
            <a:chExt cx="7162800" cy="4505064"/>
          </a:xfrm>
        </p:grpSpPr>
        <p:pic>
          <p:nvPicPr>
            <p:cNvPr id="8" name="Picture 7" descr="Tiered monitoring: student file review heading">
              <a:extLst>
                <a:ext uri="{FF2B5EF4-FFF2-40B4-BE49-F238E27FC236}">
                  <a16:creationId xmlns:a16="http://schemas.microsoft.com/office/drawing/2014/main" id="{D1FAA5EF-2B95-3B90-AF2D-4F5F4A538E68}"/>
                </a:ext>
              </a:extLst>
            </p:cNvPr>
            <p:cNvPicPr>
              <a:picLocks noChangeAspect="1"/>
            </p:cNvPicPr>
            <p:nvPr/>
          </p:nvPicPr>
          <p:blipFill>
            <a:blip r:embed="rId3"/>
            <a:stretch>
              <a:fillRect/>
            </a:stretch>
          </p:blipFill>
          <p:spPr>
            <a:xfrm>
              <a:off x="990600" y="2175369"/>
              <a:ext cx="7010400" cy="438150"/>
            </a:xfrm>
            <a:prstGeom prst="rect">
              <a:avLst/>
            </a:prstGeom>
          </p:spPr>
        </p:pic>
        <p:pic>
          <p:nvPicPr>
            <p:cNvPr id="9" name="Picture 8" descr="Screenshot of the Tiered Monitoring Student File Review Summary Page,  Which identifies the Conditional Compliance Areas, Student File Review Summary and the Student File Review List">
              <a:extLst>
                <a:ext uri="{FF2B5EF4-FFF2-40B4-BE49-F238E27FC236}">
                  <a16:creationId xmlns:a16="http://schemas.microsoft.com/office/drawing/2014/main" id="{7EA90ADF-E84E-383D-1781-937DA7CCCE7E}"/>
                </a:ext>
              </a:extLst>
            </p:cNvPr>
            <p:cNvPicPr>
              <a:picLocks noChangeAspect="1"/>
            </p:cNvPicPr>
            <p:nvPr/>
          </p:nvPicPr>
          <p:blipFill>
            <a:blip r:embed="rId4"/>
            <a:stretch>
              <a:fillRect/>
            </a:stretch>
          </p:blipFill>
          <p:spPr>
            <a:xfrm>
              <a:off x="990600" y="2623044"/>
              <a:ext cx="6981825" cy="4057389"/>
            </a:xfrm>
            <a:prstGeom prst="rect">
              <a:avLst/>
            </a:prstGeom>
          </p:spPr>
        </p:pic>
        <p:pic>
          <p:nvPicPr>
            <p:cNvPr id="10" name="Picture 9" descr="Screenshot of the buttons to import a CSV file and add a new student file review ">
              <a:extLst>
                <a:ext uri="{FF2B5EF4-FFF2-40B4-BE49-F238E27FC236}">
                  <a16:creationId xmlns:a16="http://schemas.microsoft.com/office/drawing/2014/main" id="{71B734FF-0EBD-96DD-19FF-E9BE07620D9A}"/>
                </a:ext>
              </a:extLst>
            </p:cNvPr>
            <p:cNvPicPr>
              <a:picLocks noChangeAspect="1"/>
            </p:cNvPicPr>
            <p:nvPr/>
          </p:nvPicPr>
          <p:blipFill>
            <a:blip r:embed="rId5"/>
            <a:stretch>
              <a:fillRect/>
            </a:stretch>
          </p:blipFill>
          <p:spPr>
            <a:xfrm>
              <a:off x="838200" y="4650777"/>
              <a:ext cx="2194767" cy="627076"/>
            </a:xfrm>
            <a:prstGeom prst="rect">
              <a:avLst/>
            </a:prstGeom>
          </p:spPr>
        </p:pic>
        <p:sp>
          <p:nvSpPr>
            <p:cNvPr id="11" name="Right Arrow 7" descr="An arrow pointing to import student data from CSV file">
              <a:extLst>
                <a:ext uri="{FF2B5EF4-FFF2-40B4-BE49-F238E27FC236}">
                  <a16:creationId xmlns:a16="http://schemas.microsoft.com/office/drawing/2014/main" id="{3DC46FFB-5DAB-C4E5-1A3A-2494FCF0EDFF}"/>
                </a:ext>
              </a:extLst>
            </p:cNvPr>
            <p:cNvSpPr/>
            <p:nvPr/>
          </p:nvSpPr>
          <p:spPr>
            <a:xfrm rot="10800000">
              <a:off x="2842467" y="4726977"/>
              <a:ext cx="685800" cy="226023"/>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n arrow pointing to a new student file review button">
              <a:extLst>
                <a:ext uri="{FF2B5EF4-FFF2-40B4-BE49-F238E27FC236}">
                  <a16:creationId xmlns:a16="http://schemas.microsoft.com/office/drawing/2014/main" id="{A3F10C81-B0A6-1D47-A459-1ED97118DCEC}"/>
                </a:ext>
              </a:extLst>
            </p:cNvPr>
            <p:cNvPicPr>
              <a:picLocks noChangeAspect="1"/>
            </p:cNvPicPr>
            <p:nvPr/>
          </p:nvPicPr>
          <p:blipFill>
            <a:blip r:embed="rId6"/>
            <a:stretch>
              <a:fillRect/>
            </a:stretch>
          </p:blipFill>
          <p:spPr>
            <a:xfrm>
              <a:off x="2647059" y="4991733"/>
              <a:ext cx="719390" cy="292633"/>
            </a:xfrm>
            <a:prstGeom prst="rect">
              <a:avLst/>
            </a:prstGeom>
            <a:ln>
              <a:noFill/>
            </a:ln>
          </p:spPr>
        </p:pic>
      </p:grpSp>
    </p:spTree>
    <p:extLst>
      <p:ext uri="{BB962C8B-B14F-4D97-AF65-F5344CB8AC3E}">
        <p14:creationId xmlns:p14="http://schemas.microsoft.com/office/powerpoint/2010/main" val="312595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917BFD-FDAD-E63F-9479-32A49FDDE04C}"/>
              </a:ext>
            </a:extLst>
          </p:cNvPr>
          <p:cNvSpPr>
            <a:spLocks noGrp="1"/>
          </p:cNvSpPr>
          <p:nvPr>
            <p:ph type="title" idx="4294967295"/>
          </p:nvPr>
        </p:nvSpPr>
        <p:spPr>
          <a:xfrm>
            <a:off x="304800" y="36513"/>
            <a:ext cx="67056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Adding a New Student CSV: Method 2</a:t>
            </a:r>
          </a:p>
        </p:txBody>
      </p:sp>
      <p:sp>
        <p:nvSpPr>
          <p:cNvPr id="2" name="Slide Number Placeholder 1">
            <a:extLst>
              <a:ext uri="{FF2B5EF4-FFF2-40B4-BE49-F238E27FC236}">
                <a16:creationId xmlns:a16="http://schemas.microsoft.com/office/drawing/2014/main" id="{1BB0F887-2688-11B8-6577-1C5DEFD2A5D5}"/>
              </a:ext>
            </a:extLst>
          </p:cNvPr>
          <p:cNvSpPr>
            <a:spLocks noGrp="1"/>
          </p:cNvSpPr>
          <p:nvPr>
            <p:ph type="sldNum" sz="quarter" idx="4"/>
          </p:nvPr>
        </p:nvSpPr>
        <p:spPr/>
        <p:txBody>
          <a:bodyPr/>
          <a:lstStyle/>
          <a:p>
            <a:fld id="{3B745311-16E5-4BEF-BFE6-36758A3427EB}" type="slidenum">
              <a:rPr lang="en-US" smtClean="0"/>
              <a:pPr/>
              <a:t>36</a:t>
            </a:fld>
            <a:endParaRPr lang="en-US" dirty="0"/>
          </a:p>
        </p:txBody>
      </p:sp>
      <p:pic>
        <p:nvPicPr>
          <p:cNvPr id="2050" name="Picture 2" descr="Screenshot of the IMPORT CSV FILE">
            <a:extLst>
              <a:ext uri="{FF2B5EF4-FFF2-40B4-BE49-F238E27FC236}">
                <a16:creationId xmlns:a16="http://schemas.microsoft.com/office/drawing/2014/main" id="{30C7075C-EE52-E66B-D580-7BC92A56E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742950"/>
            <a:ext cx="5076825" cy="237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Left 4">
            <a:extLst>
              <a:ext uri="{FF2B5EF4-FFF2-40B4-BE49-F238E27FC236}">
                <a16:creationId xmlns:a16="http://schemas.microsoft.com/office/drawing/2014/main" id="{EC218C57-A5DA-B2EF-D347-4A4F481F530F}"/>
              </a:ext>
              <a:ext uri="{C183D7F6-B498-43B3-948B-1728B52AA6E4}">
                <adec:decorative xmlns:adec="http://schemas.microsoft.com/office/drawing/2017/decorative" val="1"/>
              </a:ext>
            </a:extLst>
          </p:cNvPr>
          <p:cNvSpPr/>
          <p:nvPr/>
        </p:nvSpPr>
        <p:spPr>
          <a:xfrm>
            <a:off x="5181600" y="1571164"/>
            <a:ext cx="978408" cy="2286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95EF710-3EC9-03D8-9A1B-FC80AD39D5D3}"/>
              </a:ext>
            </a:extLst>
          </p:cNvPr>
          <p:cNvSpPr txBox="1"/>
          <p:nvPr/>
        </p:nvSpPr>
        <p:spPr>
          <a:xfrm>
            <a:off x="304800" y="3409950"/>
            <a:ext cx="8382000" cy="923330"/>
          </a:xfrm>
          <a:prstGeom prst="rect">
            <a:avLst/>
          </a:prstGeom>
          <a:noFill/>
        </p:spPr>
        <p:txBody>
          <a:bodyPr wrap="square" rtlCol="0">
            <a:spAutoFit/>
          </a:bodyPr>
          <a:lstStyle/>
          <a:p>
            <a:r>
              <a:rPr lang="en-US" dirty="0"/>
              <a:t>When importing data for the Self-Assessment File Review through a CSV file, click the “Help” button. This provides the instructions to develop the CSV template for Student Information. </a:t>
            </a:r>
          </a:p>
        </p:txBody>
      </p:sp>
    </p:spTree>
    <p:extLst>
      <p:ext uri="{BB962C8B-B14F-4D97-AF65-F5344CB8AC3E}">
        <p14:creationId xmlns:p14="http://schemas.microsoft.com/office/powerpoint/2010/main" val="3843624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160E62-C150-25BC-9462-22FDA262CC0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CSV Template Help: Method 2</a:t>
            </a:r>
          </a:p>
        </p:txBody>
      </p:sp>
      <p:sp>
        <p:nvSpPr>
          <p:cNvPr id="2" name="Slide Number Placeholder 1">
            <a:extLst>
              <a:ext uri="{FF2B5EF4-FFF2-40B4-BE49-F238E27FC236}">
                <a16:creationId xmlns:a16="http://schemas.microsoft.com/office/drawing/2014/main" id="{DD081F87-1EE7-A524-40CB-FED48D37BBA1}"/>
              </a:ext>
            </a:extLst>
          </p:cNvPr>
          <p:cNvSpPr>
            <a:spLocks noGrp="1"/>
          </p:cNvSpPr>
          <p:nvPr>
            <p:ph type="sldNum" sz="quarter" idx="4"/>
          </p:nvPr>
        </p:nvSpPr>
        <p:spPr/>
        <p:txBody>
          <a:bodyPr/>
          <a:lstStyle/>
          <a:p>
            <a:fld id="{3B745311-16E5-4BEF-BFE6-36758A3427EB}" type="slidenum">
              <a:rPr lang="en-US" smtClean="0"/>
              <a:pPr/>
              <a:t>37</a:t>
            </a:fld>
            <a:endParaRPr lang="en-US" dirty="0"/>
          </a:p>
        </p:txBody>
      </p:sp>
      <p:sp>
        <p:nvSpPr>
          <p:cNvPr id="6" name="TextBox 5">
            <a:extLst>
              <a:ext uri="{FF2B5EF4-FFF2-40B4-BE49-F238E27FC236}">
                <a16:creationId xmlns:a16="http://schemas.microsoft.com/office/drawing/2014/main" id="{B2A0DFEB-81F8-1779-15D4-0FFA8F1F8B4D}"/>
              </a:ext>
            </a:extLst>
          </p:cNvPr>
          <p:cNvSpPr txBox="1"/>
          <p:nvPr/>
        </p:nvSpPr>
        <p:spPr>
          <a:xfrm>
            <a:off x="152400" y="730057"/>
            <a:ext cx="8610600" cy="369332"/>
          </a:xfrm>
          <a:prstGeom prst="rect">
            <a:avLst/>
          </a:prstGeom>
          <a:noFill/>
        </p:spPr>
        <p:txBody>
          <a:bodyPr wrap="square" rtlCol="0">
            <a:spAutoFit/>
          </a:bodyPr>
          <a:lstStyle/>
          <a:p>
            <a:r>
              <a:rPr lang="en-US" dirty="0"/>
              <a:t>The Help button will open this screen, providing the steps necessary to create the CSV file.</a:t>
            </a:r>
          </a:p>
        </p:txBody>
      </p:sp>
      <p:pic>
        <p:nvPicPr>
          <p:cNvPr id="2051" name="Picture 3" descr="Instructions to create the spreadsheet to upload self assessment as a CSV file.">
            <a:extLst>
              <a:ext uri="{FF2B5EF4-FFF2-40B4-BE49-F238E27FC236}">
                <a16:creationId xmlns:a16="http://schemas.microsoft.com/office/drawing/2014/main" id="{44176418-801A-5D70-5CEB-2E93C9E648E9}"/>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28600" y="1200150"/>
            <a:ext cx="8763000"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817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CC0AC0-2B5F-9BAF-A107-400E4CB6CC9B}"/>
              </a:ext>
            </a:extLst>
          </p:cNvPr>
          <p:cNvSpPr>
            <a:spLocks noGrp="1"/>
          </p:cNvSpPr>
          <p:nvPr>
            <p:ph type="title" idx="4294967295"/>
          </p:nvPr>
        </p:nvSpPr>
        <p:spPr>
          <a:xfrm>
            <a:off x="0" y="36513"/>
            <a:ext cx="68580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Sample of CSV file: Method 2</a:t>
            </a:r>
          </a:p>
        </p:txBody>
      </p:sp>
      <p:sp>
        <p:nvSpPr>
          <p:cNvPr id="3" name="Content Placeholder 2">
            <a:extLst>
              <a:ext uri="{FF2B5EF4-FFF2-40B4-BE49-F238E27FC236}">
                <a16:creationId xmlns:a16="http://schemas.microsoft.com/office/drawing/2014/main" id="{E7C76E39-7C1B-C2BA-7E56-53CA7B5CA2AD}"/>
              </a:ext>
            </a:extLst>
          </p:cNvPr>
          <p:cNvSpPr>
            <a:spLocks noGrp="1"/>
          </p:cNvSpPr>
          <p:nvPr>
            <p:ph sz="quarter" idx="11"/>
          </p:nvPr>
        </p:nvSpPr>
        <p:spPr>
          <a:xfrm>
            <a:off x="152400" y="819150"/>
            <a:ext cx="8839200" cy="1593600"/>
          </a:xfrm>
        </p:spPr>
        <p:txBody>
          <a:bodyPr>
            <a:normAutofit fontScale="77500" lnSpcReduction="20000"/>
          </a:bodyPr>
          <a:lstStyle/>
          <a:p>
            <a:r>
              <a:rPr lang="en-US" dirty="0"/>
              <a:t>The file can have an extension of .csv or .txt.</a:t>
            </a:r>
          </a:p>
          <a:p>
            <a:r>
              <a:rPr lang="en-US" dirty="0"/>
              <a:t>Upon submitting a file, the website will first validate the file, and if valid will then prompt the user to commit the data.</a:t>
            </a:r>
          </a:p>
          <a:p>
            <a:r>
              <a:rPr lang="en-US" dirty="0"/>
              <a:t>The spreadsheet should look like this: </a:t>
            </a:r>
          </a:p>
        </p:txBody>
      </p:sp>
      <p:pic>
        <p:nvPicPr>
          <p:cNvPr id="6" name="Picture 5" descr="Screenshot of CSV file with required fields and sample student information.">
            <a:extLst>
              <a:ext uri="{FF2B5EF4-FFF2-40B4-BE49-F238E27FC236}">
                <a16:creationId xmlns:a16="http://schemas.microsoft.com/office/drawing/2014/main" id="{2FBCCD12-0B4B-B50F-2AD8-1605763696A6}"/>
              </a:ext>
            </a:extLst>
          </p:cNvPr>
          <p:cNvPicPr>
            <a:picLocks noChangeAspect="1"/>
          </p:cNvPicPr>
          <p:nvPr/>
        </p:nvPicPr>
        <p:blipFill>
          <a:blip r:embed="rId3"/>
          <a:stretch>
            <a:fillRect/>
          </a:stretch>
        </p:blipFill>
        <p:spPr>
          <a:xfrm>
            <a:off x="94654" y="2412750"/>
            <a:ext cx="8973146" cy="1835400"/>
          </a:xfrm>
          <a:prstGeom prst="rect">
            <a:avLst/>
          </a:prstGeom>
        </p:spPr>
      </p:pic>
      <p:sp>
        <p:nvSpPr>
          <p:cNvPr id="7" name="TextBox 6">
            <a:extLst>
              <a:ext uri="{FF2B5EF4-FFF2-40B4-BE49-F238E27FC236}">
                <a16:creationId xmlns:a16="http://schemas.microsoft.com/office/drawing/2014/main" id="{B95D8608-587F-A87D-2595-4C37C33B24E5}"/>
              </a:ext>
            </a:extLst>
          </p:cNvPr>
          <p:cNvSpPr txBox="1"/>
          <p:nvPr/>
        </p:nvSpPr>
        <p:spPr>
          <a:xfrm>
            <a:off x="381000" y="4248150"/>
            <a:ext cx="5748177" cy="369332"/>
          </a:xfrm>
          <a:prstGeom prst="rect">
            <a:avLst/>
          </a:prstGeom>
          <a:noFill/>
        </p:spPr>
        <p:txBody>
          <a:bodyPr wrap="none" rtlCol="0">
            <a:spAutoFit/>
          </a:bodyPr>
          <a:lstStyle/>
          <a:p>
            <a:r>
              <a:rPr lang="en-US" dirty="0"/>
              <a:t>Use the codes listed on the next slide for columns G and H. </a:t>
            </a:r>
          </a:p>
        </p:txBody>
      </p:sp>
      <p:sp>
        <p:nvSpPr>
          <p:cNvPr id="2" name="Slide Number Placeholder 1">
            <a:extLst>
              <a:ext uri="{FF2B5EF4-FFF2-40B4-BE49-F238E27FC236}">
                <a16:creationId xmlns:a16="http://schemas.microsoft.com/office/drawing/2014/main" id="{C46E702F-51C8-E479-F09E-180EEDD32836}"/>
              </a:ext>
            </a:extLst>
          </p:cNvPr>
          <p:cNvSpPr>
            <a:spLocks noGrp="1"/>
          </p:cNvSpPr>
          <p:nvPr>
            <p:ph type="sldNum" sz="quarter" idx="4"/>
          </p:nvPr>
        </p:nvSpPr>
        <p:spPr/>
        <p:txBody>
          <a:bodyPr/>
          <a:lstStyle/>
          <a:p>
            <a:fld id="{3B745311-16E5-4BEF-BFE6-36758A3427EB}" type="slidenum">
              <a:rPr lang="en-US" smtClean="0"/>
              <a:pPr/>
              <a:t>38</a:t>
            </a:fld>
            <a:endParaRPr lang="en-US" dirty="0"/>
          </a:p>
        </p:txBody>
      </p:sp>
    </p:spTree>
    <p:extLst>
      <p:ext uri="{BB962C8B-B14F-4D97-AF65-F5344CB8AC3E}">
        <p14:creationId xmlns:p14="http://schemas.microsoft.com/office/powerpoint/2010/main" val="3319978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DB28C3-C682-645A-18A1-BC4BC2397BA9}"/>
              </a:ext>
            </a:extLst>
          </p:cNvPr>
          <p:cNvSpPr>
            <a:spLocks noGrp="1"/>
          </p:cNvSpPr>
          <p:nvPr>
            <p:ph type="title" idx="4294967295"/>
          </p:nvPr>
        </p:nvSpPr>
        <p:spPr>
          <a:xfrm>
            <a:off x="76200" y="74613"/>
            <a:ext cx="72390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000" b="0" i="0" u="none" strike="noStrike" kern="1200" cap="none" spc="0" normalizeH="0" baseline="0" noProof="0" dirty="0">
                <a:ln>
                  <a:noFill/>
                </a:ln>
                <a:solidFill>
                  <a:schemeClr val="bg1"/>
                </a:solidFill>
                <a:effectLst/>
                <a:uLnTx/>
                <a:uFillTx/>
                <a:latin typeface="+mj-lt"/>
                <a:ea typeface="+mn-ea"/>
                <a:cs typeface="+mn-cs"/>
              </a:rPr>
              <a:t>Disability and Placement Codes: Method 2</a:t>
            </a:r>
            <a:endParaRPr kumimoji="0" lang="en-US" sz="30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Content Placeholder 5" descr="Screenshot of Category Codes for Disability and Category Codes for Placement for CSV file setup.">
            <a:extLst>
              <a:ext uri="{FF2B5EF4-FFF2-40B4-BE49-F238E27FC236}">
                <a16:creationId xmlns:a16="http://schemas.microsoft.com/office/drawing/2014/main" id="{1AE7F380-E098-EE32-542B-0225C3022B88}"/>
              </a:ext>
            </a:extLst>
          </p:cNvPr>
          <p:cNvPicPr>
            <a:picLocks noGrp="1" noChangeAspect="1"/>
          </p:cNvPicPr>
          <p:nvPr>
            <p:ph sz="quarter" idx="11"/>
          </p:nvPr>
        </p:nvPicPr>
        <p:blipFill>
          <a:blip r:embed="rId3"/>
          <a:stretch>
            <a:fillRect/>
          </a:stretch>
        </p:blipFill>
        <p:spPr>
          <a:xfrm>
            <a:off x="152400" y="1019174"/>
            <a:ext cx="8915400" cy="3609975"/>
          </a:xfrm>
          <a:prstGeom prst="rect">
            <a:avLst/>
          </a:prstGeom>
        </p:spPr>
      </p:pic>
      <p:sp>
        <p:nvSpPr>
          <p:cNvPr id="2" name="Slide Number Placeholder 1">
            <a:extLst>
              <a:ext uri="{FF2B5EF4-FFF2-40B4-BE49-F238E27FC236}">
                <a16:creationId xmlns:a16="http://schemas.microsoft.com/office/drawing/2014/main" id="{DF74B02A-1577-D010-9BC1-6AFA9318FB17}"/>
              </a:ext>
            </a:extLst>
          </p:cNvPr>
          <p:cNvSpPr>
            <a:spLocks noGrp="1"/>
          </p:cNvSpPr>
          <p:nvPr>
            <p:ph type="sldNum" sz="quarter" idx="4"/>
          </p:nvPr>
        </p:nvSpPr>
        <p:spPr/>
        <p:txBody>
          <a:bodyPr/>
          <a:lstStyle/>
          <a:p>
            <a:fld id="{3B745311-16E5-4BEF-BFE6-36758A3427EB}" type="slidenum">
              <a:rPr lang="en-US" smtClean="0"/>
              <a:pPr/>
              <a:t>39</a:t>
            </a:fld>
            <a:endParaRPr lang="en-US" dirty="0"/>
          </a:p>
        </p:txBody>
      </p:sp>
    </p:spTree>
    <p:extLst>
      <p:ext uri="{BB962C8B-B14F-4D97-AF65-F5344CB8AC3E}">
        <p14:creationId xmlns:p14="http://schemas.microsoft.com/office/powerpoint/2010/main" val="137147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BEE47C-00A1-3FF7-F977-6AE7AC8B5A5E}"/>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IDEA SPP/APR Impacts</a:t>
            </a:r>
          </a:p>
        </p:txBody>
      </p:sp>
      <p:sp>
        <p:nvSpPr>
          <p:cNvPr id="2" name="Slide Number Placeholder 1">
            <a:extLst>
              <a:ext uri="{FF2B5EF4-FFF2-40B4-BE49-F238E27FC236}">
                <a16:creationId xmlns:a16="http://schemas.microsoft.com/office/drawing/2014/main" id="{0165442A-DFCE-834D-F877-BAC68676CA09}"/>
              </a:ext>
            </a:extLst>
          </p:cNvPr>
          <p:cNvSpPr>
            <a:spLocks noGrp="1"/>
          </p:cNvSpPr>
          <p:nvPr>
            <p:ph type="sldNum" sz="quarter" idx="4"/>
          </p:nvPr>
        </p:nvSpPr>
        <p:spPr/>
        <p:txBody>
          <a:bodyPr/>
          <a:lstStyle/>
          <a:p>
            <a:fld id="{3B745311-16E5-4BEF-BFE6-36758A3427EB}" type="slidenum">
              <a:rPr lang="en-US" smtClean="0"/>
              <a:pPr/>
              <a:t>4</a:t>
            </a:fld>
            <a:endParaRPr lang="en-US" dirty="0"/>
          </a:p>
        </p:txBody>
      </p:sp>
      <p:sp>
        <p:nvSpPr>
          <p:cNvPr id="3" name="Content Placeholder 2">
            <a:extLst>
              <a:ext uri="{FF2B5EF4-FFF2-40B4-BE49-F238E27FC236}">
                <a16:creationId xmlns:a16="http://schemas.microsoft.com/office/drawing/2014/main" id="{F03DE10E-E154-9D3A-C12B-22E6B3253D97}"/>
              </a:ext>
            </a:extLst>
          </p:cNvPr>
          <p:cNvSpPr>
            <a:spLocks noGrp="1"/>
          </p:cNvSpPr>
          <p:nvPr>
            <p:ph sz="quarter" idx="11"/>
          </p:nvPr>
        </p:nvSpPr>
        <p:spPr>
          <a:xfrm>
            <a:off x="152400" y="629297"/>
            <a:ext cx="8839200" cy="4477397"/>
          </a:xfrm>
        </p:spPr>
        <p:txBody>
          <a:bodyPr>
            <a:normAutofit/>
          </a:bodyPr>
          <a:lstStyle/>
          <a:p>
            <a:pPr marL="0" marR="0" indent="0">
              <a:lnSpc>
                <a:spcPct val="107000"/>
              </a:lnSpc>
              <a:spcBef>
                <a:spcPts val="0"/>
              </a:spcBef>
              <a:spcAft>
                <a:spcPts val="800"/>
              </a:spcAft>
              <a:buNone/>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IDEA SPP/APR identifies certain areas as requiring 100% compliance. These scores are obtained through the Tiered Monitoring Cycle and impact the districts risk factor. During the Self-Assessment File Review, there are FIVE areas identified as “In Compliance or Out of Compliance”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#8 Parent Involvement- The percent of parents who report that the school facilitated parent involvement. This indicator is impacted by the number of Parent Surveys returned.</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99074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0CCB91-13BE-BDD2-217C-B18607034C8A}"/>
              </a:ext>
            </a:extLst>
          </p:cNvPr>
          <p:cNvSpPr>
            <a:spLocks noGrp="1"/>
          </p:cNvSpPr>
          <p:nvPr>
            <p:ph type="title" idx="4294967295"/>
          </p:nvPr>
        </p:nvSpPr>
        <p:spPr>
          <a:xfrm>
            <a:off x="152400" y="36513"/>
            <a:ext cx="70104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Importing Data from CSV file: Method 2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7830BD63-C6DA-4371-ADF2-0DB49E8F07C5}"/>
              </a:ext>
            </a:extLst>
          </p:cNvPr>
          <p:cNvSpPr>
            <a:spLocks noGrp="1"/>
          </p:cNvSpPr>
          <p:nvPr>
            <p:ph sz="quarter" idx="11"/>
          </p:nvPr>
        </p:nvSpPr>
        <p:spPr>
          <a:xfrm>
            <a:off x="152400" y="3105150"/>
            <a:ext cx="8991600" cy="1752600"/>
          </a:xfrm>
        </p:spPr>
        <p:txBody>
          <a:bodyPr>
            <a:normAutofit/>
          </a:bodyPr>
          <a:lstStyle/>
          <a:p>
            <a:r>
              <a:rPr lang="en-US" sz="2400" dirty="0"/>
              <a:t>Click on Choose File to locate the CSV/TXT document and to upload from your computer.</a:t>
            </a:r>
          </a:p>
          <a:p>
            <a:r>
              <a:rPr lang="en-US" sz="2400" dirty="0"/>
              <a:t>Click on Validate and Commit Data from File once you are finished.</a:t>
            </a:r>
          </a:p>
        </p:txBody>
      </p:sp>
      <p:pic>
        <p:nvPicPr>
          <p:cNvPr id="6" name="Picture 5" descr="Screenshot of the Import CSV file pop-up.">
            <a:extLst>
              <a:ext uri="{FF2B5EF4-FFF2-40B4-BE49-F238E27FC236}">
                <a16:creationId xmlns:a16="http://schemas.microsoft.com/office/drawing/2014/main" id="{39849DDA-E299-0C01-D37E-D577629529AC}"/>
              </a:ext>
            </a:extLst>
          </p:cNvPr>
          <p:cNvPicPr>
            <a:picLocks noChangeAspect="1"/>
          </p:cNvPicPr>
          <p:nvPr/>
        </p:nvPicPr>
        <p:blipFill rotWithShape="1">
          <a:blip r:embed="rId3"/>
          <a:srcRect t="9231" b="4615"/>
          <a:stretch/>
        </p:blipFill>
        <p:spPr>
          <a:xfrm>
            <a:off x="1907552" y="742950"/>
            <a:ext cx="5328896" cy="2209800"/>
          </a:xfrm>
          <a:prstGeom prst="rect">
            <a:avLst/>
          </a:prstGeom>
        </p:spPr>
      </p:pic>
      <p:sp>
        <p:nvSpPr>
          <p:cNvPr id="2" name="Slide Number Placeholder 1">
            <a:extLst>
              <a:ext uri="{FF2B5EF4-FFF2-40B4-BE49-F238E27FC236}">
                <a16:creationId xmlns:a16="http://schemas.microsoft.com/office/drawing/2014/main" id="{62F2190F-1A65-AB53-DAB3-AD82516BBBDD}"/>
              </a:ext>
            </a:extLst>
          </p:cNvPr>
          <p:cNvSpPr>
            <a:spLocks noGrp="1"/>
          </p:cNvSpPr>
          <p:nvPr>
            <p:ph type="sldNum" sz="quarter" idx="4"/>
          </p:nvPr>
        </p:nvSpPr>
        <p:spPr/>
        <p:txBody>
          <a:bodyPr/>
          <a:lstStyle/>
          <a:p>
            <a:fld id="{3B745311-16E5-4BEF-BFE6-36758A3427EB}" type="slidenum">
              <a:rPr lang="en-US" smtClean="0"/>
              <a:pPr/>
              <a:t>40</a:t>
            </a:fld>
            <a:endParaRPr lang="en-US" dirty="0"/>
          </a:p>
        </p:txBody>
      </p:sp>
    </p:spTree>
    <p:extLst>
      <p:ext uri="{BB962C8B-B14F-4D97-AF65-F5344CB8AC3E}">
        <p14:creationId xmlns:p14="http://schemas.microsoft.com/office/powerpoint/2010/main" val="920140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4E06D2-10FF-1028-A11C-CDB0FDB49DD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File Review: Conducting Self-Assessment</a:t>
            </a:r>
          </a:p>
        </p:txBody>
      </p:sp>
      <p:sp>
        <p:nvSpPr>
          <p:cNvPr id="2" name="Slide Number Placeholder 1">
            <a:extLst>
              <a:ext uri="{FF2B5EF4-FFF2-40B4-BE49-F238E27FC236}">
                <a16:creationId xmlns:a16="http://schemas.microsoft.com/office/drawing/2014/main" id="{AAFFEA59-EBDE-7358-0596-FB01663AA952}"/>
              </a:ext>
            </a:extLst>
          </p:cNvPr>
          <p:cNvSpPr>
            <a:spLocks noGrp="1"/>
          </p:cNvSpPr>
          <p:nvPr>
            <p:ph type="sldNum" sz="quarter" idx="4"/>
          </p:nvPr>
        </p:nvSpPr>
        <p:spPr/>
        <p:txBody>
          <a:bodyPr/>
          <a:lstStyle/>
          <a:p>
            <a:fld id="{3B745311-16E5-4BEF-BFE6-36758A3427EB}" type="slidenum">
              <a:rPr lang="en-US" smtClean="0"/>
              <a:pPr/>
              <a:t>41</a:t>
            </a:fld>
            <a:endParaRPr lang="en-US" dirty="0"/>
          </a:p>
        </p:txBody>
      </p:sp>
      <p:sp>
        <p:nvSpPr>
          <p:cNvPr id="3" name="Content Placeholder 2">
            <a:extLst>
              <a:ext uri="{FF2B5EF4-FFF2-40B4-BE49-F238E27FC236}">
                <a16:creationId xmlns:a16="http://schemas.microsoft.com/office/drawing/2014/main" id="{D340B799-5B4D-288B-4C67-26DC007DCCD7}"/>
              </a:ext>
            </a:extLst>
          </p:cNvPr>
          <p:cNvSpPr>
            <a:spLocks noGrp="1"/>
          </p:cNvSpPr>
          <p:nvPr>
            <p:ph sz="quarter" idx="11"/>
          </p:nvPr>
        </p:nvSpPr>
        <p:spPr/>
        <p:txBody>
          <a:bodyPr>
            <a:normAutofit fontScale="85000" lnSpcReduction="20000"/>
          </a:bodyPr>
          <a:lstStyle/>
          <a:p>
            <a:r>
              <a:rPr lang="en-US" dirty="0"/>
              <a:t>Read the entire indicator. </a:t>
            </a:r>
          </a:p>
          <a:p>
            <a:r>
              <a:rPr lang="en-US" dirty="0"/>
              <a:t>Refer often to the Special Education Compliance Program Standards and Indicators manual for guidance and clarification. Do not rely only on the IMACS 2.0 checklist language. </a:t>
            </a:r>
          </a:p>
          <a:p>
            <a:endParaRPr lang="en-US" dirty="0"/>
          </a:p>
          <a:p>
            <a:r>
              <a:rPr lang="en-US" dirty="0"/>
              <a:t>Determinations are</a:t>
            </a:r>
          </a:p>
          <a:p>
            <a:pPr lvl="1"/>
            <a:r>
              <a:rPr lang="en-US" dirty="0">
                <a:solidFill>
                  <a:schemeClr val="tx2"/>
                </a:solidFill>
              </a:rPr>
              <a:t>Yes</a:t>
            </a:r>
            <a:r>
              <a:rPr lang="en-US" dirty="0"/>
              <a:t> = documentation is present/correct</a:t>
            </a:r>
          </a:p>
          <a:p>
            <a:pPr lvl="1"/>
            <a:r>
              <a:rPr lang="en-US" dirty="0">
                <a:solidFill>
                  <a:schemeClr val="accent5">
                    <a:lumMod val="60000"/>
                    <a:lumOff val="40000"/>
                  </a:schemeClr>
                </a:solidFill>
              </a:rPr>
              <a:t>No</a:t>
            </a:r>
            <a:r>
              <a:rPr lang="en-US" dirty="0"/>
              <a:t> = documentation does not meet compliance</a:t>
            </a:r>
          </a:p>
          <a:p>
            <a:pPr lvl="1"/>
            <a:r>
              <a:rPr lang="en-US" dirty="0"/>
              <a:t>N/A = indicator doesn’t apply</a:t>
            </a:r>
          </a:p>
          <a:p>
            <a:endParaRPr lang="en-US" dirty="0"/>
          </a:p>
        </p:txBody>
      </p:sp>
    </p:spTree>
    <p:extLst>
      <p:ext uri="{BB962C8B-B14F-4D97-AF65-F5344CB8AC3E}">
        <p14:creationId xmlns:p14="http://schemas.microsoft.com/office/powerpoint/2010/main" val="417909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F466FB-2D51-3F43-6822-2DC25984828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Student File Review Screen, </a:t>
            </a:r>
            <a:r>
              <a:rPr kumimoji="0" lang="en-US" sz="1900" b="0" i="0" u="none" strike="noStrike" kern="1200" cap="none" spc="0" normalizeH="0" baseline="0" noProof="0" dirty="0">
                <a:ln>
                  <a:noFill/>
                </a:ln>
                <a:solidFill>
                  <a:schemeClr val="bg1"/>
                </a:solidFill>
                <a:effectLst/>
                <a:uLnTx/>
                <a:uFillTx/>
                <a:latin typeface="+mn-lt"/>
                <a:ea typeface="+mn-ea"/>
                <a:cs typeface="+mn-cs"/>
              </a:rPr>
              <a:t>continued</a:t>
            </a:r>
          </a:p>
        </p:txBody>
      </p:sp>
      <p:sp>
        <p:nvSpPr>
          <p:cNvPr id="2" name="Slide Number Placeholder 1">
            <a:extLst>
              <a:ext uri="{FF2B5EF4-FFF2-40B4-BE49-F238E27FC236}">
                <a16:creationId xmlns:a16="http://schemas.microsoft.com/office/drawing/2014/main" id="{BDA1B3E2-3CFC-80A4-6792-9155493CA368}"/>
              </a:ext>
            </a:extLst>
          </p:cNvPr>
          <p:cNvSpPr>
            <a:spLocks noGrp="1"/>
          </p:cNvSpPr>
          <p:nvPr>
            <p:ph type="sldNum" sz="quarter" idx="4"/>
          </p:nvPr>
        </p:nvSpPr>
        <p:spPr/>
        <p:txBody>
          <a:bodyPr/>
          <a:lstStyle/>
          <a:p>
            <a:fld id="{3B745311-16E5-4BEF-BFE6-36758A3427EB}" type="slidenum">
              <a:rPr lang="en-US" smtClean="0"/>
              <a:pPr/>
              <a:t>42</a:t>
            </a:fld>
            <a:endParaRPr lang="en-US" dirty="0"/>
          </a:p>
        </p:txBody>
      </p:sp>
      <p:sp>
        <p:nvSpPr>
          <p:cNvPr id="3" name="Content Placeholder 2">
            <a:extLst>
              <a:ext uri="{FF2B5EF4-FFF2-40B4-BE49-F238E27FC236}">
                <a16:creationId xmlns:a16="http://schemas.microsoft.com/office/drawing/2014/main" id="{1BF11B80-BCE1-91DD-5E3D-C84351CDC3A5}"/>
              </a:ext>
            </a:extLst>
          </p:cNvPr>
          <p:cNvSpPr>
            <a:spLocks/>
          </p:cNvSpPr>
          <p:nvPr/>
        </p:nvSpPr>
        <p:spPr>
          <a:xfrm>
            <a:off x="152400" y="666750"/>
            <a:ext cx="8839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Tx/>
              <a:buNone/>
              <a:tabLst/>
              <a:defRPr/>
            </a:pPr>
            <a:r>
              <a:rPr kumimoji="0" lang="en-US" sz="20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After </a:t>
            </a:r>
            <a:r>
              <a:rPr kumimoji="0" lang="en-US" sz="20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a:t>
            </a:r>
            <a:r>
              <a:rPr kumimoji="0" lang="en-US" sz="20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district </a:t>
            </a:r>
            <a:r>
              <a:rPr kumimoji="0" lang="en-US" sz="20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has </a:t>
            </a:r>
            <a:r>
              <a:rPr kumimoji="0" lang="en-US" sz="20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answered </a:t>
            </a:r>
            <a:r>
              <a:rPr kumimoji="0" lang="en-US" sz="20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a:t>
            </a:r>
            <a:r>
              <a:rPr kumimoji="0" lang="en-US" sz="20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individual </a:t>
            </a:r>
            <a:r>
              <a:rPr kumimoji="0" lang="en-US" sz="20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indicators </a:t>
            </a:r>
            <a:r>
              <a:rPr kumimoji="0" lang="en-US" sz="20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under each </a:t>
            </a:r>
            <a:r>
              <a:rPr kumimoji="0" lang="en-US" sz="20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individual </a:t>
            </a:r>
            <a:r>
              <a:rPr kumimoji="0" lang="en-US" sz="20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student </a:t>
            </a:r>
            <a:r>
              <a:rPr kumimoji="0" lang="en-US" sz="20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on </a:t>
            </a:r>
            <a:r>
              <a:rPr kumimoji="0" lang="en-US" sz="20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a:t>
            </a:r>
            <a:r>
              <a:rPr kumimoji="0" lang="en-US" sz="2000" b="0" i="1"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Student </a:t>
            </a:r>
            <a:r>
              <a:rPr kumimoji="0" lang="en-US" sz="2000" b="0"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File </a:t>
            </a:r>
            <a:r>
              <a:rPr kumimoji="0" lang="en-US" sz="2000" b="0" i="1"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Review </a:t>
            </a:r>
            <a:r>
              <a:rPr kumimoji="0" lang="en-US" sz="2000" b="0" i="1"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List</a:t>
            </a:r>
            <a:r>
              <a:rPr kumimoji="0" lang="en-US" sz="20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 </a:t>
            </a:r>
            <a:r>
              <a:rPr kumimoji="0" lang="en-US" sz="20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a:t>
            </a:r>
            <a:r>
              <a:rPr kumimoji="0" lang="en-US" sz="20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district will need </a:t>
            </a:r>
            <a:r>
              <a:rPr kumimoji="0" lang="en-US" sz="20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to </a:t>
            </a:r>
            <a:r>
              <a:rPr kumimoji="0" lang="en-US" sz="20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submit </a:t>
            </a:r>
            <a:r>
              <a:rPr kumimoji="0" lang="en-US" sz="20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self-assessment</a:t>
            </a:r>
            <a:r>
              <a:rPr kumimoji="0" lang="en-US" sz="20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 </a:t>
            </a:r>
            <a:r>
              <a:rPr kumimoji="0" lang="en-US" sz="20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Complete the review and submit no later than  </a:t>
            </a:r>
            <a:r>
              <a:rPr kumimoji="0" lang="en-US" sz="2000" b="1" i="0" u="heavy" strike="noStrike" kern="1200" cap="none" spc="-20" normalizeH="0" baseline="0" noProof="0" dirty="0">
                <a:ln>
                  <a:noFill/>
                </a:ln>
                <a:solidFill>
                  <a:schemeClr val="tx1"/>
                </a:solidFill>
                <a:effectLst/>
                <a:uLnTx/>
                <a:uFill>
                  <a:solidFill>
                    <a:srgbClr val="000000"/>
                  </a:solidFill>
                </a:uFill>
                <a:latin typeface="+mn-lt"/>
                <a:ea typeface="+mn-ea"/>
                <a:cs typeface="Times New Roman" panose="02020603050405020304" pitchFamily="18" charset="0"/>
              </a:rPr>
              <a:t>February 1</a:t>
            </a:r>
            <a:r>
              <a:rPr kumimoji="0" lang="en-US" sz="2000" b="1" i="0" u="heavy" strike="noStrike" kern="1200" cap="none" spc="-5" normalizeH="0" baseline="0" noProof="0" dirty="0">
                <a:ln>
                  <a:noFill/>
                </a:ln>
                <a:solidFill>
                  <a:schemeClr val="tx1"/>
                </a:solidFill>
                <a:effectLst/>
                <a:uLnTx/>
                <a:uFill>
                  <a:solidFill>
                    <a:srgbClr val="000000"/>
                  </a:solidFill>
                </a:uFill>
                <a:latin typeface="+mn-lt"/>
                <a:ea typeface="+mn-ea"/>
                <a:cs typeface="Times New Roman" panose="02020603050405020304" pitchFamily="18" charset="0"/>
              </a:rPr>
              <a:t>,</a:t>
            </a:r>
            <a:r>
              <a:rPr kumimoji="0" lang="en-US" sz="2000" b="1" i="0" u="heavy" strike="noStrike" kern="1200" cap="none" spc="-15" normalizeH="0" baseline="0" noProof="0" dirty="0">
                <a:ln>
                  <a:noFill/>
                </a:ln>
                <a:solidFill>
                  <a:schemeClr val="tx1"/>
                </a:solidFill>
                <a:effectLst/>
                <a:uLnTx/>
                <a:uFill>
                  <a:solidFill>
                    <a:srgbClr val="000000"/>
                  </a:solidFill>
                </a:uFill>
                <a:latin typeface="+mn-lt"/>
                <a:ea typeface="+mn-ea"/>
                <a:cs typeface="Times New Roman" panose="02020603050405020304" pitchFamily="18" charset="0"/>
              </a:rPr>
              <a:t> </a:t>
            </a:r>
            <a:r>
              <a:rPr kumimoji="0" lang="en-US" sz="2000" b="1" i="0" u="heavy" strike="noStrike" kern="1200" cap="none" spc="-5" normalizeH="0" baseline="0" noProof="0" dirty="0">
                <a:ln>
                  <a:noFill/>
                </a:ln>
                <a:solidFill>
                  <a:schemeClr val="tx1"/>
                </a:solidFill>
                <a:effectLst/>
                <a:uLnTx/>
                <a:uFill>
                  <a:solidFill>
                    <a:srgbClr val="000000"/>
                  </a:solidFill>
                </a:uFill>
                <a:latin typeface="+mn-lt"/>
                <a:ea typeface="+mn-ea"/>
                <a:cs typeface="Times New Roman" panose="02020603050405020304" pitchFamily="18" charset="0"/>
              </a:rPr>
              <a:t>2026</a:t>
            </a:r>
            <a:r>
              <a:rPr kumimoji="0" lang="en-US" sz="20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a:t>
            </a:r>
          </a:p>
          <a:p>
            <a:pPr marL="457200" marR="0" lvl="0" indent="-344488"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Screenshot of the Student File Review List">
            <a:extLst>
              <a:ext uri="{FF2B5EF4-FFF2-40B4-BE49-F238E27FC236}">
                <a16:creationId xmlns:a16="http://schemas.microsoft.com/office/drawing/2014/main" id="{C31C9C29-8501-50EA-5921-DC5DF24D5747}"/>
              </a:ext>
            </a:extLst>
          </p:cNvPr>
          <p:cNvPicPr>
            <a:picLocks noChangeAspect="1"/>
          </p:cNvPicPr>
          <p:nvPr/>
        </p:nvPicPr>
        <p:blipFill>
          <a:blip r:embed="rId3"/>
          <a:stretch>
            <a:fillRect/>
          </a:stretch>
        </p:blipFill>
        <p:spPr>
          <a:xfrm>
            <a:off x="505334" y="1657350"/>
            <a:ext cx="8257666" cy="3338384"/>
          </a:xfrm>
          <a:prstGeom prst="rect">
            <a:avLst/>
          </a:prstGeom>
        </p:spPr>
      </p:pic>
      <p:sp>
        <p:nvSpPr>
          <p:cNvPr id="7" name="Oval 6">
            <a:extLst>
              <a:ext uri="{FF2B5EF4-FFF2-40B4-BE49-F238E27FC236}">
                <a16:creationId xmlns:a16="http://schemas.microsoft.com/office/drawing/2014/main" id="{AD9671BE-4FE2-B8C4-DFE7-8784632DC259}"/>
              </a:ext>
              <a:ext uri="{C183D7F6-B498-43B3-948B-1728B52AA6E4}">
                <adec:decorative xmlns:adec="http://schemas.microsoft.com/office/drawing/2017/decorative" val="1"/>
              </a:ext>
            </a:extLst>
          </p:cNvPr>
          <p:cNvSpPr/>
          <p:nvPr/>
        </p:nvSpPr>
        <p:spPr>
          <a:xfrm>
            <a:off x="7086600" y="1885950"/>
            <a:ext cx="914400" cy="1600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01E1882-B671-5210-357C-21FBB13C644F}"/>
              </a:ext>
              <a:ext uri="{C183D7F6-B498-43B3-948B-1728B52AA6E4}">
                <adec:decorative xmlns:adec="http://schemas.microsoft.com/office/drawing/2017/decorative" val="1"/>
              </a:ext>
            </a:extLst>
          </p:cNvPr>
          <p:cNvSpPr/>
          <p:nvPr/>
        </p:nvSpPr>
        <p:spPr>
          <a:xfrm>
            <a:off x="3986467" y="4552950"/>
            <a:ext cx="1295400" cy="442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6166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C47B22-1CEA-47D7-AA23-37112D612D3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Self-Assessment Completed</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D81DD3C-D0F8-D133-C586-5F2BCC6E1FD4}"/>
              </a:ext>
            </a:extLst>
          </p:cNvPr>
          <p:cNvSpPr>
            <a:spLocks noGrp="1"/>
          </p:cNvSpPr>
          <p:nvPr>
            <p:ph type="sldNum" sz="quarter" idx="4"/>
          </p:nvPr>
        </p:nvSpPr>
        <p:spPr/>
        <p:txBody>
          <a:bodyPr/>
          <a:lstStyle/>
          <a:p>
            <a:fld id="{3B745311-16E5-4BEF-BFE6-36758A3427EB}" type="slidenum">
              <a:rPr lang="en-US" smtClean="0"/>
              <a:pPr/>
              <a:t>43</a:t>
            </a:fld>
            <a:endParaRPr lang="en-US" dirty="0"/>
          </a:p>
        </p:txBody>
      </p:sp>
      <p:grpSp>
        <p:nvGrpSpPr>
          <p:cNvPr id="6" name="Group 5" descr="Self Assessment Completed">
            <a:extLst>
              <a:ext uri="{FF2B5EF4-FFF2-40B4-BE49-F238E27FC236}">
                <a16:creationId xmlns:a16="http://schemas.microsoft.com/office/drawing/2014/main" id="{2516E7C2-6E57-A911-89CF-B158052C0D4D}"/>
              </a:ext>
            </a:extLst>
          </p:cNvPr>
          <p:cNvGrpSpPr/>
          <p:nvPr/>
        </p:nvGrpSpPr>
        <p:grpSpPr>
          <a:xfrm>
            <a:off x="762000" y="819150"/>
            <a:ext cx="7123914" cy="4191938"/>
            <a:chOff x="821681" y="1600950"/>
            <a:chExt cx="8633189" cy="4440178"/>
          </a:xfrm>
        </p:grpSpPr>
        <p:pic>
          <p:nvPicPr>
            <p:cNvPr id="7" name="Picture 6" descr="Screenshot of the LEA Home Page, with Search Assignments, Assignment List and Task Menu.">
              <a:extLst>
                <a:ext uri="{FF2B5EF4-FFF2-40B4-BE49-F238E27FC236}">
                  <a16:creationId xmlns:a16="http://schemas.microsoft.com/office/drawing/2014/main" id="{702E3BB5-C700-076D-2414-D670EC22E7B1}"/>
                </a:ext>
              </a:extLst>
            </p:cNvPr>
            <p:cNvPicPr>
              <a:picLocks noChangeAspect="1"/>
            </p:cNvPicPr>
            <p:nvPr/>
          </p:nvPicPr>
          <p:blipFill>
            <a:blip r:embed="rId3"/>
            <a:stretch>
              <a:fillRect/>
            </a:stretch>
          </p:blipFill>
          <p:spPr>
            <a:xfrm>
              <a:off x="821681" y="1600950"/>
              <a:ext cx="8633189" cy="4440178"/>
            </a:xfrm>
            <a:prstGeom prst="rect">
              <a:avLst/>
            </a:prstGeom>
          </p:spPr>
        </p:pic>
        <p:sp>
          <p:nvSpPr>
            <p:cNvPr id="8" name="Rectangle 7" descr="The Red box provides information on the assignment status of the Student File Review, Initial Evaluation Timelines and C to B Transition have all be submitted for DESE Verification.">
              <a:extLst>
                <a:ext uri="{FF2B5EF4-FFF2-40B4-BE49-F238E27FC236}">
                  <a16:creationId xmlns:a16="http://schemas.microsoft.com/office/drawing/2014/main" id="{BBD9B3B7-9EF5-FA53-0125-035F28319DD7}"/>
                </a:ext>
              </a:extLst>
            </p:cNvPr>
            <p:cNvSpPr/>
            <p:nvPr/>
          </p:nvSpPr>
          <p:spPr>
            <a:xfrm>
              <a:off x="6017586" y="5111941"/>
              <a:ext cx="2085467" cy="282494"/>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694EC85E-339B-8A86-C5E7-2946A12D5AA2}"/>
              </a:ext>
              <a:ext uri="{C183D7F6-B498-43B3-948B-1728B52AA6E4}">
                <adec:decorative xmlns:adec="http://schemas.microsoft.com/office/drawing/2017/decorative" val="1"/>
              </a:ext>
            </a:extLst>
          </p:cNvPr>
          <p:cNvSpPr txBox="1"/>
          <p:nvPr/>
        </p:nvSpPr>
        <p:spPr>
          <a:xfrm>
            <a:off x="5105400" y="4479124"/>
            <a:ext cx="1371600" cy="45339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45510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DB2CEC-355B-098A-3E44-02D015D789B4}"/>
              </a:ext>
            </a:extLst>
          </p:cNvPr>
          <p:cNvSpPr>
            <a:spLocks noGrp="1"/>
          </p:cNvSpPr>
          <p:nvPr>
            <p:ph type="title" idx="4294967295"/>
          </p:nvPr>
        </p:nvSpPr>
        <p:spPr>
          <a:xfrm>
            <a:off x="1524000" y="2495550"/>
            <a:ext cx="6096000" cy="609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Uploading Requested Student Files</a:t>
            </a:r>
          </a:p>
        </p:txBody>
      </p:sp>
      <p:sp>
        <p:nvSpPr>
          <p:cNvPr id="2" name="Slide Number Placeholder 1">
            <a:extLst>
              <a:ext uri="{FF2B5EF4-FFF2-40B4-BE49-F238E27FC236}">
                <a16:creationId xmlns:a16="http://schemas.microsoft.com/office/drawing/2014/main" id="{D8445F7F-BF8C-34E1-E6C4-89BF9F33EF0D}"/>
              </a:ext>
            </a:extLst>
          </p:cNvPr>
          <p:cNvSpPr>
            <a:spLocks noGrp="1"/>
          </p:cNvSpPr>
          <p:nvPr>
            <p:ph type="sldNum" sz="quarter" idx="4"/>
          </p:nvPr>
        </p:nvSpPr>
        <p:spPr/>
        <p:txBody>
          <a:bodyPr/>
          <a:lstStyle/>
          <a:p>
            <a:fld id="{3B745311-16E5-4BEF-BFE6-36758A3427EB}" type="slidenum">
              <a:rPr lang="en-US" smtClean="0"/>
              <a:pPr/>
              <a:t>44</a:t>
            </a:fld>
            <a:endParaRPr lang="en-US" dirty="0"/>
          </a:p>
        </p:txBody>
      </p:sp>
    </p:spTree>
    <p:extLst>
      <p:ext uri="{BB962C8B-B14F-4D97-AF65-F5344CB8AC3E}">
        <p14:creationId xmlns:p14="http://schemas.microsoft.com/office/powerpoint/2010/main" val="1222973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840E31-A87A-E637-5013-7541BB285CDA}"/>
              </a:ext>
            </a:extLst>
          </p:cNvPr>
          <p:cNvSpPr>
            <a:spLocks noGrp="1"/>
          </p:cNvSpPr>
          <p:nvPr>
            <p:ph type="title" idx="4294967295"/>
          </p:nvPr>
        </p:nvSpPr>
        <p:spPr>
          <a:xfrm>
            <a:off x="0" y="57150"/>
            <a:ext cx="7162800" cy="609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Documentation Request for Selected Students</a:t>
            </a:r>
          </a:p>
        </p:txBody>
      </p:sp>
      <p:sp>
        <p:nvSpPr>
          <p:cNvPr id="3" name="Content Placeholder 2">
            <a:extLst>
              <a:ext uri="{FF2B5EF4-FFF2-40B4-BE49-F238E27FC236}">
                <a16:creationId xmlns:a16="http://schemas.microsoft.com/office/drawing/2014/main" id="{E363DC08-FADE-EE29-A1AC-DBE9FA20B8C1}"/>
              </a:ext>
            </a:extLst>
          </p:cNvPr>
          <p:cNvSpPr>
            <a:spLocks noGrp="1"/>
          </p:cNvSpPr>
          <p:nvPr>
            <p:ph sz="quarter" idx="11"/>
          </p:nvPr>
        </p:nvSpPr>
        <p:spPr/>
        <p:txBody>
          <a:bodyPr>
            <a:normAutofit fontScale="92500" lnSpcReduction="10000"/>
          </a:bodyPr>
          <a:lstStyle/>
          <a:p>
            <a:r>
              <a:rPr lang="en-US" sz="4000" dirty="0"/>
              <a:t>Upon request by the DESE compliance supervisor, upload, under the student's name, the required documentation specific to the student chosen for the desk file review. </a:t>
            </a:r>
          </a:p>
          <a:p>
            <a:r>
              <a:rPr lang="en-US" sz="4000" dirty="0"/>
              <a:t> Upload to IMACS 2.0 no later than April 1, 2026.</a:t>
            </a:r>
          </a:p>
          <a:p>
            <a:endParaRPr lang="en-US" dirty="0"/>
          </a:p>
        </p:txBody>
      </p:sp>
      <p:sp>
        <p:nvSpPr>
          <p:cNvPr id="2" name="Slide Number Placeholder 1">
            <a:extLst>
              <a:ext uri="{FF2B5EF4-FFF2-40B4-BE49-F238E27FC236}">
                <a16:creationId xmlns:a16="http://schemas.microsoft.com/office/drawing/2014/main" id="{E7F14A03-6D6E-A9CC-5A05-73FC65AE8405}"/>
              </a:ext>
            </a:extLst>
          </p:cNvPr>
          <p:cNvSpPr>
            <a:spLocks noGrp="1"/>
          </p:cNvSpPr>
          <p:nvPr>
            <p:ph type="sldNum" sz="quarter" idx="4"/>
          </p:nvPr>
        </p:nvSpPr>
        <p:spPr/>
        <p:txBody>
          <a:bodyPr/>
          <a:lstStyle/>
          <a:p>
            <a:fld id="{3B745311-16E5-4BEF-BFE6-36758A3427EB}" type="slidenum">
              <a:rPr lang="en-US" smtClean="0"/>
              <a:pPr/>
              <a:t>45</a:t>
            </a:fld>
            <a:endParaRPr lang="en-US" dirty="0"/>
          </a:p>
        </p:txBody>
      </p:sp>
    </p:spTree>
    <p:extLst>
      <p:ext uri="{BB962C8B-B14F-4D97-AF65-F5344CB8AC3E}">
        <p14:creationId xmlns:p14="http://schemas.microsoft.com/office/powerpoint/2010/main" val="2428305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A531E6-ED43-6D02-01E7-80AAFD78B8F7}"/>
              </a:ext>
            </a:extLst>
          </p:cNvPr>
          <p:cNvSpPr>
            <a:spLocks noGrp="1"/>
          </p:cNvSpPr>
          <p:nvPr>
            <p:ph type="title" idx="4294967295"/>
          </p:nvPr>
        </p:nvSpPr>
        <p:spPr>
          <a:xfrm>
            <a:off x="76200" y="36513"/>
            <a:ext cx="70104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IMACS 2.0 Checklist Guidance for File Review Uploads</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5" descr="This is IMACS 2.0 Checklist Guidance for File Review Uploads.">
            <a:extLst>
              <a:ext uri="{FF2B5EF4-FFF2-40B4-BE49-F238E27FC236}">
                <a16:creationId xmlns:a16="http://schemas.microsoft.com/office/drawing/2014/main" id="{95D95C82-14A6-D271-06F0-AB2718DEB9D6}"/>
              </a:ext>
            </a:extLst>
          </p:cNvPr>
          <p:cNvPicPr>
            <a:picLocks noChangeAspect="1"/>
          </p:cNvPicPr>
          <p:nvPr/>
        </p:nvPicPr>
        <p:blipFill>
          <a:blip r:embed="rId3"/>
          <a:stretch>
            <a:fillRect/>
          </a:stretch>
        </p:blipFill>
        <p:spPr>
          <a:xfrm>
            <a:off x="372720" y="1539998"/>
            <a:ext cx="8398559" cy="3407049"/>
          </a:xfrm>
          <a:prstGeom prst="rect">
            <a:avLst/>
          </a:prstGeom>
        </p:spPr>
      </p:pic>
      <p:sp>
        <p:nvSpPr>
          <p:cNvPr id="3" name="Content Placeholder 2">
            <a:extLst>
              <a:ext uri="{FF2B5EF4-FFF2-40B4-BE49-F238E27FC236}">
                <a16:creationId xmlns:a16="http://schemas.microsoft.com/office/drawing/2014/main" id="{A7B4049F-25A0-95C6-8585-ACC5AA019CAB}"/>
              </a:ext>
            </a:extLst>
          </p:cNvPr>
          <p:cNvSpPr>
            <a:spLocks noGrp="1"/>
          </p:cNvSpPr>
          <p:nvPr>
            <p:ph sz="quarter" idx="11"/>
          </p:nvPr>
        </p:nvSpPr>
        <p:spPr>
          <a:xfrm>
            <a:off x="152400" y="819150"/>
            <a:ext cx="8839200" cy="758948"/>
          </a:xfrm>
        </p:spPr>
        <p:txBody>
          <a:bodyPr>
            <a:normAutofit fontScale="85000" lnSpcReduction="20000"/>
          </a:bodyPr>
          <a:lstStyle/>
          <a:p>
            <a:pPr marL="112712" indent="0">
              <a:buNone/>
            </a:pPr>
            <a:r>
              <a:rPr lang="en-US" dirty="0"/>
              <a:t>Required documentation needed for an Initial Evaluation. The checklist includes the types of files and documentation. </a:t>
            </a:r>
          </a:p>
          <a:p>
            <a:endParaRPr lang="en-US" dirty="0"/>
          </a:p>
        </p:txBody>
      </p:sp>
      <p:sp>
        <p:nvSpPr>
          <p:cNvPr id="2" name="Slide Number Placeholder 1">
            <a:extLst>
              <a:ext uri="{FF2B5EF4-FFF2-40B4-BE49-F238E27FC236}">
                <a16:creationId xmlns:a16="http://schemas.microsoft.com/office/drawing/2014/main" id="{8F8AB91C-2ED6-DF7E-3390-B5D901459959}"/>
              </a:ext>
            </a:extLst>
          </p:cNvPr>
          <p:cNvSpPr>
            <a:spLocks noGrp="1"/>
          </p:cNvSpPr>
          <p:nvPr>
            <p:ph type="sldNum" sz="quarter" idx="4"/>
          </p:nvPr>
        </p:nvSpPr>
        <p:spPr/>
        <p:txBody>
          <a:bodyPr/>
          <a:lstStyle/>
          <a:p>
            <a:fld id="{3B745311-16E5-4BEF-BFE6-36758A3427EB}" type="slidenum">
              <a:rPr lang="en-US" smtClean="0"/>
              <a:pPr/>
              <a:t>46</a:t>
            </a:fld>
            <a:endParaRPr lang="en-US" dirty="0"/>
          </a:p>
        </p:txBody>
      </p:sp>
    </p:spTree>
    <p:extLst>
      <p:ext uri="{BB962C8B-B14F-4D97-AF65-F5344CB8AC3E}">
        <p14:creationId xmlns:p14="http://schemas.microsoft.com/office/powerpoint/2010/main" val="2885631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2155D2-E291-4D16-2D2B-AAA56ADCCD6A}"/>
              </a:ext>
            </a:extLst>
          </p:cNvPr>
          <p:cNvSpPr>
            <a:spLocks noGrp="1"/>
          </p:cNvSpPr>
          <p:nvPr>
            <p:ph type="title" idx="4294967295"/>
          </p:nvPr>
        </p:nvSpPr>
        <p:spPr>
          <a:xfrm>
            <a:off x="0" y="36513"/>
            <a:ext cx="70104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Uploading Documentation for the Desk Review</a:t>
            </a:r>
          </a:p>
        </p:txBody>
      </p:sp>
      <p:sp>
        <p:nvSpPr>
          <p:cNvPr id="3" name="Content Placeholder 2">
            <a:extLst>
              <a:ext uri="{FF2B5EF4-FFF2-40B4-BE49-F238E27FC236}">
                <a16:creationId xmlns:a16="http://schemas.microsoft.com/office/drawing/2014/main" id="{0A3F6D5F-19C2-46B3-2D62-2D50A3BDEFE0}"/>
              </a:ext>
            </a:extLst>
          </p:cNvPr>
          <p:cNvSpPr>
            <a:spLocks noGrp="1"/>
          </p:cNvSpPr>
          <p:nvPr>
            <p:ph sz="quarter" idx="11"/>
          </p:nvPr>
        </p:nvSpPr>
        <p:spPr>
          <a:xfrm>
            <a:off x="152400" y="646889"/>
            <a:ext cx="8839200" cy="2214999"/>
          </a:xfrm>
        </p:spPr>
        <p:txBody>
          <a:bodyPr>
            <a:normAutofit fontScale="70000" lnSpcReduction="20000"/>
          </a:bodyPr>
          <a:lstStyle/>
          <a:p>
            <a:r>
              <a:rPr lang="en-US" dirty="0"/>
              <a:t>During late February/early March 2026, districts will be notified via IMACS 2.0 correspondence of the student files chosen for desk review verification. Including required documents to be uploaded.</a:t>
            </a:r>
          </a:p>
          <a:p>
            <a:r>
              <a:rPr lang="en-US" dirty="0"/>
              <a:t>Student documents should be uploaded under the student file review summary page.</a:t>
            </a:r>
          </a:p>
          <a:p>
            <a:r>
              <a:rPr lang="en-US" dirty="0"/>
              <a:t>This documentation is due in IMACS 2.0 no later than April 1, 2026. </a:t>
            </a:r>
          </a:p>
          <a:p>
            <a:endParaRPr lang="en-US" dirty="0"/>
          </a:p>
        </p:txBody>
      </p:sp>
      <p:grpSp>
        <p:nvGrpSpPr>
          <p:cNvPr id="6" name="Group 5" descr="At the bottom of the Student File Review Summary page is the Assignment Uploads area.  When you click on the blue arrow next to the words Assignment Uploads the document requests from Department of Elementary and Secondary Education will be listed.&#10;">
            <a:extLst>
              <a:ext uri="{FF2B5EF4-FFF2-40B4-BE49-F238E27FC236}">
                <a16:creationId xmlns:a16="http://schemas.microsoft.com/office/drawing/2014/main" id="{180B1C58-EE8C-29A8-235F-75EF8A67480A}"/>
              </a:ext>
            </a:extLst>
          </p:cNvPr>
          <p:cNvGrpSpPr/>
          <p:nvPr/>
        </p:nvGrpSpPr>
        <p:grpSpPr>
          <a:xfrm>
            <a:off x="1104701" y="2376051"/>
            <a:ext cx="7058427" cy="2519001"/>
            <a:chOff x="2120671" y="3717031"/>
            <a:chExt cx="7058427" cy="2519001"/>
          </a:xfrm>
        </p:grpSpPr>
        <p:pic>
          <p:nvPicPr>
            <p:cNvPr id="7" name="Picture 6" descr="Screenshot of the Assignment Uploads.">
              <a:extLst>
                <a:ext uri="{FF2B5EF4-FFF2-40B4-BE49-F238E27FC236}">
                  <a16:creationId xmlns:a16="http://schemas.microsoft.com/office/drawing/2014/main" id="{8A6ED830-0638-662A-4285-206E14F6CD9D}"/>
                </a:ext>
              </a:extLst>
            </p:cNvPr>
            <p:cNvPicPr>
              <a:picLocks noChangeAspect="1"/>
            </p:cNvPicPr>
            <p:nvPr/>
          </p:nvPicPr>
          <p:blipFill>
            <a:blip r:embed="rId3"/>
            <a:stretch>
              <a:fillRect/>
            </a:stretch>
          </p:blipFill>
          <p:spPr>
            <a:xfrm>
              <a:off x="2120671" y="3717031"/>
              <a:ext cx="6468282" cy="2519001"/>
            </a:xfrm>
            <a:prstGeom prst="rect">
              <a:avLst/>
            </a:prstGeom>
          </p:spPr>
        </p:pic>
        <p:sp>
          <p:nvSpPr>
            <p:cNvPr id="8" name="Left Arrow 8" descr="The Blue Pencil in the screenshot of the Assignment Uploads indicates the student file is available to be worked on by the LEA.">
              <a:extLst>
                <a:ext uri="{FF2B5EF4-FFF2-40B4-BE49-F238E27FC236}">
                  <a16:creationId xmlns:a16="http://schemas.microsoft.com/office/drawing/2014/main" id="{B128029B-DAEC-4A17-D8B8-6DCA5E1D4E48}"/>
                </a:ext>
              </a:extLst>
            </p:cNvPr>
            <p:cNvSpPr/>
            <p:nvPr/>
          </p:nvSpPr>
          <p:spPr>
            <a:xfrm flipV="1">
              <a:off x="8645698" y="4827130"/>
              <a:ext cx="533400" cy="493762"/>
            </a:xfrm>
            <a:prstGeom prst="leftArrow">
              <a:avLst/>
            </a:prstGeom>
            <a:solidFill>
              <a:schemeClr val="tx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87340613-B54F-F45B-C5E9-CC831E197C07}"/>
              </a:ext>
            </a:extLst>
          </p:cNvPr>
          <p:cNvSpPr>
            <a:spLocks noGrp="1"/>
          </p:cNvSpPr>
          <p:nvPr>
            <p:ph type="sldNum" sz="quarter" idx="4"/>
          </p:nvPr>
        </p:nvSpPr>
        <p:spPr/>
        <p:txBody>
          <a:bodyPr/>
          <a:lstStyle/>
          <a:p>
            <a:fld id="{3B745311-16E5-4BEF-BFE6-36758A3427EB}" type="slidenum">
              <a:rPr lang="en-US" smtClean="0"/>
              <a:pPr/>
              <a:t>47</a:t>
            </a:fld>
            <a:endParaRPr lang="en-US" dirty="0"/>
          </a:p>
        </p:txBody>
      </p:sp>
      <p:sp>
        <p:nvSpPr>
          <p:cNvPr id="5" name="Oval 4">
            <a:extLst>
              <a:ext uri="{FF2B5EF4-FFF2-40B4-BE49-F238E27FC236}">
                <a16:creationId xmlns:a16="http://schemas.microsoft.com/office/drawing/2014/main" id="{39F9869D-92D1-DBFE-C2C2-17F488A3B6F2}"/>
              </a:ext>
              <a:ext uri="{C183D7F6-B498-43B3-948B-1728B52AA6E4}">
                <adec:decorative xmlns:adec="http://schemas.microsoft.com/office/drawing/2017/decorative" val="1"/>
              </a:ext>
            </a:extLst>
          </p:cNvPr>
          <p:cNvSpPr/>
          <p:nvPr/>
        </p:nvSpPr>
        <p:spPr>
          <a:xfrm>
            <a:off x="1075518" y="2357812"/>
            <a:ext cx="1743882" cy="50407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1370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78E3DE-0C25-C0BD-9F68-66F2E8663C3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Creating a zip file</a:t>
            </a:r>
          </a:p>
        </p:txBody>
      </p:sp>
      <p:sp>
        <p:nvSpPr>
          <p:cNvPr id="3" name="Content Placeholder 2">
            <a:extLst>
              <a:ext uri="{FF2B5EF4-FFF2-40B4-BE49-F238E27FC236}">
                <a16:creationId xmlns:a16="http://schemas.microsoft.com/office/drawing/2014/main" id="{538CE587-A315-48F9-E622-1B3DACFC37E6}"/>
              </a:ext>
            </a:extLst>
          </p:cNvPr>
          <p:cNvSpPr>
            <a:spLocks noGrp="1"/>
          </p:cNvSpPr>
          <p:nvPr>
            <p:ph sz="quarter" idx="11"/>
          </p:nvPr>
        </p:nvSpPr>
        <p:spPr>
          <a:xfrm>
            <a:off x="152400" y="819150"/>
            <a:ext cx="4191000" cy="3886200"/>
          </a:xfrm>
        </p:spPr>
        <p:txBody>
          <a:bodyPr>
            <a:normAutofit fontScale="47500" lnSpcReduction="20000"/>
          </a:bodyPr>
          <a:lstStyle/>
          <a:p>
            <a:pPr marL="342900" indent="-342900">
              <a:buAutoNum type="arabicPeriod"/>
            </a:pPr>
            <a:r>
              <a:rPr lang="en-US" sz="4600" dirty="0"/>
              <a:t>Right click on the file or folder. (To select multiple files, hold down the Ctrl key on your keyboard and click on each file you wish to zip. Then right click.) </a:t>
            </a:r>
          </a:p>
          <a:p>
            <a:pPr marL="342900" indent="-342900">
              <a:buAutoNum type="arabicPeriod"/>
            </a:pPr>
            <a:r>
              <a:rPr lang="en-US" sz="4600" dirty="0"/>
              <a:t>Select </a:t>
            </a:r>
            <a:r>
              <a:rPr lang="en-US" sz="4600" i="1" dirty="0"/>
              <a:t>Send to</a:t>
            </a:r>
          </a:p>
          <a:p>
            <a:pPr marL="342900" indent="-342900">
              <a:buAutoNum type="arabicPeriod"/>
            </a:pPr>
            <a:r>
              <a:rPr lang="en-US" sz="4600" dirty="0"/>
              <a:t>Select </a:t>
            </a:r>
            <a:r>
              <a:rPr lang="en-US" sz="4600" i="1" dirty="0"/>
              <a:t>Compressed               (zipped) folder</a:t>
            </a:r>
          </a:p>
          <a:p>
            <a:pPr marL="342900" indent="-342900">
              <a:buAutoNum type="arabicPeriod"/>
            </a:pPr>
            <a:r>
              <a:rPr lang="en-US" sz="4600" dirty="0"/>
              <a:t>To rename the file, right click on the file and select Rename</a:t>
            </a:r>
          </a:p>
          <a:p>
            <a:pPr marL="342900" indent="-342900">
              <a:buAutoNum type="arabicPeriod"/>
            </a:pPr>
            <a:r>
              <a:rPr lang="en-US" sz="4600" dirty="0"/>
              <a:t>You can now drag and drop additional files into the folder</a:t>
            </a:r>
          </a:p>
          <a:p>
            <a:endParaRPr lang="en-US" dirty="0"/>
          </a:p>
        </p:txBody>
      </p:sp>
      <p:grpSp>
        <p:nvGrpSpPr>
          <p:cNvPr id="6" name="Group 5" descr="Creating a zip file.">
            <a:extLst>
              <a:ext uri="{FF2B5EF4-FFF2-40B4-BE49-F238E27FC236}">
                <a16:creationId xmlns:a16="http://schemas.microsoft.com/office/drawing/2014/main" id="{02B3606C-2D98-9294-9D0C-3836EC4D4436}"/>
              </a:ext>
            </a:extLst>
          </p:cNvPr>
          <p:cNvGrpSpPr/>
          <p:nvPr/>
        </p:nvGrpSpPr>
        <p:grpSpPr>
          <a:xfrm>
            <a:off x="3164048" y="696619"/>
            <a:ext cx="5979952" cy="4410075"/>
            <a:chOff x="2362200" y="1808128"/>
            <a:chExt cx="6320790" cy="4410075"/>
          </a:xfrm>
        </p:grpSpPr>
        <p:pic>
          <p:nvPicPr>
            <p:cNvPr id="7" name="Picture 6" descr="Screenshot of steps necessary to upload a ZIP file.">
              <a:extLst>
                <a:ext uri="{FF2B5EF4-FFF2-40B4-BE49-F238E27FC236}">
                  <a16:creationId xmlns:a16="http://schemas.microsoft.com/office/drawing/2014/main" id="{DC859028-8018-0082-EB42-397D41FF5031}"/>
                </a:ext>
              </a:extLst>
            </p:cNvPr>
            <p:cNvPicPr>
              <a:picLocks noChangeAspect="1"/>
            </p:cNvPicPr>
            <p:nvPr/>
          </p:nvPicPr>
          <p:blipFill>
            <a:blip r:embed="rId3"/>
            <a:stretch>
              <a:fillRect/>
            </a:stretch>
          </p:blipFill>
          <p:spPr>
            <a:xfrm>
              <a:off x="3701415" y="1808128"/>
              <a:ext cx="4981575" cy="4410075"/>
            </a:xfrm>
            <a:prstGeom prst="rect">
              <a:avLst/>
            </a:prstGeom>
          </p:spPr>
        </p:pic>
        <p:cxnSp>
          <p:nvCxnSpPr>
            <p:cNvPr id="8" name="Straight Arrow Connector 7">
              <a:extLst>
                <a:ext uri="{FF2B5EF4-FFF2-40B4-BE49-F238E27FC236}">
                  <a16:creationId xmlns:a16="http://schemas.microsoft.com/office/drawing/2014/main" id="{AD55C8D5-E612-1F7B-35B2-60F3D70F5EFF}"/>
                </a:ext>
                <a:ext uri="{C183D7F6-B498-43B3-948B-1728B52AA6E4}">
                  <adec:decorative xmlns:adec="http://schemas.microsoft.com/office/drawing/2017/decorative" val="1"/>
                </a:ext>
              </a:extLst>
            </p:cNvPr>
            <p:cNvCxnSpPr>
              <a:cxnSpLocks/>
            </p:cNvCxnSpPr>
            <p:nvPr/>
          </p:nvCxnSpPr>
          <p:spPr>
            <a:xfrm>
              <a:off x="2438400" y="4416493"/>
              <a:ext cx="4191000" cy="32452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C323069-9929-BE80-5ABE-A8EF398258F3}"/>
                </a:ext>
                <a:ext uri="{C183D7F6-B498-43B3-948B-1728B52AA6E4}">
                  <adec:decorative xmlns:adec="http://schemas.microsoft.com/office/drawing/2017/decorative" val="1"/>
                </a:ext>
              </a:extLst>
            </p:cNvPr>
            <p:cNvCxnSpPr>
              <a:cxnSpLocks/>
            </p:cNvCxnSpPr>
            <p:nvPr/>
          </p:nvCxnSpPr>
          <p:spPr>
            <a:xfrm>
              <a:off x="2362200" y="3809158"/>
              <a:ext cx="1714976" cy="6090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2" name="Slide Number Placeholder 1">
            <a:extLst>
              <a:ext uri="{FF2B5EF4-FFF2-40B4-BE49-F238E27FC236}">
                <a16:creationId xmlns:a16="http://schemas.microsoft.com/office/drawing/2014/main" id="{42FD2F4C-60B5-0FF3-250C-30324066D7BF}"/>
              </a:ext>
            </a:extLst>
          </p:cNvPr>
          <p:cNvSpPr>
            <a:spLocks noGrp="1"/>
          </p:cNvSpPr>
          <p:nvPr>
            <p:ph type="sldNum" sz="quarter" idx="4"/>
          </p:nvPr>
        </p:nvSpPr>
        <p:spPr/>
        <p:txBody>
          <a:bodyPr/>
          <a:lstStyle/>
          <a:p>
            <a:fld id="{3B745311-16E5-4BEF-BFE6-36758A3427EB}" type="slidenum">
              <a:rPr lang="en-US" smtClean="0"/>
              <a:pPr/>
              <a:t>48</a:t>
            </a:fld>
            <a:endParaRPr lang="en-US" dirty="0"/>
          </a:p>
        </p:txBody>
      </p:sp>
    </p:spTree>
    <p:extLst>
      <p:ext uri="{BB962C8B-B14F-4D97-AF65-F5344CB8AC3E}">
        <p14:creationId xmlns:p14="http://schemas.microsoft.com/office/powerpoint/2010/main" val="651247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07DC8C-C5E3-CD5A-5AF3-DF9B1FB14E3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Upload Quality</a:t>
            </a:r>
          </a:p>
        </p:txBody>
      </p:sp>
      <p:sp>
        <p:nvSpPr>
          <p:cNvPr id="3" name="Content Placeholder 2">
            <a:extLst>
              <a:ext uri="{FF2B5EF4-FFF2-40B4-BE49-F238E27FC236}">
                <a16:creationId xmlns:a16="http://schemas.microsoft.com/office/drawing/2014/main" id="{0F3D004B-3E13-32D3-638D-5C1BD8EE7469}"/>
              </a:ext>
            </a:extLst>
          </p:cNvPr>
          <p:cNvSpPr>
            <a:spLocks noGrp="1"/>
          </p:cNvSpPr>
          <p:nvPr>
            <p:ph sz="quarter" idx="11"/>
          </p:nvPr>
        </p:nvSpPr>
        <p:spPr>
          <a:xfrm>
            <a:off x="152400" y="819149"/>
            <a:ext cx="8839200" cy="4127897"/>
          </a:xfrm>
        </p:spPr>
        <p:txBody>
          <a:bodyPr/>
          <a:lstStyle/>
          <a:p>
            <a:r>
              <a:rPr lang="en-US" dirty="0"/>
              <a:t>Check the quality of your upload. If you can’t read it, neither can we. </a:t>
            </a:r>
          </a:p>
          <a:p>
            <a:r>
              <a:rPr lang="en-US" dirty="0"/>
              <a:t>Make sure no part of the page is cut off.</a:t>
            </a:r>
          </a:p>
          <a:p>
            <a:r>
              <a:rPr lang="en-US" dirty="0"/>
              <a:t>Make sure both sides of double-sided copies are scanned.</a:t>
            </a:r>
          </a:p>
          <a:p>
            <a:r>
              <a:rPr lang="en-US" dirty="0"/>
              <a:t>Make sure there are no missing pages.</a:t>
            </a:r>
          </a:p>
        </p:txBody>
      </p:sp>
      <p:sp>
        <p:nvSpPr>
          <p:cNvPr id="2" name="Slide Number Placeholder 1">
            <a:extLst>
              <a:ext uri="{FF2B5EF4-FFF2-40B4-BE49-F238E27FC236}">
                <a16:creationId xmlns:a16="http://schemas.microsoft.com/office/drawing/2014/main" id="{0AEFDF2C-476A-7050-DC13-87D21ADBAB49}"/>
              </a:ext>
            </a:extLst>
          </p:cNvPr>
          <p:cNvSpPr>
            <a:spLocks noGrp="1"/>
          </p:cNvSpPr>
          <p:nvPr>
            <p:ph type="sldNum" sz="quarter" idx="4"/>
          </p:nvPr>
        </p:nvSpPr>
        <p:spPr/>
        <p:txBody>
          <a:bodyPr/>
          <a:lstStyle/>
          <a:p>
            <a:fld id="{3B745311-16E5-4BEF-BFE6-36758A3427EB}" type="slidenum">
              <a:rPr lang="en-US" smtClean="0"/>
              <a:pPr/>
              <a:t>49</a:t>
            </a:fld>
            <a:endParaRPr lang="en-US" dirty="0"/>
          </a:p>
        </p:txBody>
      </p:sp>
    </p:spTree>
    <p:extLst>
      <p:ext uri="{BB962C8B-B14F-4D97-AF65-F5344CB8AC3E}">
        <p14:creationId xmlns:p14="http://schemas.microsoft.com/office/powerpoint/2010/main" val="380685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3E812C-F8E4-7064-C20D-A10B01B4AB98}"/>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IDEA SPP/APR </a:t>
            </a:r>
            <a:r>
              <a:rPr kumimoji="0" lang="en-US" sz="1800" b="0" i="0" u="none" strike="noStrike" kern="1200" cap="none" spc="0" normalizeH="0" baseline="0" noProof="0" dirty="0">
                <a:ln>
                  <a:noFill/>
                </a:ln>
                <a:solidFill>
                  <a:schemeClr val="bg1"/>
                </a:solidFill>
                <a:effectLst/>
                <a:uLnTx/>
                <a:uFillTx/>
                <a:latin typeface="+mn-lt"/>
                <a:ea typeface="+mn-ea"/>
                <a:cs typeface="+mn-cs"/>
              </a:rPr>
              <a:t>continued</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924CB564-B8E0-3F04-00DA-069F2FBFF884}"/>
              </a:ext>
            </a:extLst>
          </p:cNvPr>
          <p:cNvSpPr>
            <a:spLocks noGrp="1"/>
          </p:cNvSpPr>
          <p:nvPr>
            <p:ph type="sldNum" sz="quarter" idx="4"/>
          </p:nvPr>
        </p:nvSpPr>
        <p:spPr/>
        <p:txBody>
          <a:bodyPr/>
          <a:lstStyle/>
          <a:p>
            <a:fld id="{3B745311-16E5-4BEF-BFE6-36758A3427EB}" type="slidenum">
              <a:rPr lang="en-US" smtClean="0"/>
              <a:pPr/>
              <a:t>5</a:t>
            </a:fld>
            <a:endParaRPr lang="en-US" dirty="0"/>
          </a:p>
        </p:txBody>
      </p:sp>
      <p:sp>
        <p:nvSpPr>
          <p:cNvPr id="3" name="Content Placeholder 2">
            <a:extLst>
              <a:ext uri="{FF2B5EF4-FFF2-40B4-BE49-F238E27FC236}">
                <a16:creationId xmlns:a16="http://schemas.microsoft.com/office/drawing/2014/main" id="{562BD32B-8F00-A498-C2A0-F5075F0BFEC1}"/>
              </a:ext>
            </a:extLst>
          </p:cNvPr>
          <p:cNvSpPr>
            <a:spLocks noGrp="1"/>
          </p:cNvSpPr>
          <p:nvPr>
            <p:ph sz="quarter" idx="11"/>
          </p:nvPr>
        </p:nvSpPr>
        <p:spPr>
          <a:xfrm>
            <a:off x="152400" y="742950"/>
            <a:ext cx="8839200" cy="4267200"/>
          </a:xfrm>
        </p:spPr>
        <p:txBody>
          <a:bodyPr>
            <a:normAutofit fontScale="62500" lnSpcReduction="20000"/>
          </a:bodyPr>
          <a:lstStyle/>
          <a:p>
            <a:pPr marL="0" marR="0" indent="0">
              <a:lnSpc>
                <a:spcPct val="107000"/>
              </a:lnSpc>
              <a:spcBef>
                <a:spcPts val="0"/>
              </a:spcBef>
              <a:spcAft>
                <a:spcPts val="800"/>
              </a:spcAft>
              <a:buNone/>
            </a:pPr>
            <a:r>
              <a:rPr lang="en-US" sz="4000" kern="100" dirty="0">
                <a:effectLst/>
                <a:latin typeface="Calibri" panose="020F0502020204030204" pitchFamily="34" charset="0"/>
                <a:ea typeface="Aptos" panose="020B0004020202020204" pitchFamily="34" charset="0"/>
                <a:cs typeface="Times New Roman" panose="02020603050405020304" pitchFamily="18" charset="0"/>
              </a:rPr>
              <a:t>#11 Child Find: The percent of children evaluated within 60 days of parental consent for initial evaluation.</a:t>
            </a:r>
          </a:p>
          <a:p>
            <a:pPr marL="0" marR="0" indent="0">
              <a:lnSpc>
                <a:spcPct val="107000"/>
              </a:lnSpc>
              <a:spcBef>
                <a:spcPts val="0"/>
              </a:spcBef>
              <a:spcAft>
                <a:spcPts val="800"/>
              </a:spcAft>
              <a:buNone/>
            </a:pP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4000" kern="100" dirty="0">
                <a:effectLst/>
                <a:latin typeface="Calibri" panose="020F0502020204030204" pitchFamily="34" charset="0"/>
                <a:ea typeface="Aptos" panose="020B0004020202020204" pitchFamily="34" charset="0"/>
                <a:cs typeface="Times New Roman" panose="02020603050405020304" pitchFamily="18" charset="0"/>
              </a:rPr>
              <a:t>#12 Early Childhood Transition: The percent of children found Part B eligible with IEP implementation by the 3</a:t>
            </a:r>
            <a:r>
              <a:rPr lang="en-US" sz="4000" kern="100" baseline="30000" dirty="0">
                <a:effectLst/>
                <a:latin typeface="Calibri" panose="020F0502020204030204" pitchFamily="34" charset="0"/>
                <a:ea typeface="Aptos" panose="020B0004020202020204" pitchFamily="34" charset="0"/>
                <a:cs typeface="Times New Roman" panose="02020603050405020304" pitchFamily="18" charset="0"/>
              </a:rPr>
              <a:t>rd</a:t>
            </a:r>
            <a:r>
              <a:rPr lang="en-US" sz="4000" kern="100" dirty="0">
                <a:effectLst/>
                <a:latin typeface="Calibri" panose="020F0502020204030204" pitchFamily="34" charset="0"/>
                <a:ea typeface="Aptos" panose="020B0004020202020204" pitchFamily="34" charset="0"/>
                <a:cs typeface="Times New Roman" panose="02020603050405020304" pitchFamily="18" charset="0"/>
              </a:rPr>
              <a:t> birthday.</a:t>
            </a:r>
          </a:p>
          <a:p>
            <a:pPr marL="0" marR="0" indent="0">
              <a:lnSpc>
                <a:spcPct val="107000"/>
              </a:lnSpc>
              <a:spcBef>
                <a:spcPts val="0"/>
              </a:spcBef>
              <a:spcAft>
                <a:spcPts val="800"/>
              </a:spcAft>
              <a:buNone/>
            </a:pP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4000" kern="100" dirty="0">
                <a:effectLst/>
                <a:latin typeface="Calibri" panose="020F0502020204030204" pitchFamily="34" charset="0"/>
                <a:ea typeface="Aptos" panose="020B0004020202020204" pitchFamily="34" charset="0"/>
                <a:cs typeface="Times New Roman" panose="02020603050405020304" pitchFamily="18" charset="0"/>
              </a:rPr>
              <a:t>#13 Secondary Transition: The percent of youth ages 16+ with measurable, annually updated IEP goals and appropriate transition assessment, services, and courses.</a:t>
            </a:r>
          </a:p>
          <a:p>
            <a:pPr marL="0" marR="0" indent="0">
              <a:lnSpc>
                <a:spcPct val="107000"/>
              </a:lnSpc>
              <a:spcBef>
                <a:spcPts val="0"/>
              </a:spcBef>
              <a:spcAft>
                <a:spcPts val="800"/>
              </a:spcAft>
              <a:buNone/>
            </a:pP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4000" kern="100" dirty="0">
                <a:latin typeface="Calibri" panose="020F0502020204030204" pitchFamily="34" charset="0"/>
                <a:ea typeface="Calibri" panose="020F0502020204030204" pitchFamily="34" charset="0"/>
                <a:cs typeface="Calibri" panose="020F0502020204030204" pitchFamily="34" charset="0"/>
              </a:rPr>
              <a:t>#18 </a:t>
            </a:r>
            <a:r>
              <a:rPr lang="en-US" sz="4000" dirty="0">
                <a:latin typeface="Calibri" panose="020F0502020204030204" pitchFamily="34" charset="0"/>
                <a:ea typeface="Calibri" panose="020F0502020204030204" pitchFamily="34" charset="0"/>
                <a:cs typeface="Calibri" panose="020F0502020204030204" pitchFamily="34" charset="0"/>
              </a:rPr>
              <a:t>General Supervision. % of findings of noncompliance corrected within one year of identification.</a:t>
            </a:r>
          </a:p>
        </p:txBody>
      </p:sp>
    </p:spTree>
    <p:extLst>
      <p:ext uri="{BB962C8B-B14F-4D97-AF65-F5344CB8AC3E}">
        <p14:creationId xmlns:p14="http://schemas.microsoft.com/office/powerpoint/2010/main" val="3239804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1CFD5E-93A1-D68B-272C-D1D1CD6497B2}"/>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Uploading Documentation</a:t>
            </a:r>
          </a:p>
        </p:txBody>
      </p:sp>
      <p:sp>
        <p:nvSpPr>
          <p:cNvPr id="3" name="Content Placeholder 2">
            <a:extLst>
              <a:ext uri="{FF2B5EF4-FFF2-40B4-BE49-F238E27FC236}">
                <a16:creationId xmlns:a16="http://schemas.microsoft.com/office/drawing/2014/main" id="{79A0EE04-F979-99BE-E34A-120125815A43}"/>
              </a:ext>
            </a:extLst>
          </p:cNvPr>
          <p:cNvSpPr>
            <a:spLocks noGrp="1"/>
          </p:cNvSpPr>
          <p:nvPr>
            <p:ph sz="quarter" idx="11"/>
          </p:nvPr>
        </p:nvSpPr>
        <p:spPr>
          <a:xfrm>
            <a:off x="152400" y="819150"/>
            <a:ext cx="8839200" cy="1219200"/>
          </a:xfrm>
        </p:spPr>
        <p:txBody>
          <a:bodyPr>
            <a:normAutofit fontScale="70000" lnSpcReduction="20000"/>
          </a:bodyPr>
          <a:lstStyle/>
          <a:p>
            <a:pPr marL="112712" indent="0">
              <a:buNone/>
            </a:pPr>
            <a:r>
              <a:rPr lang="en-US" dirty="0"/>
              <a:t>Once the Assignment Upload window has opened, the LEA may upload the required student documents. You will receive one document request per student. It is preferred that all documents needed for verification are merged and uploaded as one file. </a:t>
            </a:r>
          </a:p>
          <a:p>
            <a:endParaRPr lang="en-US" dirty="0"/>
          </a:p>
        </p:txBody>
      </p:sp>
      <p:sp>
        <p:nvSpPr>
          <p:cNvPr id="2" name="Slide Number Placeholder 1">
            <a:extLst>
              <a:ext uri="{FF2B5EF4-FFF2-40B4-BE49-F238E27FC236}">
                <a16:creationId xmlns:a16="http://schemas.microsoft.com/office/drawing/2014/main" id="{89643247-5755-679E-1629-94759AFDC270}"/>
              </a:ext>
            </a:extLst>
          </p:cNvPr>
          <p:cNvSpPr>
            <a:spLocks noGrp="1"/>
          </p:cNvSpPr>
          <p:nvPr>
            <p:ph type="sldNum" sz="quarter" idx="4"/>
          </p:nvPr>
        </p:nvSpPr>
        <p:spPr/>
        <p:txBody>
          <a:bodyPr/>
          <a:lstStyle/>
          <a:p>
            <a:fld id="{3B745311-16E5-4BEF-BFE6-36758A3427EB}" type="slidenum">
              <a:rPr lang="en-US" smtClean="0"/>
              <a:pPr/>
              <a:t>50</a:t>
            </a:fld>
            <a:endParaRPr lang="en-US" dirty="0"/>
          </a:p>
        </p:txBody>
      </p:sp>
      <p:pic>
        <p:nvPicPr>
          <p:cNvPr id="7" name="Picture 6">
            <a:extLst>
              <a:ext uri="{FF2B5EF4-FFF2-40B4-BE49-F238E27FC236}">
                <a16:creationId xmlns:a16="http://schemas.microsoft.com/office/drawing/2014/main" id="{57222AAD-5848-D6B8-2BD8-84A4699EB6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0" y="2038350"/>
            <a:ext cx="5012380" cy="3068637"/>
          </a:xfrm>
          <a:prstGeom prst="rect">
            <a:avLst/>
          </a:prstGeom>
        </p:spPr>
      </p:pic>
    </p:spTree>
    <p:extLst>
      <p:ext uri="{BB962C8B-B14F-4D97-AF65-F5344CB8AC3E}">
        <p14:creationId xmlns:p14="http://schemas.microsoft.com/office/powerpoint/2010/main" val="1352760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1594FD-B5C8-1D4C-3C50-F8069DA910FA}"/>
              </a:ext>
            </a:extLst>
          </p:cNvPr>
          <p:cNvSpPr>
            <a:spLocks noGrp="1"/>
          </p:cNvSpPr>
          <p:nvPr>
            <p:ph type="title" idx="4294967295"/>
          </p:nvPr>
        </p:nvSpPr>
        <p:spPr>
          <a:xfrm>
            <a:off x="152400" y="36513"/>
            <a:ext cx="6705600" cy="554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Helpful Hints for Uploading of Documents</a:t>
            </a:r>
          </a:p>
        </p:txBody>
      </p:sp>
      <p:sp>
        <p:nvSpPr>
          <p:cNvPr id="3" name="Content Placeholder 2">
            <a:extLst>
              <a:ext uri="{FF2B5EF4-FFF2-40B4-BE49-F238E27FC236}">
                <a16:creationId xmlns:a16="http://schemas.microsoft.com/office/drawing/2014/main" id="{66BA1331-9D10-FCB9-4FE8-FCAFD5647DD3}"/>
              </a:ext>
            </a:extLst>
          </p:cNvPr>
          <p:cNvSpPr>
            <a:spLocks noGrp="1"/>
          </p:cNvSpPr>
          <p:nvPr>
            <p:ph sz="quarter" idx="11"/>
          </p:nvPr>
        </p:nvSpPr>
        <p:spPr>
          <a:xfrm>
            <a:off x="152400" y="819149"/>
            <a:ext cx="8839200" cy="4127897"/>
          </a:xfrm>
        </p:spPr>
        <p:txBody>
          <a:bodyPr>
            <a:normAutofit fontScale="62500" lnSpcReduction="20000"/>
          </a:bodyPr>
          <a:lstStyle/>
          <a:p>
            <a:pPr marL="342900" indent="-342900">
              <a:buFont typeface="Arial" panose="020B0604020202020204" pitchFamily="34" charset="0"/>
              <a:buChar char="•"/>
            </a:pPr>
            <a:r>
              <a:rPr lang="en-US" sz="4000" dirty="0">
                <a:latin typeface="+mn-lt"/>
              </a:rPr>
              <a:t>Merge all documents into one file for that student’s Document Request. </a:t>
            </a:r>
          </a:p>
          <a:p>
            <a:pPr marL="342900" indent="-342900">
              <a:buFont typeface="Arial" panose="020B0604020202020204" pitchFamily="34" charset="0"/>
              <a:buChar char="•"/>
            </a:pPr>
            <a:r>
              <a:rPr lang="en-US" sz="4000" b="1" dirty="0">
                <a:latin typeface="+mn-lt"/>
              </a:rPr>
              <a:t>Send all documents that were used to mark indicators in IMACS 2.0. </a:t>
            </a:r>
          </a:p>
          <a:p>
            <a:pPr marL="342900" indent="-342900">
              <a:buFont typeface="Arial" panose="020B0604020202020204" pitchFamily="34" charset="0"/>
              <a:buChar char="•"/>
            </a:pPr>
            <a:r>
              <a:rPr lang="en-US" sz="4000" dirty="0">
                <a:latin typeface="+mn-lt"/>
                <a:cs typeface="Calibri" panose="020F0502020204030204" pitchFamily="34" charset="0"/>
              </a:rPr>
              <a:t>Provide meeting notices only if used to answer an indicator</a:t>
            </a:r>
            <a:endParaRPr lang="en-US" sz="4000" dirty="0">
              <a:latin typeface="+mn-lt"/>
            </a:endParaRPr>
          </a:p>
          <a:p>
            <a:pPr marL="342900" indent="-342900">
              <a:buFont typeface="Arial" panose="020B0604020202020204" pitchFamily="34" charset="0"/>
              <a:buChar char="•"/>
            </a:pPr>
            <a:r>
              <a:rPr lang="en-US" sz="4000" dirty="0">
                <a:latin typeface="+mn-lt"/>
              </a:rPr>
              <a:t>Place documents in the order of the special education process.</a:t>
            </a:r>
          </a:p>
          <a:p>
            <a:pPr marL="342900" indent="-342900">
              <a:buFont typeface="Arial" panose="020B0604020202020204" pitchFamily="34" charset="0"/>
              <a:buChar char="•"/>
            </a:pPr>
            <a:r>
              <a:rPr lang="en-US" sz="4000" dirty="0">
                <a:latin typeface="+mn-lt"/>
              </a:rPr>
              <a:t>Check to make sure each student’s file is 20 MB or less in size. Merging options impact file size. </a:t>
            </a:r>
          </a:p>
          <a:p>
            <a:pPr marL="342900" indent="-342900">
              <a:buFont typeface="Arial" panose="020B0604020202020204" pitchFamily="34" charset="0"/>
              <a:buChar char="•"/>
            </a:pPr>
            <a:r>
              <a:rPr lang="en-US" sz="4000" dirty="0">
                <a:latin typeface="+mn-lt"/>
              </a:rPr>
              <a:t>Make sure each file’s path name is less than fifty characters. </a:t>
            </a:r>
          </a:p>
          <a:p>
            <a:pPr marL="342900" indent="-342900">
              <a:buFont typeface="Arial" panose="020B0604020202020204" pitchFamily="34" charset="0"/>
              <a:buChar char="•"/>
            </a:pPr>
            <a:r>
              <a:rPr lang="en-US" sz="4000" dirty="0">
                <a:latin typeface="+mn-lt"/>
              </a:rPr>
              <a:t>Only upload files </a:t>
            </a:r>
            <a:r>
              <a:rPr lang="en-US" sz="4000" u="sng" dirty="0">
                <a:latin typeface="+mn-lt"/>
              </a:rPr>
              <a:t>under the individual student </a:t>
            </a:r>
            <a:r>
              <a:rPr lang="en-US" sz="4000" dirty="0">
                <a:latin typeface="+mn-lt"/>
              </a:rPr>
              <a:t>and </a:t>
            </a:r>
            <a:r>
              <a:rPr lang="en-US" sz="4000" b="1" dirty="0">
                <a:latin typeface="+mn-lt"/>
              </a:rPr>
              <a:t>NOT</a:t>
            </a:r>
            <a:r>
              <a:rPr lang="en-US" sz="4000" dirty="0">
                <a:latin typeface="+mn-lt"/>
              </a:rPr>
              <a:t> the monitoring module or student file review summary page.</a:t>
            </a:r>
          </a:p>
        </p:txBody>
      </p:sp>
      <p:sp>
        <p:nvSpPr>
          <p:cNvPr id="2" name="Slide Number Placeholder 1">
            <a:extLst>
              <a:ext uri="{FF2B5EF4-FFF2-40B4-BE49-F238E27FC236}">
                <a16:creationId xmlns:a16="http://schemas.microsoft.com/office/drawing/2014/main" id="{1704F770-6EF5-D310-8172-CBF732E722C3}"/>
              </a:ext>
            </a:extLst>
          </p:cNvPr>
          <p:cNvSpPr>
            <a:spLocks noGrp="1"/>
          </p:cNvSpPr>
          <p:nvPr>
            <p:ph type="sldNum" sz="quarter" idx="4"/>
          </p:nvPr>
        </p:nvSpPr>
        <p:spPr/>
        <p:txBody>
          <a:bodyPr/>
          <a:lstStyle/>
          <a:p>
            <a:fld id="{3B745311-16E5-4BEF-BFE6-36758A3427EB}" type="slidenum">
              <a:rPr lang="en-US" smtClean="0"/>
              <a:pPr/>
              <a:t>51</a:t>
            </a:fld>
            <a:endParaRPr lang="en-US" dirty="0"/>
          </a:p>
        </p:txBody>
      </p:sp>
    </p:spTree>
    <p:extLst>
      <p:ext uri="{BB962C8B-B14F-4D97-AF65-F5344CB8AC3E}">
        <p14:creationId xmlns:p14="http://schemas.microsoft.com/office/powerpoint/2010/main" val="3441982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E27328-FB1E-8332-475A-F6BB9B443B17}"/>
              </a:ext>
            </a:extLst>
          </p:cNvPr>
          <p:cNvSpPr>
            <a:spLocks noGrp="1"/>
          </p:cNvSpPr>
          <p:nvPr>
            <p:ph type="title" idx="4294967295"/>
          </p:nvPr>
        </p:nvSpPr>
        <p:spPr>
          <a:xfrm>
            <a:off x="-152400" y="133350"/>
            <a:ext cx="8305800" cy="5006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Documentation for the Desk Review Verification</a:t>
            </a:r>
          </a:p>
        </p:txBody>
      </p:sp>
      <p:sp>
        <p:nvSpPr>
          <p:cNvPr id="3" name="Content Placeholder 2">
            <a:extLst>
              <a:ext uri="{FF2B5EF4-FFF2-40B4-BE49-F238E27FC236}">
                <a16:creationId xmlns:a16="http://schemas.microsoft.com/office/drawing/2014/main" id="{F3A4309D-7AD7-D025-8D77-609B9396E0AD}"/>
              </a:ext>
            </a:extLst>
          </p:cNvPr>
          <p:cNvSpPr>
            <a:spLocks noGrp="1"/>
          </p:cNvSpPr>
          <p:nvPr>
            <p:ph sz="quarter" idx="11"/>
          </p:nvPr>
        </p:nvSpPr>
        <p:spPr>
          <a:xfrm>
            <a:off x="152400" y="819150"/>
            <a:ext cx="8839200" cy="4324350"/>
          </a:xfrm>
        </p:spPr>
        <p:txBody>
          <a:bodyPr>
            <a:normAutofit fontScale="85000" lnSpcReduction="10000"/>
          </a:bodyPr>
          <a:lstStyle/>
          <a:p>
            <a:r>
              <a:rPr lang="en-US" sz="3800" dirty="0"/>
              <a:t>DESE supervisors will review and verify each district’s self-assessment in IMACS 2.0 during desk monitoring conducted from April through August 2026.</a:t>
            </a:r>
          </a:p>
          <a:p>
            <a:r>
              <a:rPr lang="en-US" sz="3800" dirty="0"/>
              <a:t>Provide your DESE supervisor with your summer contact information (Phone #, email address) </a:t>
            </a:r>
          </a:p>
          <a:p>
            <a:r>
              <a:rPr lang="en-US" sz="3800" dirty="0"/>
              <a:t>Keep an electronic copy of the documents, including those with signatures, in a central, easy-to-access location.</a:t>
            </a:r>
          </a:p>
          <a:p>
            <a:endParaRPr lang="en-US" dirty="0"/>
          </a:p>
        </p:txBody>
      </p:sp>
      <p:sp>
        <p:nvSpPr>
          <p:cNvPr id="2" name="Slide Number Placeholder 1">
            <a:extLst>
              <a:ext uri="{FF2B5EF4-FFF2-40B4-BE49-F238E27FC236}">
                <a16:creationId xmlns:a16="http://schemas.microsoft.com/office/drawing/2014/main" id="{67B39B82-2C9F-E322-C788-A70BC39757BE}"/>
              </a:ext>
            </a:extLst>
          </p:cNvPr>
          <p:cNvSpPr>
            <a:spLocks noGrp="1"/>
          </p:cNvSpPr>
          <p:nvPr>
            <p:ph type="sldNum" sz="quarter" idx="4"/>
          </p:nvPr>
        </p:nvSpPr>
        <p:spPr/>
        <p:txBody>
          <a:bodyPr/>
          <a:lstStyle/>
          <a:p>
            <a:fld id="{3B745311-16E5-4BEF-BFE6-36758A3427EB}" type="slidenum">
              <a:rPr lang="en-US" smtClean="0"/>
              <a:pPr/>
              <a:t>52</a:t>
            </a:fld>
            <a:endParaRPr lang="en-US" dirty="0"/>
          </a:p>
        </p:txBody>
      </p:sp>
    </p:spTree>
    <p:extLst>
      <p:ext uri="{BB962C8B-B14F-4D97-AF65-F5344CB8AC3E}">
        <p14:creationId xmlns:p14="http://schemas.microsoft.com/office/powerpoint/2010/main" val="4112965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11752B-C3D2-89D1-1CD7-125490EA987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Documentation Request Status</a:t>
            </a:r>
          </a:p>
        </p:txBody>
      </p:sp>
      <p:sp>
        <p:nvSpPr>
          <p:cNvPr id="9" name="TextBox 8">
            <a:extLst>
              <a:ext uri="{FF2B5EF4-FFF2-40B4-BE49-F238E27FC236}">
                <a16:creationId xmlns:a16="http://schemas.microsoft.com/office/drawing/2014/main" id="{61034B9B-275F-4A89-B3CA-A4DFB30E5C98}"/>
              </a:ext>
            </a:extLst>
          </p:cNvPr>
          <p:cNvSpPr txBox="1"/>
          <p:nvPr/>
        </p:nvSpPr>
        <p:spPr>
          <a:xfrm>
            <a:off x="152559" y="4023777"/>
            <a:ext cx="8686641" cy="1138773"/>
          </a:xfrm>
          <a:prstGeom prst="rect">
            <a:avLst/>
          </a:prstGeom>
          <a:noFill/>
        </p:spPr>
        <p:txBody>
          <a:bodyPr wrap="square" rtlCol="0">
            <a:spAutoFit/>
          </a:bodyPr>
          <a:lstStyle/>
          <a:p>
            <a:r>
              <a:rPr lang="en-US" sz="1700" dirty="0"/>
              <a:t>If your file is rejected and you need to upload new information, be aware that you will need to:</a:t>
            </a:r>
          </a:p>
          <a:p>
            <a:r>
              <a:rPr lang="en-US" sz="1700" dirty="0"/>
              <a:t>1) merge new information into your file and re-upload the entire thing, or </a:t>
            </a:r>
          </a:p>
          <a:p>
            <a:r>
              <a:rPr lang="en-US" sz="1700" dirty="0"/>
              <a:t>2) upload the missing information under the student’s record or call DESE</a:t>
            </a:r>
          </a:p>
          <a:p>
            <a:r>
              <a:rPr lang="en-US" sz="1700" dirty="0"/>
              <a:t> </a:t>
            </a:r>
          </a:p>
        </p:txBody>
      </p:sp>
      <p:grpSp>
        <p:nvGrpSpPr>
          <p:cNvPr id="6" name="Group 5" descr="Assignment uploads screen.">
            <a:extLst>
              <a:ext uri="{FF2B5EF4-FFF2-40B4-BE49-F238E27FC236}">
                <a16:creationId xmlns:a16="http://schemas.microsoft.com/office/drawing/2014/main" id="{46BCE678-BAEE-798F-3D02-87F659E2C8CE}"/>
              </a:ext>
            </a:extLst>
          </p:cNvPr>
          <p:cNvGrpSpPr/>
          <p:nvPr/>
        </p:nvGrpSpPr>
        <p:grpSpPr>
          <a:xfrm>
            <a:off x="1409779" y="2114551"/>
            <a:ext cx="6096000" cy="1650299"/>
            <a:chOff x="609600" y="3048000"/>
            <a:chExt cx="8144959" cy="2458485"/>
          </a:xfrm>
        </p:grpSpPr>
        <p:sp>
          <p:nvSpPr>
            <p:cNvPr id="7" name="object 3" descr="Screenshot of Assignment Uploads page. Indicating if student files information has been uploaded.">
              <a:extLst>
                <a:ext uri="{FF2B5EF4-FFF2-40B4-BE49-F238E27FC236}">
                  <a16:creationId xmlns:a16="http://schemas.microsoft.com/office/drawing/2014/main" id="{A3A3F97F-9CFC-06F6-1CC4-4621EC5F22B1}"/>
                </a:ext>
              </a:extLst>
            </p:cNvPr>
            <p:cNvSpPr/>
            <p:nvPr/>
          </p:nvSpPr>
          <p:spPr>
            <a:xfrm>
              <a:off x="609600" y="3075706"/>
              <a:ext cx="8144959" cy="2430779"/>
            </a:xfrm>
            <a:prstGeom prst="rect">
              <a:avLst/>
            </a:prstGeom>
            <a:blipFill>
              <a:blip r:embed="rId3" cstate="print"/>
              <a:stretch>
                <a:fillRect/>
              </a:stretch>
            </a:blipFill>
          </p:spPr>
          <p:txBody>
            <a:bodyPr wrap="square" lIns="0" tIns="0" rIns="0" bIns="0" rtlCol="0"/>
            <a:lstStyle/>
            <a:p>
              <a:endParaRPr dirty="0"/>
            </a:p>
          </p:txBody>
        </p:sp>
        <p:sp>
          <p:nvSpPr>
            <p:cNvPr id="8" name="Down Arrow 5" descr="The Green down arrow points to the status of the DESE requested file. ">
              <a:extLst>
                <a:ext uri="{FF2B5EF4-FFF2-40B4-BE49-F238E27FC236}">
                  <a16:creationId xmlns:a16="http://schemas.microsoft.com/office/drawing/2014/main" id="{2EAB4D93-7128-70DD-6646-0195357DEA28}"/>
                </a:ext>
              </a:extLst>
            </p:cNvPr>
            <p:cNvSpPr/>
            <p:nvPr/>
          </p:nvSpPr>
          <p:spPr>
            <a:xfrm>
              <a:off x="4800600" y="3048000"/>
              <a:ext cx="304800" cy="457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6D0CD28C-878F-8CCE-F685-9860F616F4F5}"/>
              </a:ext>
            </a:extLst>
          </p:cNvPr>
          <p:cNvSpPr>
            <a:spLocks noGrp="1"/>
          </p:cNvSpPr>
          <p:nvPr>
            <p:ph sz="quarter" idx="11"/>
          </p:nvPr>
        </p:nvSpPr>
        <p:spPr>
          <a:xfrm>
            <a:off x="152400" y="742951"/>
            <a:ext cx="8839200" cy="1371600"/>
          </a:xfrm>
        </p:spPr>
        <p:txBody>
          <a:bodyPr>
            <a:normAutofit fontScale="62500" lnSpcReduction="20000"/>
          </a:bodyPr>
          <a:lstStyle/>
          <a:p>
            <a:pPr marL="112712" indent="0">
              <a:buNone/>
            </a:pPr>
            <a:r>
              <a:rPr lang="en-US" dirty="0"/>
              <a:t>The document status can be found in the Request Status box.  </a:t>
            </a:r>
          </a:p>
          <a:p>
            <a:r>
              <a:rPr lang="en-US" dirty="0">
                <a:solidFill>
                  <a:schemeClr val="accent6"/>
                </a:solidFill>
              </a:rPr>
              <a:t>Submitted</a:t>
            </a:r>
            <a:r>
              <a:rPr lang="en-US" dirty="0"/>
              <a:t>  - Uploaded, but not yet accepted by DESE</a:t>
            </a:r>
          </a:p>
          <a:p>
            <a:r>
              <a:rPr lang="en-US" dirty="0">
                <a:solidFill>
                  <a:schemeClr val="tx2"/>
                </a:solidFill>
              </a:rPr>
              <a:t>Accepted</a:t>
            </a:r>
            <a:r>
              <a:rPr lang="en-US" dirty="0"/>
              <a:t> – DESE has reviewed submitted documents</a:t>
            </a:r>
          </a:p>
          <a:p>
            <a:r>
              <a:rPr lang="en-US" dirty="0">
                <a:solidFill>
                  <a:srgbClr val="FF0000"/>
                </a:solidFill>
              </a:rPr>
              <a:t>Rejected</a:t>
            </a:r>
            <a:r>
              <a:rPr lang="en-US" dirty="0"/>
              <a:t> – DESE has not reviewed the file and returned to the district.. </a:t>
            </a:r>
          </a:p>
        </p:txBody>
      </p:sp>
      <p:sp>
        <p:nvSpPr>
          <p:cNvPr id="2" name="Slide Number Placeholder 1">
            <a:extLst>
              <a:ext uri="{FF2B5EF4-FFF2-40B4-BE49-F238E27FC236}">
                <a16:creationId xmlns:a16="http://schemas.microsoft.com/office/drawing/2014/main" id="{6743D6C1-80CA-EA1C-29FB-F33298C50E6C}"/>
              </a:ext>
            </a:extLst>
          </p:cNvPr>
          <p:cNvSpPr>
            <a:spLocks noGrp="1"/>
          </p:cNvSpPr>
          <p:nvPr>
            <p:ph type="sldNum" sz="quarter" idx="4"/>
          </p:nvPr>
        </p:nvSpPr>
        <p:spPr/>
        <p:txBody>
          <a:bodyPr/>
          <a:lstStyle/>
          <a:p>
            <a:fld id="{3B745311-16E5-4BEF-BFE6-36758A3427EB}" type="slidenum">
              <a:rPr lang="en-US" smtClean="0"/>
              <a:pPr/>
              <a:t>53</a:t>
            </a:fld>
            <a:endParaRPr lang="en-US" dirty="0"/>
          </a:p>
        </p:txBody>
      </p:sp>
    </p:spTree>
    <p:extLst>
      <p:ext uri="{BB962C8B-B14F-4D97-AF65-F5344CB8AC3E}">
        <p14:creationId xmlns:p14="http://schemas.microsoft.com/office/powerpoint/2010/main" val="209720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2D0810-4E48-167D-0A37-92AA79D3467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0" normalizeH="0" baseline="0" noProof="0" dirty="0">
                <a:ln>
                  <a:noFill/>
                </a:ln>
                <a:solidFill>
                  <a:schemeClr val="bg1"/>
                </a:solidFill>
                <a:effectLst/>
                <a:uLnTx/>
                <a:uFillTx/>
                <a:latin typeface="+mn-lt"/>
                <a:ea typeface="+mn-ea"/>
                <a:cs typeface="Times New Roman" panose="02020603050405020304" pitchFamily="18" charset="0"/>
              </a:rPr>
              <a:t>Features</a:t>
            </a:r>
            <a:r>
              <a:rPr kumimoji="0" lang="en-US" sz="3200" b="0" i="0" u="none" strike="noStrike" kern="1200" cap="none" spc="-15" normalizeH="0" baseline="0" noProof="0" dirty="0">
                <a:ln>
                  <a:noFill/>
                </a:ln>
                <a:solidFill>
                  <a:schemeClr val="bg1"/>
                </a:solidFill>
                <a:effectLst/>
                <a:uLnTx/>
                <a:uFillTx/>
                <a:latin typeface="+mn-lt"/>
                <a:ea typeface="+mn-ea"/>
                <a:cs typeface="Times New Roman" panose="02020603050405020304" pitchFamily="18" charset="0"/>
              </a:rPr>
              <a:t> in IMACS 2.0</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4DFF3C21-8D1A-C862-DA41-86E73024C35B}"/>
              </a:ext>
            </a:extLst>
          </p:cNvPr>
          <p:cNvSpPr>
            <a:spLocks noGrp="1"/>
          </p:cNvSpPr>
          <p:nvPr>
            <p:ph sz="quarter" idx="11"/>
          </p:nvPr>
        </p:nvSpPr>
        <p:spPr/>
        <p:txBody>
          <a:bodyPr>
            <a:normAutofit/>
          </a:bodyPr>
          <a:lstStyle/>
          <a:p>
            <a:pPr marL="527050" marR="188595" indent="-514350">
              <a:lnSpc>
                <a:spcPct val="100000"/>
              </a:lnSpc>
              <a:spcBef>
                <a:spcPts val="600"/>
              </a:spcBef>
              <a:buSzPct val="100000"/>
              <a:buFont typeface="Arial" panose="020B0604020202020204" pitchFamily="34" charset="0"/>
              <a:buChar char="•"/>
              <a:tabLst>
                <a:tab pos="525780" algn="l"/>
                <a:tab pos="526415" algn="l"/>
              </a:tabLst>
            </a:pPr>
            <a:r>
              <a:rPr lang="en-US" sz="3200" dirty="0">
                <a:cs typeface="Times New Roman" panose="02020603050405020304" pitchFamily="18" charset="0"/>
              </a:rPr>
              <a:t>Districts will be able to upload required or requested documentation at any time in IMACS 2.0.</a:t>
            </a:r>
          </a:p>
          <a:p>
            <a:pPr marL="527050" marR="188595" indent="-514350">
              <a:lnSpc>
                <a:spcPct val="100000"/>
              </a:lnSpc>
              <a:spcBef>
                <a:spcPts val="600"/>
              </a:spcBef>
              <a:buSzPct val="100000"/>
              <a:buFont typeface="Arial" panose="020B0604020202020204" pitchFamily="34" charset="0"/>
              <a:buChar char="•"/>
              <a:tabLst>
                <a:tab pos="525780" algn="l"/>
                <a:tab pos="526415" algn="l"/>
              </a:tabLst>
            </a:pPr>
            <a:r>
              <a:rPr lang="en-US" sz="3200" dirty="0">
                <a:cs typeface="Times New Roman" panose="02020603050405020304" pitchFamily="18" charset="0"/>
              </a:rPr>
              <a:t>DESE tailors file reviews according to each LEA’s Special Education Performance Data. Districts meeting performance targets have fewer indicators in their self-assessment file reviews.</a:t>
            </a:r>
          </a:p>
          <a:p>
            <a:endParaRPr lang="en-US" dirty="0"/>
          </a:p>
        </p:txBody>
      </p:sp>
      <p:sp>
        <p:nvSpPr>
          <p:cNvPr id="2" name="Slide Number Placeholder 1">
            <a:extLst>
              <a:ext uri="{FF2B5EF4-FFF2-40B4-BE49-F238E27FC236}">
                <a16:creationId xmlns:a16="http://schemas.microsoft.com/office/drawing/2014/main" id="{0286C6BD-C5B8-A475-823C-B319F0D5EC61}"/>
              </a:ext>
            </a:extLst>
          </p:cNvPr>
          <p:cNvSpPr>
            <a:spLocks noGrp="1"/>
          </p:cNvSpPr>
          <p:nvPr>
            <p:ph type="sldNum" sz="quarter" idx="4"/>
          </p:nvPr>
        </p:nvSpPr>
        <p:spPr/>
        <p:txBody>
          <a:bodyPr/>
          <a:lstStyle/>
          <a:p>
            <a:fld id="{3B745311-16E5-4BEF-BFE6-36758A3427EB}" type="slidenum">
              <a:rPr lang="en-US" smtClean="0"/>
              <a:pPr/>
              <a:t>54</a:t>
            </a:fld>
            <a:endParaRPr lang="en-US" dirty="0"/>
          </a:p>
        </p:txBody>
      </p:sp>
    </p:spTree>
    <p:extLst>
      <p:ext uri="{BB962C8B-B14F-4D97-AF65-F5344CB8AC3E}">
        <p14:creationId xmlns:p14="http://schemas.microsoft.com/office/powerpoint/2010/main" val="1280027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15F3CD-27D2-209C-1F49-9946971ACC32}"/>
              </a:ext>
            </a:extLst>
          </p:cNvPr>
          <p:cNvSpPr>
            <a:spLocks noGrp="1"/>
          </p:cNvSpPr>
          <p:nvPr>
            <p:ph type="title" idx="4294967295"/>
          </p:nvPr>
        </p:nvSpPr>
        <p:spPr>
          <a:xfrm>
            <a:off x="1676400" y="2495550"/>
            <a:ext cx="5486400" cy="609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Timelines: Initial Evaluation</a:t>
            </a:r>
          </a:p>
        </p:txBody>
      </p:sp>
      <p:sp>
        <p:nvSpPr>
          <p:cNvPr id="2" name="Slide Number Placeholder 1">
            <a:extLst>
              <a:ext uri="{FF2B5EF4-FFF2-40B4-BE49-F238E27FC236}">
                <a16:creationId xmlns:a16="http://schemas.microsoft.com/office/drawing/2014/main" id="{18A4BBF9-88CB-5FFE-BE10-5B2E8B9F5FD9}"/>
              </a:ext>
            </a:extLst>
          </p:cNvPr>
          <p:cNvSpPr>
            <a:spLocks noGrp="1"/>
          </p:cNvSpPr>
          <p:nvPr>
            <p:ph type="sldNum" sz="quarter" idx="4"/>
          </p:nvPr>
        </p:nvSpPr>
        <p:spPr/>
        <p:txBody>
          <a:bodyPr/>
          <a:lstStyle/>
          <a:p>
            <a:fld id="{3B745311-16E5-4BEF-BFE6-36758A3427EB}" type="slidenum">
              <a:rPr lang="en-US" smtClean="0"/>
              <a:pPr/>
              <a:t>55</a:t>
            </a:fld>
            <a:endParaRPr lang="en-US" dirty="0"/>
          </a:p>
        </p:txBody>
      </p:sp>
    </p:spTree>
    <p:extLst>
      <p:ext uri="{BB962C8B-B14F-4D97-AF65-F5344CB8AC3E}">
        <p14:creationId xmlns:p14="http://schemas.microsoft.com/office/powerpoint/2010/main" val="2098327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738F7D-8171-AC82-9605-411C4C13A582}"/>
              </a:ext>
            </a:extLst>
          </p:cNvPr>
          <p:cNvSpPr>
            <a:spLocks noGrp="1"/>
          </p:cNvSpPr>
          <p:nvPr>
            <p:ph type="title" idx="4294967295"/>
          </p:nvPr>
        </p:nvSpPr>
        <p:spPr>
          <a:xfrm>
            <a:off x="152400" y="36513"/>
            <a:ext cx="7162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Initial</a:t>
            </a:r>
            <a:r>
              <a:rPr kumimoji="0" lang="en-US" sz="3200" b="0" i="0" u="none" strike="noStrike" kern="1200" cap="none" spc="-1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Evaluation </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Timeline</a:t>
            </a:r>
            <a:r>
              <a:rPr kumimoji="0" lang="en-US" sz="3200" b="0" i="0" u="none" strike="noStrike" kern="1200" cap="none" spc="-7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Submission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1290AFB1-78AD-A521-9EE1-33EC037DFF8F}"/>
              </a:ext>
            </a:extLst>
          </p:cNvPr>
          <p:cNvSpPr>
            <a:spLocks noGrp="1"/>
          </p:cNvSpPr>
          <p:nvPr>
            <p:ph sz="quarter" idx="11"/>
          </p:nvPr>
        </p:nvSpPr>
        <p:spPr/>
        <p:txBody>
          <a:bodyPr>
            <a:normAutofit/>
          </a:bodyPr>
          <a:lstStyle/>
          <a:p>
            <a:pPr marL="112712" indent="0">
              <a:buNone/>
            </a:pPr>
            <a:r>
              <a:rPr lang="en-US" sz="2800" dirty="0"/>
              <a:t>Timeline submissions are due May 15, 2026.</a:t>
            </a:r>
          </a:p>
          <a:p>
            <a:r>
              <a:rPr lang="en-US" sz="2800" dirty="0"/>
              <a:t>Initial evaluations that began after July 1, 2025, and are finished before April 30, 2026.</a:t>
            </a:r>
          </a:p>
          <a:p>
            <a:r>
              <a:rPr lang="en-US" sz="2800" dirty="0"/>
              <a:t>Include all students with initial evaluations (ineligible and eligible).</a:t>
            </a:r>
          </a:p>
          <a:p>
            <a:r>
              <a:rPr lang="en-US" sz="2800" dirty="0"/>
              <a:t>C to B transition students who were evaluated between these dates should be included in the initial evaluation timelines.</a:t>
            </a:r>
          </a:p>
          <a:p>
            <a:endParaRPr lang="en-US" sz="2800" dirty="0"/>
          </a:p>
        </p:txBody>
      </p:sp>
      <p:sp>
        <p:nvSpPr>
          <p:cNvPr id="2" name="Slide Number Placeholder 1">
            <a:extLst>
              <a:ext uri="{FF2B5EF4-FFF2-40B4-BE49-F238E27FC236}">
                <a16:creationId xmlns:a16="http://schemas.microsoft.com/office/drawing/2014/main" id="{69881117-CF1D-16C5-2F80-1B28CC97D8DF}"/>
              </a:ext>
            </a:extLst>
          </p:cNvPr>
          <p:cNvSpPr>
            <a:spLocks noGrp="1"/>
          </p:cNvSpPr>
          <p:nvPr>
            <p:ph type="sldNum" sz="quarter" idx="4"/>
          </p:nvPr>
        </p:nvSpPr>
        <p:spPr/>
        <p:txBody>
          <a:bodyPr/>
          <a:lstStyle/>
          <a:p>
            <a:fld id="{3B745311-16E5-4BEF-BFE6-36758A3427EB}" type="slidenum">
              <a:rPr lang="en-US" smtClean="0"/>
              <a:pPr/>
              <a:t>56</a:t>
            </a:fld>
            <a:endParaRPr lang="en-US" dirty="0"/>
          </a:p>
        </p:txBody>
      </p:sp>
    </p:spTree>
    <p:extLst>
      <p:ext uri="{BB962C8B-B14F-4D97-AF65-F5344CB8AC3E}">
        <p14:creationId xmlns:p14="http://schemas.microsoft.com/office/powerpoint/2010/main" val="2299456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91C6ED-7BBE-230A-F265-1C441D5530D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BE AWARE</a:t>
            </a:r>
          </a:p>
        </p:txBody>
      </p:sp>
      <p:sp>
        <p:nvSpPr>
          <p:cNvPr id="2" name="Slide Number Placeholder 1">
            <a:extLst>
              <a:ext uri="{FF2B5EF4-FFF2-40B4-BE49-F238E27FC236}">
                <a16:creationId xmlns:a16="http://schemas.microsoft.com/office/drawing/2014/main" id="{482D2446-281A-9E29-186C-0148C71759C0}"/>
              </a:ext>
            </a:extLst>
          </p:cNvPr>
          <p:cNvSpPr>
            <a:spLocks noGrp="1"/>
          </p:cNvSpPr>
          <p:nvPr>
            <p:ph type="sldNum" sz="quarter" idx="4"/>
          </p:nvPr>
        </p:nvSpPr>
        <p:spPr/>
        <p:txBody>
          <a:bodyPr/>
          <a:lstStyle/>
          <a:p>
            <a:fld id="{3B745311-16E5-4BEF-BFE6-36758A3427EB}" type="slidenum">
              <a:rPr lang="en-US" smtClean="0"/>
              <a:pPr/>
              <a:t>57</a:t>
            </a:fld>
            <a:endParaRPr lang="en-US" dirty="0"/>
          </a:p>
        </p:txBody>
      </p:sp>
      <p:sp>
        <p:nvSpPr>
          <p:cNvPr id="3" name="Content Placeholder 2">
            <a:extLst>
              <a:ext uri="{FF2B5EF4-FFF2-40B4-BE49-F238E27FC236}">
                <a16:creationId xmlns:a16="http://schemas.microsoft.com/office/drawing/2014/main" id="{381DFB3D-D1A7-4CCC-7233-8394D88DF23D}"/>
              </a:ext>
            </a:extLst>
          </p:cNvPr>
          <p:cNvSpPr>
            <a:spLocks noGrp="1"/>
          </p:cNvSpPr>
          <p:nvPr>
            <p:ph sz="quarter" idx="11"/>
          </p:nvPr>
        </p:nvSpPr>
        <p:spPr>
          <a:xfrm>
            <a:off x="152400" y="629297"/>
            <a:ext cx="8839200" cy="4076053"/>
          </a:xfrm>
        </p:spPr>
        <p:txBody>
          <a:bodyPr>
            <a:noAutofit/>
          </a:bodyPr>
          <a:lstStyle/>
          <a:p>
            <a:pPr marL="0" marR="0" lvl="0" indent="0" algn="l" defTabSz="914400" rtl="0" eaLnBrk="1" fontAlgn="auto" latinLnBrk="0" hangingPunct="1">
              <a:lnSpc>
                <a:spcPct val="100000"/>
              </a:lnSpc>
              <a:spcBef>
                <a:spcPct val="20000"/>
              </a:spcBef>
              <a:spcAft>
                <a:spcPts val="0"/>
              </a:spcAft>
              <a:buClr>
                <a:srgbClr val="00B050"/>
              </a:buClr>
              <a:buSzTx/>
              <a:buNone/>
              <a:tabLst/>
              <a:defRPr/>
            </a:pPr>
            <a:r>
              <a:rPr lang="en-US" sz="2700" b="0" u="sng" dirty="0">
                <a:latin typeface="+mn-lt"/>
                <a:ea typeface="+mn-ea"/>
                <a:cs typeface="+mn-cs"/>
              </a:rPr>
              <a:t>Timelines cannot be extended for</a:t>
            </a:r>
            <a:r>
              <a:rPr lang="en-US" sz="2700" b="0" dirty="0">
                <a:latin typeface="+mn-lt"/>
                <a:ea typeface="+mn-ea"/>
                <a:cs typeface="+mn-cs"/>
              </a:rPr>
              <a:t>:</a:t>
            </a:r>
          </a:p>
          <a:p>
            <a:pPr indent="-457200">
              <a:defRPr/>
            </a:pPr>
            <a:r>
              <a:rPr lang="en-US" sz="2400" b="0" dirty="0">
                <a:latin typeface="+mn-lt"/>
                <a:ea typeface="+mn-ea"/>
                <a:cs typeface="+mn-cs"/>
              </a:rPr>
              <a:t>Virtual Schooling- Students attending school virtually are counted as in attendance for reporting and funding purposes. So, it is inconsistent to say a child is attending school but is unavailable for testing.</a:t>
            </a:r>
          </a:p>
          <a:p>
            <a:pPr indent="-457200">
              <a:defRPr/>
            </a:pPr>
            <a:endParaRPr lang="en-US" sz="1400" b="0" dirty="0">
              <a:latin typeface="+mn-lt"/>
              <a:ea typeface="+mn-ea"/>
              <a:cs typeface="+mn-cs"/>
            </a:endParaRPr>
          </a:p>
          <a:p>
            <a:pPr indent="-457200">
              <a:defRPr/>
            </a:pPr>
            <a:r>
              <a:rPr lang="en-US" sz="2400" b="0" dirty="0">
                <a:latin typeface="+mn-lt"/>
                <a:ea typeface="+mn-ea"/>
                <a:cs typeface="+mn-cs"/>
              </a:rPr>
              <a:t>4-day School Week- the 60 calendar day timeline always includes 5 weekdays even if you are in seat 4 days of the week. </a:t>
            </a:r>
          </a:p>
          <a:p>
            <a:pPr indent="-457200">
              <a:defRPr/>
            </a:pPr>
            <a:endParaRPr lang="en-US" sz="1400" b="0" dirty="0">
              <a:latin typeface="+mn-lt"/>
              <a:ea typeface="+mn-ea"/>
              <a:cs typeface="+mn-cs"/>
            </a:endParaRPr>
          </a:p>
          <a:p>
            <a:pPr indent="-457200">
              <a:defRPr/>
            </a:pPr>
            <a:r>
              <a:rPr lang="en-US" sz="2400" b="0" dirty="0">
                <a:latin typeface="+mn-lt"/>
                <a:ea typeface="+mn-ea"/>
                <a:cs typeface="+mn-cs"/>
              </a:rPr>
              <a:t>Alternative Methods of Instruction (AMI)- are days when students are receiving instruction and counted in attendance.</a:t>
            </a:r>
            <a:endParaRPr lang="en-US" sz="2400" dirty="0"/>
          </a:p>
        </p:txBody>
      </p:sp>
    </p:spTree>
    <p:extLst>
      <p:ext uri="{BB962C8B-B14F-4D97-AF65-F5344CB8AC3E}">
        <p14:creationId xmlns:p14="http://schemas.microsoft.com/office/powerpoint/2010/main" val="1471943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86D75B-4807-5AF6-CBCC-0DDD84A1A6D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Timeline Exceptions </a:t>
            </a:r>
          </a:p>
        </p:txBody>
      </p:sp>
      <p:sp>
        <p:nvSpPr>
          <p:cNvPr id="2" name="Slide Number Placeholder 1">
            <a:extLst>
              <a:ext uri="{FF2B5EF4-FFF2-40B4-BE49-F238E27FC236}">
                <a16:creationId xmlns:a16="http://schemas.microsoft.com/office/drawing/2014/main" id="{640C0C25-DB81-6F5A-4541-D0E2C624A827}"/>
              </a:ext>
            </a:extLst>
          </p:cNvPr>
          <p:cNvSpPr>
            <a:spLocks noGrp="1"/>
          </p:cNvSpPr>
          <p:nvPr>
            <p:ph type="sldNum" sz="quarter" idx="4"/>
          </p:nvPr>
        </p:nvSpPr>
        <p:spPr/>
        <p:txBody>
          <a:bodyPr/>
          <a:lstStyle/>
          <a:p>
            <a:fld id="{3B745311-16E5-4BEF-BFE6-36758A3427EB}" type="slidenum">
              <a:rPr lang="en-US" smtClean="0"/>
              <a:pPr/>
              <a:t>58</a:t>
            </a:fld>
            <a:endParaRPr lang="en-US" dirty="0"/>
          </a:p>
        </p:txBody>
      </p:sp>
      <p:sp>
        <p:nvSpPr>
          <p:cNvPr id="3" name="Content Placeholder 2">
            <a:extLst>
              <a:ext uri="{FF2B5EF4-FFF2-40B4-BE49-F238E27FC236}">
                <a16:creationId xmlns:a16="http://schemas.microsoft.com/office/drawing/2014/main" id="{400DC01C-04E9-280C-7E70-C1B2C60E7E98}"/>
              </a:ext>
            </a:extLst>
          </p:cNvPr>
          <p:cNvSpPr>
            <a:spLocks noGrp="1"/>
          </p:cNvSpPr>
          <p:nvPr>
            <p:ph sz="quarter" idx="11"/>
          </p:nvPr>
        </p:nvSpPr>
        <p:spPr/>
        <p:txBody>
          <a:bodyPr>
            <a:normAutofit fontScale="77500" lnSpcReduction="20000"/>
          </a:bodyPr>
          <a:lstStyle/>
          <a:p>
            <a:pPr marL="112712" indent="0">
              <a:buNone/>
            </a:pPr>
            <a:r>
              <a:rPr lang="en-US" sz="3200" dirty="0">
                <a:latin typeface="+mn-lt"/>
              </a:rPr>
              <a:t>Timelines may be extended for just cause:</a:t>
            </a:r>
          </a:p>
          <a:p>
            <a:pPr marL="112712" indent="0">
              <a:buNone/>
            </a:pPr>
            <a:endParaRPr lang="en-US" sz="1500" dirty="0">
              <a:latin typeface="+mn-lt"/>
            </a:endParaRPr>
          </a:p>
          <a:p>
            <a:pPr marL="342900" indent="-342900">
              <a:buFont typeface="Arial" panose="020B0604020202020204" pitchFamily="34" charset="0"/>
              <a:buChar char="•"/>
            </a:pPr>
            <a:r>
              <a:rPr lang="en-US" sz="3200" dirty="0">
                <a:latin typeface="+mn-lt"/>
              </a:rPr>
              <a:t>school breaks for summer or </a:t>
            </a:r>
            <a:r>
              <a:rPr lang="en-US" dirty="0"/>
              <a:t>winter break</a:t>
            </a:r>
            <a:r>
              <a:rPr lang="en-US" sz="3200" dirty="0">
                <a:latin typeface="+mn-lt"/>
              </a:rPr>
              <a:t>, </a:t>
            </a:r>
          </a:p>
          <a:p>
            <a:pPr marL="342900" indent="-342900">
              <a:buFont typeface="Arial" panose="020B0604020202020204" pitchFamily="34" charset="0"/>
              <a:buChar char="•"/>
            </a:pPr>
            <a:endParaRPr lang="en-US" sz="1500" dirty="0">
              <a:latin typeface="+mn-lt"/>
            </a:endParaRPr>
          </a:p>
          <a:p>
            <a:pPr marL="342900" indent="-342900">
              <a:buFont typeface="Arial" panose="020B0604020202020204" pitchFamily="34" charset="0"/>
              <a:buChar char="•"/>
            </a:pPr>
            <a:r>
              <a:rPr lang="en-US" sz="3200" dirty="0">
                <a:latin typeface="+mn-lt"/>
              </a:rPr>
              <a:t>student absences due to illness, and </a:t>
            </a:r>
          </a:p>
          <a:p>
            <a:pPr marL="342900" indent="-342900">
              <a:buFont typeface="Arial" panose="020B0604020202020204" pitchFamily="34" charset="0"/>
              <a:buChar char="•"/>
            </a:pPr>
            <a:endParaRPr lang="en-US" sz="1500" dirty="0">
              <a:latin typeface="+mn-lt"/>
            </a:endParaRPr>
          </a:p>
          <a:p>
            <a:pPr marL="342900" indent="-342900">
              <a:buFont typeface="Arial" panose="020B0604020202020204" pitchFamily="34" charset="0"/>
              <a:buChar char="•"/>
            </a:pPr>
            <a:r>
              <a:rPr lang="en-US" sz="3200" dirty="0">
                <a:latin typeface="+mn-lt"/>
              </a:rPr>
              <a:t>repeated failure by the parent to make the child available for testing</a:t>
            </a:r>
          </a:p>
          <a:p>
            <a:pPr marL="342900" indent="-342900">
              <a:buFont typeface="Arial" panose="020B0604020202020204" pitchFamily="34" charset="0"/>
              <a:buChar char="•"/>
            </a:pPr>
            <a:endParaRPr lang="en-US" sz="1500" dirty="0">
              <a:latin typeface="+mn-lt"/>
            </a:endParaRPr>
          </a:p>
          <a:p>
            <a:pPr marL="342900" indent="-342900">
              <a:buFont typeface="Arial" panose="020B0604020202020204" pitchFamily="34" charset="0"/>
              <a:buChar char="•"/>
            </a:pPr>
            <a:endParaRPr lang="en-US" sz="900" dirty="0">
              <a:latin typeface="+mn-lt"/>
            </a:endParaRPr>
          </a:p>
          <a:p>
            <a:pPr marL="112712" indent="0">
              <a:buNone/>
            </a:pPr>
            <a:r>
              <a:rPr lang="en-US" sz="3200" dirty="0">
                <a:latin typeface="+mn-lt"/>
              </a:rPr>
              <a:t>Districts must document good faith efforts to work with parents to complete assessments. Consider alternative settings or virtual assessments, if necessary, to access the student.</a:t>
            </a:r>
          </a:p>
          <a:p>
            <a:endParaRPr lang="en-US" dirty="0"/>
          </a:p>
        </p:txBody>
      </p:sp>
    </p:spTree>
    <p:extLst>
      <p:ext uri="{BB962C8B-B14F-4D97-AF65-F5344CB8AC3E}">
        <p14:creationId xmlns:p14="http://schemas.microsoft.com/office/powerpoint/2010/main" val="741648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AABE8B-D45A-0EAF-5BA4-E2D8C08CC73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Initial Evaluation Timeline</a:t>
            </a:r>
            <a:r>
              <a:rPr lang="en-US" sz="3600" b="0" dirty="0">
                <a:solidFill>
                  <a:schemeClr val="bg1"/>
                </a:solidFill>
                <a:latin typeface="+mn-lt"/>
                <a:ea typeface="+mn-ea"/>
                <a:cs typeface="+mn-cs"/>
              </a:rPr>
              <a:t>s</a:t>
            </a:r>
            <a:r>
              <a:rPr kumimoji="0" lang="en-US" sz="3600" b="0" i="0" u="none" strike="noStrike" kern="1200" cap="none" spc="0" normalizeH="0" baseline="0" noProof="0" dirty="0">
                <a:ln>
                  <a:noFill/>
                </a:ln>
                <a:solidFill>
                  <a:schemeClr val="bg1"/>
                </a:solidFill>
                <a:effectLst/>
                <a:uLnTx/>
                <a:uFillTx/>
                <a:latin typeface="+mn-lt"/>
                <a:ea typeface="+mn-ea"/>
                <a:cs typeface="+mn-cs"/>
              </a:rPr>
              <a:t> Summary </a:t>
            </a:r>
            <a:r>
              <a:rPr kumimoji="0" lang="en-US" sz="3200" b="0" i="0" u="none" strike="noStrike" kern="1200" cap="none" spc="0" normalizeH="0" baseline="0" noProof="0" dirty="0">
                <a:ln>
                  <a:noFill/>
                </a:ln>
                <a:solidFill>
                  <a:schemeClr val="bg1"/>
                </a:solidFill>
                <a:effectLst/>
                <a:uLnTx/>
                <a:uFillTx/>
                <a:latin typeface="+mn-lt"/>
                <a:ea typeface="+mn-ea"/>
                <a:cs typeface="+mn-cs"/>
              </a:rPr>
              <a:t>Page</a:t>
            </a:r>
          </a:p>
        </p:txBody>
      </p:sp>
      <p:sp>
        <p:nvSpPr>
          <p:cNvPr id="2" name="Slide Number Placeholder 1">
            <a:extLst>
              <a:ext uri="{FF2B5EF4-FFF2-40B4-BE49-F238E27FC236}">
                <a16:creationId xmlns:a16="http://schemas.microsoft.com/office/drawing/2014/main" id="{71428BCB-4D8D-3BA6-50DA-189C701278B5}"/>
              </a:ext>
            </a:extLst>
          </p:cNvPr>
          <p:cNvSpPr>
            <a:spLocks noGrp="1"/>
          </p:cNvSpPr>
          <p:nvPr>
            <p:ph type="sldNum" sz="quarter" idx="4"/>
          </p:nvPr>
        </p:nvSpPr>
        <p:spPr/>
        <p:txBody>
          <a:bodyPr/>
          <a:lstStyle/>
          <a:p>
            <a:fld id="{3B745311-16E5-4BEF-BFE6-36758A3427EB}" type="slidenum">
              <a:rPr lang="en-US" smtClean="0"/>
              <a:pPr/>
              <a:t>59</a:t>
            </a:fld>
            <a:endParaRPr lang="en-US" dirty="0"/>
          </a:p>
        </p:txBody>
      </p:sp>
      <p:sp>
        <p:nvSpPr>
          <p:cNvPr id="3" name="Content Placeholder 2">
            <a:extLst>
              <a:ext uri="{FF2B5EF4-FFF2-40B4-BE49-F238E27FC236}">
                <a16:creationId xmlns:a16="http://schemas.microsoft.com/office/drawing/2014/main" id="{5D4ED5C2-C58A-88A0-CC5C-5B940C3C3512}"/>
              </a:ext>
            </a:extLst>
          </p:cNvPr>
          <p:cNvSpPr>
            <a:spLocks noGrp="1"/>
          </p:cNvSpPr>
          <p:nvPr>
            <p:ph sz="quarter" idx="11"/>
          </p:nvPr>
        </p:nvSpPr>
        <p:spPr>
          <a:xfrm>
            <a:off x="152400" y="819150"/>
            <a:ext cx="8839200" cy="1143000"/>
          </a:xfrm>
        </p:spPr>
        <p:txBody>
          <a:bodyPr>
            <a:normAutofit fontScale="85000" lnSpcReduction="20000"/>
          </a:bodyPr>
          <a:lstStyle/>
          <a:p>
            <a:pPr marL="112712" indent="0">
              <a:buNone/>
            </a:pPr>
            <a:r>
              <a:rPr lang="en-US" dirty="0"/>
              <a:t>Add Initial Evaluation Timelines information by going to the LEA home page and clicking on the Initial Evaluation Timelines review type.</a:t>
            </a:r>
          </a:p>
          <a:p>
            <a:endParaRPr lang="en-US" dirty="0"/>
          </a:p>
        </p:txBody>
      </p:sp>
      <p:grpSp>
        <p:nvGrpSpPr>
          <p:cNvPr id="8" name="Group 7" descr="IMACS screen shot.">
            <a:extLst>
              <a:ext uri="{FF2B5EF4-FFF2-40B4-BE49-F238E27FC236}">
                <a16:creationId xmlns:a16="http://schemas.microsoft.com/office/drawing/2014/main" id="{89F0C4DD-E4AE-79F3-604E-A7084CCBC91F}"/>
              </a:ext>
            </a:extLst>
          </p:cNvPr>
          <p:cNvGrpSpPr/>
          <p:nvPr/>
        </p:nvGrpSpPr>
        <p:grpSpPr>
          <a:xfrm>
            <a:off x="914400" y="1947995"/>
            <a:ext cx="6858000" cy="3158700"/>
            <a:chOff x="1007269" y="2557003"/>
            <a:chExt cx="7129462" cy="3691397"/>
          </a:xfrm>
        </p:grpSpPr>
        <p:pic>
          <p:nvPicPr>
            <p:cNvPr id="9" name="Picture 8" descr="Screenshot of the LEA Home page with the Search Assignments, Assignment List and Task Menu. ">
              <a:extLst>
                <a:ext uri="{FF2B5EF4-FFF2-40B4-BE49-F238E27FC236}">
                  <a16:creationId xmlns:a16="http://schemas.microsoft.com/office/drawing/2014/main" id="{76758FBA-156E-10F0-F952-D95886A4E499}"/>
                </a:ext>
              </a:extLst>
            </p:cNvPr>
            <p:cNvPicPr>
              <a:picLocks noChangeAspect="1"/>
            </p:cNvPicPr>
            <p:nvPr/>
          </p:nvPicPr>
          <p:blipFill>
            <a:blip r:embed="rId3"/>
            <a:stretch>
              <a:fillRect/>
            </a:stretch>
          </p:blipFill>
          <p:spPr>
            <a:xfrm>
              <a:off x="1007269" y="2557003"/>
              <a:ext cx="7129462" cy="3691397"/>
            </a:xfrm>
            <a:prstGeom prst="rect">
              <a:avLst/>
            </a:prstGeom>
          </p:spPr>
        </p:pic>
        <p:sp>
          <p:nvSpPr>
            <p:cNvPr id="10" name="Oval 9" descr="The Red Oval around Initial Evaluation Timelines indicates the next area to provide training.">
              <a:extLst>
                <a:ext uri="{FF2B5EF4-FFF2-40B4-BE49-F238E27FC236}">
                  <a16:creationId xmlns:a16="http://schemas.microsoft.com/office/drawing/2014/main" id="{02308C3D-4264-3E6B-3703-25C8AA69AEEF}"/>
                </a:ext>
              </a:extLst>
            </p:cNvPr>
            <p:cNvSpPr/>
            <p:nvPr/>
          </p:nvSpPr>
          <p:spPr>
            <a:xfrm>
              <a:off x="3429000" y="56388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276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3DBBA7-A536-D3AA-DF2A-B1AE29169026}"/>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Parent Special Education Survey</a:t>
            </a:r>
          </a:p>
        </p:txBody>
      </p:sp>
      <p:sp>
        <p:nvSpPr>
          <p:cNvPr id="3" name="Content Placeholder 2">
            <a:extLst>
              <a:ext uri="{FF2B5EF4-FFF2-40B4-BE49-F238E27FC236}">
                <a16:creationId xmlns:a16="http://schemas.microsoft.com/office/drawing/2014/main" id="{F8D7EAE3-4C22-DD79-6611-31FD03509D72}"/>
              </a:ext>
            </a:extLst>
          </p:cNvPr>
          <p:cNvSpPr>
            <a:spLocks noGrp="1"/>
          </p:cNvSpPr>
          <p:nvPr>
            <p:ph sz="quarter" idx="11"/>
          </p:nvPr>
        </p:nvSpPr>
        <p:spPr/>
        <p:txBody>
          <a:bodyPr>
            <a:normAutofit fontScale="92500"/>
          </a:bodyPr>
          <a:lstStyle/>
          <a:p>
            <a:r>
              <a:rPr lang="en-US" dirty="0"/>
              <a:t>We have partnered with the University of Missouri’s Institute of Public Policy (IPP) to conduct the 2025-2026 Parent Special Education Survey. </a:t>
            </a:r>
          </a:p>
          <a:p>
            <a:r>
              <a:rPr lang="en-US" dirty="0"/>
              <a:t>The survey is mandatory for federal reporting purposes and part of the self-assessment process. </a:t>
            </a:r>
          </a:p>
          <a:p>
            <a:pPr marL="112712" indent="0" algn="ctr">
              <a:buNone/>
            </a:pPr>
            <a:r>
              <a:rPr lang="en-US" b="1" dirty="0"/>
              <a:t>We appreciate your cooperation in administering this important survey to parents in your district.</a:t>
            </a:r>
          </a:p>
          <a:p>
            <a:endParaRPr lang="en-US" dirty="0"/>
          </a:p>
        </p:txBody>
      </p:sp>
      <p:sp>
        <p:nvSpPr>
          <p:cNvPr id="2" name="Slide Number Placeholder 1">
            <a:extLst>
              <a:ext uri="{FF2B5EF4-FFF2-40B4-BE49-F238E27FC236}">
                <a16:creationId xmlns:a16="http://schemas.microsoft.com/office/drawing/2014/main" id="{62672D92-9EA1-9EE2-2EF4-C0390423FB0B}"/>
              </a:ext>
            </a:extLst>
          </p:cNvPr>
          <p:cNvSpPr>
            <a:spLocks noGrp="1"/>
          </p:cNvSpPr>
          <p:nvPr>
            <p:ph type="sldNum" sz="quarter" idx="4"/>
          </p:nvPr>
        </p:nvSpPr>
        <p:spPr/>
        <p:txBody>
          <a:bodyPr/>
          <a:lstStyle/>
          <a:p>
            <a:fld id="{3B745311-16E5-4BEF-BFE6-36758A3427EB}" type="slidenum">
              <a:rPr lang="en-US" smtClean="0"/>
              <a:pPr/>
              <a:t>6</a:t>
            </a:fld>
            <a:endParaRPr lang="en-US" dirty="0"/>
          </a:p>
        </p:txBody>
      </p:sp>
    </p:spTree>
    <p:extLst>
      <p:ext uri="{BB962C8B-B14F-4D97-AF65-F5344CB8AC3E}">
        <p14:creationId xmlns:p14="http://schemas.microsoft.com/office/powerpoint/2010/main" val="4253458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738F9E-C4CF-5E4F-5961-9EE29589D22C}"/>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Initial </a:t>
            </a:r>
            <a:r>
              <a:rPr kumimoji="0" lang="en-US" sz="3200" b="0" i="0" u="none" strike="noStrike" kern="1200" cap="none" spc="-20" normalizeH="0" baseline="0" noProof="0" dirty="0">
                <a:ln>
                  <a:noFill/>
                </a:ln>
                <a:solidFill>
                  <a:schemeClr val="bg1"/>
                </a:solidFill>
                <a:effectLst/>
                <a:uLnTx/>
                <a:uFillTx/>
                <a:latin typeface="+mn-lt"/>
                <a:ea typeface="+mn-ea"/>
                <a:cs typeface="Times New Roman" panose="02020603050405020304" pitchFamily="18" charset="0"/>
              </a:rPr>
              <a:t>Evaluation</a:t>
            </a:r>
            <a:r>
              <a:rPr kumimoji="0" lang="en-US" sz="3200" b="0" i="0" u="none" strike="noStrike" kern="1200" cap="none" spc="-90" normalizeH="0" baseline="0" noProof="0" dirty="0">
                <a:ln>
                  <a:noFill/>
                </a:ln>
                <a:solidFill>
                  <a:schemeClr val="bg1"/>
                </a:solidFill>
                <a:effectLst/>
                <a:uLnTx/>
                <a:uFillTx/>
                <a:latin typeface="+mn-lt"/>
                <a:ea typeface="+mn-ea"/>
                <a:cs typeface="Times New Roman" panose="02020603050405020304" pitchFamily="18" charset="0"/>
              </a:rPr>
              <a:t> Timelines </a:t>
            </a:r>
            <a:r>
              <a:rPr kumimoji="0" lang="en-US" sz="3200" b="0" i="0" u="none" strike="noStrike" kern="1200" cap="none" spc="-5" normalizeH="0" baseline="0" noProof="0" dirty="0">
                <a:ln>
                  <a:noFill/>
                </a:ln>
                <a:solidFill>
                  <a:schemeClr val="bg1"/>
                </a:solidFill>
                <a:effectLst/>
                <a:uLnTx/>
                <a:uFillTx/>
                <a:latin typeface="+mn-lt"/>
                <a:ea typeface="+mn-ea"/>
                <a:cs typeface="Times New Roman" panose="02020603050405020304" pitchFamily="18" charset="0"/>
              </a:rPr>
              <a:t>Summary</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056B36FA-8998-6F9B-6AA9-BB72CF057525}"/>
              </a:ext>
            </a:extLst>
          </p:cNvPr>
          <p:cNvSpPr>
            <a:spLocks noGrp="1"/>
          </p:cNvSpPr>
          <p:nvPr>
            <p:ph type="sldNum" sz="quarter" idx="4"/>
          </p:nvPr>
        </p:nvSpPr>
        <p:spPr/>
        <p:txBody>
          <a:bodyPr/>
          <a:lstStyle/>
          <a:p>
            <a:fld id="{3B745311-16E5-4BEF-BFE6-36758A3427EB}" type="slidenum">
              <a:rPr lang="en-US" smtClean="0"/>
              <a:pPr/>
              <a:t>60</a:t>
            </a:fld>
            <a:endParaRPr lang="en-US" dirty="0"/>
          </a:p>
        </p:txBody>
      </p:sp>
      <p:grpSp>
        <p:nvGrpSpPr>
          <p:cNvPr id="6" name="Group 5" descr="Initial timeline page.">
            <a:extLst>
              <a:ext uri="{FF2B5EF4-FFF2-40B4-BE49-F238E27FC236}">
                <a16:creationId xmlns:a16="http://schemas.microsoft.com/office/drawing/2014/main" id="{D100F7BA-B729-DC39-9007-8E1F998596A7}"/>
              </a:ext>
            </a:extLst>
          </p:cNvPr>
          <p:cNvGrpSpPr/>
          <p:nvPr/>
        </p:nvGrpSpPr>
        <p:grpSpPr>
          <a:xfrm>
            <a:off x="732670" y="819150"/>
            <a:ext cx="7268330" cy="4324350"/>
            <a:chOff x="766045" y="1524000"/>
            <a:chExt cx="7678660" cy="4953000"/>
          </a:xfrm>
        </p:grpSpPr>
        <p:pic>
          <p:nvPicPr>
            <p:cNvPr id="7" name="Picture 6" descr="Screenshot of the Tiered Monitoring: Initial Evaluation Timelines Summary page. Assignments Information, LEA Contact Information and Initial Evaluation Timelines Summary Totals, with additional information on how to upload timelines.">
              <a:extLst>
                <a:ext uri="{FF2B5EF4-FFF2-40B4-BE49-F238E27FC236}">
                  <a16:creationId xmlns:a16="http://schemas.microsoft.com/office/drawing/2014/main" id="{0FCCE4BA-B4A4-4CF2-19AC-14733B7D9D20}"/>
                </a:ext>
              </a:extLst>
            </p:cNvPr>
            <p:cNvPicPr>
              <a:picLocks noChangeAspect="1"/>
            </p:cNvPicPr>
            <p:nvPr/>
          </p:nvPicPr>
          <p:blipFill>
            <a:blip r:embed="rId3"/>
            <a:stretch>
              <a:fillRect/>
            </a:stretch>
          </p:blipFill>
          <p:spPr>
            <a:xfrm>
              <a:off x="766045" y="1524000"/>
              <a:ext cx="7678660" cy="4953000"/>
            </a:xfrm>
            <a:prstGeom prst="rect">
              <a:avLst/>
            </a:prstGeom>
          </p:spPr>
        </p:pic>
        <p:sp>
          <p:nvSpPr>
            <p:cNvPr id="8" name="Left Arrow 7" descr="Green arrow points to the blue Import Initial Evaluation Data from CRV file.">
              <a:extLst>
                <a:ext uri="{FF2B5EF4-FFF2-40B4-BE49-F238E27FC236}">
                  <a16:creationId xmlns:a16="http://schemas.microsoft.com/office/drawing/2014/main" id="{AB0FDA74-94C3-6AD0-A233-A88BA475D7C1}"/>
                </a:ext>
              </a:extLst>
            </p:cNvPr>
            <p:cNvSpPr/>
            <p:nvPr/>
          </p:nvSpPr>
          <p:spPr>
            <a:xfrm>
              <a:off x="3048000" y="5181600"/>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Left Arrow 8" descr="Blue arrow points to Blue Add New Initial Evaluation Timelines Review. This allows for adding students individually. ">
              <a:extLst>
                <a:ext uri="{FF2B5EF4-FFF2-40B4-BE49-F238E27FC236}">
                  <a16:creationId xmlns:a16="http://schemas.microsoft.com/office/drawing/2014/main" id="{2A0ACB1A-7CC3-C471-9982-2609086210A6}"/>
                </a:ext>
              </a:extLst>
            </p:cNvPr>
            <p:cNvSpPr/>
            <p:nvPr/>
          </p:nvSpPr>
          <p:spPr>
            <a:xfrm>
              <a:off x="3124200" y="54864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8045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6A5686-54EB-233C-AA92-309D9DEEC6EF}"/>
              </a:ext>
            </a:extLst>
          </p:cNvPr>
          <p:cNvSpPr>
            <a:spLocks noGrp="1"/>
          </p:cNvSpPr>
          <p:nvPr>
            <p:ph type="title" idx="4294967295"/>
          </p:nvPr>
        </p:nvSpPr>
        <p:spPr>
          <a:xfrm>
            <a:off x="-228600" y="120993"/>
            <a:ext cx="7543800" cy="635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6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Option 1: Adding New Initial Evaluation Timelines</a:t>
            </a:r>
            <a:endParaRPr kumimoji="0" lang="en-US" sz="26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866ED9CD-49E3-FD00-241A-4A7774E42C67}"/>
              </a:ext>
            </a:extLst>
          </p:cNvPr>
          <p:cNvSpPr>
            <a:spLocks noGrp="1"/>
          </p:cNvSpPr>
          <p:nvPr>
            <p:ph type="sldNum" sz="quarter" idx="4"/>
          </p:nvPr>
        </p:nvSpPr>
        <p:spPr/>
        <p:txBody>
          <a:bodyPr/>
          <a:lstStyle/>
          <a:p>
            <a:fld id="{3B745311-16E5-4BEF-BFE6-36758A3427EB}" type="slidenum">
              <a:rPr lang="en-US" smtClean="0"/>
              <a:pPr/>
              <a:t>61</a:t>
            </a:fld>
            <a:endParaRPr lang="en-US" dirty="0"/>
          </a:p>
        </p:txBody>
      </p:sp>
      <p:sp>
        <p:nvSpPr>
          <p:cNvPr id="3" name="Content Placeholder 2">
            <a:extLst>
              <a:ext uri="{FF2B5EF4-FFF2-40B4-BE49-F238E27FC236}">
                <a16:creationId xmlns:a16="http://schemas.microsoft.com/office/drawing/2014/main" id="{1DB32A51-891B-819C-06AA-E68F14573B61}"/>
              </a:ext>
            </a:extLst>
          </p:cNvPr>
          <p:cNvSpPr>
            <a:spLocks noGrp="1"/>
          </p:cNvSpPr>
          <p:nvPr>
            <p:ph sz="quarter" idx="11"/>
          </p:nvPr>
        </p:nvSpPr>
        <p:spPr>
          <a:xfrm>
            <a:off x="152400" y="666750"/>
            <a:ext cx="8839200" cy="831600"/>
          </a:xfrm>
        </p:spPr>
        <p:txBody>
          <a:bodyPr>
            <a:normAutofit fontScale="62500" lnSpcReduction="20000"/>
          </a:bodyPr>
          <a:lstStyle/>
          <a:p>
            <a:r>
              <a:rPr lang="en-US" dirty="0"/>
              <a:t>If you decide to enter your timeline data one student at a time in IMACS 2.0 by clicking on Add New Initial Evaluation Timelines Review then you will see the familiar student demographic screen below.</a:t>
            </a:r>
          </a:p>
          <a:p>
            <a:endParaRPr lang="en-US" dirty="0"/>
          </a:p>
        </p:txBody>
      </p:sp>
      <p:sp>
        <p:nvSpPr>
          <p:cNvPr id="6" name="object 5" descr="Screenshot of Initial Evaluation Review. All yellow fields are required.&#10;">
            <a:extLst>
              <a:ext uri="{FF2B5EF4-FFF2-40B4-BE49-F238E27FC236}">
                <a16:creationId xmlns:a16="http://schemas.microsoft.com/office/drawing/2014/main" id="{25215761-0947-9812-5397-D567EC6866AA}"/>
              </a:ext>
            </a:extLst>
          </p:cNvPr>
          <p:cNvSpPr/>
          <p:nvPr/>
        </p:nvSpPr>
        <p:spPr>
          <a:xfrm>
            <a:off x="762001" y="1428750"/>
            <a:ext cx="7391400" cy="3581400"/>
          </a:xfrm>
          <a:prstGeom prst="rect">
            <a:avLst/>
          </a:prstGeom>
          <a:blipFill>
            <a:blip r:embed="rId3" cstate="print"/>
            <a:stretch>
              <a:fillRect/>
            </a:stretch>
          </a:blipFill>
        </p:spPr>
        <p:txBody>
          <a:bodyPr wrap="square" lIns="0" tIns="0" rIns="0" bIns="0" rtlCol="0"/>
          <a:lstStyle/>
          <a:p>
            <a:endParaRPr dirty="0"/>
          </a:p>
        </p:txBody>
      </p:sp>
      <p:sp>
        <p:nvSpPr>
          <p:cNvPr id="7" name="TextBox 6">
            <a:extLst>
              <a:ext uri="{FF2B5EF4-FFF2-40B4-BE49-F238E27FC236}">
                <a16:creationId xmlns:a16="http://schemas.microsoft.com/office/drawing/2014/main" id="{E870E47D-8BD4-8602-BA3C-A4B34E6851DE}"/>
              </a:ext>
            </a:extLst>
          </p:cNvPr>
          <p:cNvSpPr txBox="1"/>
          <p:nvPr/>
        </p:nvSpPr>
        <p:spPr>
          <a:xfrm>
            <a:off x="1056489" y="3943350"/>
            <a:ext cx="2081914" cy="369332"/>
          </a:xfrm>
          <a:prstGeom prst="rect">
            <a:avLst/>
          </a:prstGeom>
          <a:noFill/>
        </p:spPr>
        <p:txBody>
          <a:bodyPr wrap="square" rtlCol="0">
            <a:spAutoFit/>
          </a:bodyPr>
          <a:lstStyle/>
          <a:p>
            <a:r>
              <a:rPr lang="en-US" dirty="0">
                <a:solidFill>
                  <a:srgbClr val="FF0000"/>
                </a:solidFill>
              </a:rPr>
              <a:t>**BE SPECIFIC!</a:t>
            </a:r>
          </a:p>
        </p:txBody>
      </p:sp>
      <p:sp>
        <p:nvSpPr>
          <p:cNvPr id="8" name="TextBox 7">
            <a:extLst>
              <a:ext uri="{FF2B5EF4-FFF2-40B4-BE49-F238E27FC236}">
                <a16:creationId xmlns:a16="http://schemas.microsoft.com/office/drawing/2014/main" id="{8B771C98-45D6-1CC5-AD6F-EC50337D2031}"/>
              </a:ext>
            </a:extLst>
          </p:cNvPr>
          <p:cNvSpPr txBox="1"/>
          <p:nvPr/>
        </p:nvSpPr>
        <p:spPr>
          <a:xfrm>
            <a:off x="3088069" y="3512463"/>
            <a:ext cx="4661262" cy="861774"/>
          </a:xfrm>
          <a:prstGeom prst="rect">
            <a:avLst/>
          </a:prstGeom>
          <a:noFill/>
        </p:spPr>
        <p:txBody>
          <a:bodyPr wrap="square" rtlCol="0">
            <a:spAutoFit/>
          </a:bodyPr>
          <a:lstStyle/>
          <a:p>
            <a:r>
              <a:rPr lang="en-US" sz="1000" dirty="0">
                <a:solidFill>
                  <a:srgbClr val="FF0000"/>
                </a:solidFill>
              </a:rPr>
              <a:t>BAD EXAMPLE </a:t>
            </a:r>
            <a:r>
              <a:rPr lang="en-US" sz="1000" dirty="0"/>
              <a:t>21 vacation days</a:t>
            </a:r>
          </a:p>
          <a:p>
            <a:endParaRPr lang="en-US" sz="1000" dirty="0"/>
          </a:p>
          <a:p>
            <a:r>
              <a:rPr lang="en-US" sz="1000" dirty="0">
                <a:solidFill>
                  <a:srgbClr val="00B050"/>
                </a:solidFill>
              </a:rPr>
              <a:t>GOOD EXAMPLE </a:t>
            </a:r>
            <a:r>
              <a:rPr lang="en-US" sz="1000" dirty="0"/>
              <a:t>12/19/24-01/02/25: Christmas Break, 01/16/25: No School, 01/25/25: Snow Day, 01/31/25-02/03/25: student absence, 02/17/25: Professional Development Day, 02/20/25: President's Day</a:t>
            </a:r>
            <a:endParaRPr lang="en-US" sz="1000" dirty="0">
              <a:solidFill>
                <a:srgbClr val="00B050"/>
              </a:solidFill>
            </a:endParaRPr>
          </a:p>
        </p:txBody>
      </p:sp>
    </p:spTree>
    <p:extLst>
      <p:ext uri="{BB962C8B-B14F-4D97-AF65-F5344CB8AC3E}">
        <p14:creationId xmlns:p14="http://schemas.microsoft.com/office/powerpoint/2010/main" val="19008526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58C5C7-FF50-EB1F-7F11-C160FE83EA7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alt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Option 2: Importing Data from CSV file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488C391D-1320-EEFA-6375-1156FEF8E9DB}"/>
              </a:ext>
            </a:extLst>
          </p:cNvPr>
          <p:cNvSpPr>
            <a:spLocks noGrp="1"/>
          </p:cNvSpPr>
          <p:nvPr>
            <p:ph type="sldNum" sz="quarter" idx="4"/>
          </p:nvPr>
        </p:nvSpPr>
        <p:spPr/>
        <p:txBody>
          <a:bodyPr/>
          <a:lstStyle/>
          <a:p>
            <a:fld id="{3B745311-16E5-4BEF-BFE6-36758A3427EB}" type="slidenum">
              <a:rPr lang="en-US" smtClean="0"/>
              <a:pPr/>
              <a:t>62</a:t>
            </a:fld>
            <a:endParaRPr lang="en-US" dirty="0"/>
          </a:p>
        </p:txBody>
      </p:sp>
      <p:pic>
        <p:nvPicPr>
          <p:cNvPr id="8" name="Picture 7" descr="Screenshot of Import CSV window that opens when the Import CSV option is chosen.">
            <a:extLst>
              <a:ext uri="{FF2B5EF4-FFF2-40B4-BE49-F238E27FC236}">
                <a16:creationId xmlns:a16="http://schemas.microsoft.com/office/drawing/2014/main" id="{C398DD61-B8BE-8DEE-B53A-8E846A6DD0B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828800" y="661583"/>
            <a:ext cx="4572000" cy="2112767"/>
          </a:xfrm>
          <a:prstGeom prst="rect">
            <a:avLst/>
          </a:prstGeom>
        </p:spPr>
      </p:pic>
      <p:pic>
        <p:nvPicPr>
          <p:cNvPr id="9" name="Picture 8" descr="Yellow arrow points to the link for the CSV template.">
            <a:extLst>
              <a:ext uri="{FF2B5EF4-FFF2-40B4-BE49-F238E27FC236}">
                <a16:creationId xmlns:a16="http://schemas.microsoft.com/office/drawing/2014/main" id="{00DC106A-5E10-80A9-3A44-4CB422DA324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rot="19690235">
            <a:off x="4581259" y="1293652"/>
            <a:ext cx="475529" cy="170703"/>
          </a:xfrm>
          <a:prstGeom prst="rect">
            <a:avLst/>
          </a:prstGeom>
        </p:spPr>
      </p:pic>
      <p:pic>
        <p:nvPicPr>
          <p:cNvPr id="10" name="Picture 9" descr="Screenshot of the Import CSV file, green arrow points to the link for help with importing CSV file.">
            <a:extLst>
              <a:ext uri="{FF2B5EF4-FFF2-40B4-BE49-F238E27FC236}">
                <a16:creationId xmlns:a16="http://schemas.microsoft.com/office/drawing/2014/main" id="{15CB0EDF-1189-86F9-ABF0-94BC3CF845E4}"/>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272937" y="1506584"/>
            <a:ext cx="477345" cy="231558"/>
          </a:xfrm>
          <a:prstGeom prst="rect">
            <a:avLst/>
          </a:prstGeom>
        </p:spPr>
      </p:pic>
      <p:pic>
        <p:nvPicPr>
          <p:cNvPr id="11" name="Picture 10" descr="Screenshot of the Import CSV, the blue arrow points to Choose File, from LEA.">
            <a:extLst>
              <a:ext uri="{FF2B5EF4-FFF2-40B4-BE49-F238E27FC236}">
                <a16:creationId xmlns:a16="http://schemas.microsoft.com/office/drawing/2014/main" id="{041C7BE1-F744-26BC-BA1D-B6E64BAA02FF}"/>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rot="10800000">
            <a:off x="2743200" y="1773665"/>
            <a:ext cx="402371" cy="170703"/>
          </a:xfrm>
          <a:prstGeom prst="rect">
            <a:avLst/>
          </a:prstGeom>
        </p:spPr>
      </p:pic>
      <p:sp>
        <p:nvSpPr>
          <p:cNvPr id="12" name="Right Arrow 10" descr="Screenshot of Import CSV, red arrow points to Validate and Commit Data from file, which uploads the selected file into the IMACS 2.0 system.">
            <a:extLst>
              <a:ext uri="{FF2B5EF4-FFF2-40B4-BE49-F238E27FC236}">
                <a16:creationId xmlns:a16="http://schemas.microsoft.com/office/drawing/2014/main" id="{7A1A13C1-9321-CCA9-4B16-8A86F7F31C94}"/>
              </a:ext>
              <a:ext uri="{C183D7F6-B498-43B3-948B-1728B52AA6E4}">
                <adec:decorative xmlns:adec="http://schemas.microsoft.com/office/drawing/2017/decorative" val="0"/>
              </a:ext>
            </a:extLst>
          </p:cNvPr>
          <p:cNvSpPr/>
          <p:nvPr/>
        </p:nvSpPr>
        <p:spPr>
          <a:xfrm rot="10800000">
            <a:off x="5272937" y="2099422"/>
            <a:ext cx="572752" cy="158135"/>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29F438C-8F9A-0D1D-D91C-89BFB6778B0C}"/>
              </a:ext>
            </a:extLst>
          </p:cNvPr>
          <p:cNvSpPr>
            <a:spLocks noGrp="1"/>
          </p:cNvSpPr>
          <p:nvPr>
            <p:ph sz="quarter" idx="11"/>
          </p:nvPr>
        </p:nvSpPr>
        <p:spPr>
          <a:xfrm>
            <a:off x="0" y="2688997"/>
            <a:ext cx="9067800" cy="2417697"/>
          </a:xfrm>
        </p:spPr>
        <p:txBody>
          <a:bodyPr>
            <a:noAutofit/>
          </a:bodyPr>
          <a:lstStyle/>
          <a:p>
            <a:r>
              <a:rPr lang="en-US" sz="2000" dirty="0"/>
              <a:t>Click on the Template File (yellow arrow) to use the blank Excel template.</a:t>
            </a:r>
          </a:p>
          <a:p>
            <a:r>
              <a:rPr lang="en-US" sz="2000" dirty="0"/>
              <a:t>Click on the Help (green arrow) to read the directions for preparing the CSV/TXT upload. </a:t>
            </a:r>
          </a:p>
          <a:p>
            <a:r>
              <a:rPr lang="en-US" sz="2000" dirty="0"/>
              <a:t>Click on Choose File (blue arrow) to locate the CSV/TXT file to upload from your computer.</a:t>
            </a:r>
          </a:p>
          <a:p>
            <a:r>
              <a:rPr lang="en-US" sz="2000" dirty="0"/>
              <a:t>Click on Validate and Commit Data from File (orange arrow) once you have uploaded your file.</a:t>
            </a:r>
          </a:p>
        </p:txBody>
      </p:sp>
    </p:spTree>
    <p:extLst>
      <p:ext uri="{BB962C8B-B14F-4D97-AF65-F5344CB8AC3E}">
        <p14:creationId xmlns:p14="http://schemas.microsoft.com/office/powerpoint/2010/main" val="2673266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9D0FBF-698E-4833-F4D7-92E460650203}"/>
              </a:ext>
            </a:extLst>
          </p:cNvPr>
          <p:cNvSpPr>
            <a:spLocks noGrp="1"/>
          </p:cNvSpPr>
          <p:nvPr>
            <p:ph type="title" idx="4294967295"/>
          </p:nvPr>
        </p:nvSpPr>
        <p:spPr>
          <a:xfrm>
            <a:off x="-76200" y="90686"/>
            <a:ext cx="7315200" cy="554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CSV/TXT File Template for Initial Evaluation Timelines</a:t>
            </a:r>
          </a:p>
        </p:txBody>
      </p:sp>
      <p:pic>
        <p:nvPicPr>
          <p:cNvPr id="6" name="Picture 5" descr="Screenshot of sample CSV file upload for Initial Evaluation Timelines.">
            <a:extLst>
              <a:ext uri="{FF2B5EF4-FFF2-40B4-BE49-F238E27FC236}">
                <a16:creationId xmlns:a16="http://schemas.microsoft.com/office/drawing/2014/main" id="{AB79512E-7739-33F7-9D6F-EF243243F96A}"/>
              </a:ext>
            </a:extLst>
          </p:cNvPr>
          <p:cNvPicPr>
            <a:picLocks noChangeAspect="1"/>
          </p:cNvPicPr>
          <p:nvPr/>
        </p:nvPicPr>
        <p:blipFill>
          <a:blip r:embed="rId3"/>
          <a:stretch>
            <a:fillRect/>
          </a:stretch>
        </p:blipFill>
        <p:spPr>
          <a:xfrm>
            <a:off x="1371600" y="2495550"/>
            <a:ext cx="6705600" cy="2539746"/>
          </a:xfrm>
          <a:prstGeom prst="rect">
            <a:avLst/>
          </a:prstGeom>
        </p:spPr>
      </p:pic>
      <p:sp>
        <p:nvSpPr>
          <p:cNvPr id="3" name="Content Placeholder 2">
            <a:extLst>
              <a:ext uri="{FF2B5EF4-FFF2-40B4-BE49-F238E27FC236}">
                <a16:creationId xmlns:a16="http://schemas.microsoft.com/office/drawing/2014/main" id="{D69C5D7D-78D5-B433-7835-6A5130F50923}"/>
              </a:ext>
            </a:extLst>
          </p:cNvPr>
          <p:cNvSpPr>
            <a:spLocks noGrp="1"/>
          </p:cNvSpPr>
          <p:nvPr>
            <p:ph sz="quarter" idx="11"/>
          </p:nvPr>
        </p:nvSpPr>
        <p:spPr>
          <a:xfrm>
            <a:off x="152400" y="666750"/>
            <a:ext cx="8839200" cy="1828800"/>
          </a:xfrm>
        </p:spPr>
        <p:txBody>
          <a:bodyPr>
            <a:normAutofit fontScale="47500" lnSpcReduction="20000"/>
          </a:bodyPr>
          <a:lstStyle/>
          <a:p>
            <a:r>
              <a:rPr lang="en-US" dirty="0"/>
              <a:t>The file can have an extension of .csv or .txt.</a:t>
            </a:r>
          </a:p>
          <a:p>
            <a:r>
              <a:rPr lang="en-US" dirty="0"/>
              <a:t>Upon submitting a file, the website will first validate and, if valid, will then prompt the user to commit the data.</a:t>
            </a:r>
          </a:p>
          <a:p>
            <a:r>
              <a:rPr lang="en-US" dirty="0"/>
              <a:t>Data rows should contain only information intended for Initial Evaluation Reviews.</a:t>
            </a:r>
          </a:p>
          <a:p>
            <a:r>
              <a:rPr lang="en-US" dirty="0"/>
              <a:t>If 'Is Eligible' is 'N' the remaining fields are not required</a:t>
            </a:r>
          </a:p>
          <a:p>
            <a:r>
              <a:rPr lang="en-US" dirty="0"/>
              <a:t>'Reason 60 Days' column is only required if student eligibility was not determined within 60 days.</a:t>
            </a:r>
          </a:p>
          <a:p>
            <a:r>
              <a:rPr lang="en-US" dirty="0"/>
              <a:t>When you list an acceptable reason in the ‘Reason 60 Days’ column, you also need to list the applicable dates.  Be sure there are NO COMMAS or SPACES at the end of each data field.</a:t>
            </a:r>
          </a:p>
          <a:p>
            <a:endParaRPr lang="en-US" dirty="0"/>
          </a:p>
        </p:txBody>
      </p:sp>
      <p:sp>
        <p:nvSpPr>
          <p:cNvPr id="2" name="Slide Number Placeholder 1">
            <a:extLst>
              <a:ext uri="{FF2B5EF4-FFF2-40B4-BE49-F238E27FC236}">
                <a16:creationId xmlns:a16="http://schemas.microsoft.com/office/drawing/2014/main" id="{26E9E611-904F-E521-E157-33B01BBF7CCF}"/>
              </a:ext>
            </a:extLst>
          </p:cNvPr>
          <p:cNvSpPr>
            <a:spLocks noGrp="1"/>
          </p:cNvSpPr>
          <p:nvPr>
            <p:ph type="sldNum" sz="quarter" idx="4"/>
          </p:nvPr>
        </p:nvSpPr>
        <p:spPr/>
        <p:txBody>
          <a:bodyPr/>
          <a:lstStyle/>
          <a:p>
            <a:fld id="{3B745311-16E5-4BEF-BFE6-36758A3427EB}" type="slidenum">
              <a:rPr lang="en-US" smtClean="0"/>
              <a:pPr/>
              <a:t>63</a:t>
            </a:fld>
            <a:endParaRPr lang="en-US" dirty="0"/>
          </a:p>
        </p:txBody>
      </p:sp>
    </p:spTree>
    <p:extLst>
      <p:ext uri="{BB962C8B-B14F-4D97-AF65-F5344CB8AC3E}">
        <p14:creationId xmlns:p14="http://schemas.microsoft.com/office/powerpoint/2010/main" val="3119560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CA8C66-45BD-4323-61C2-4E945D00004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Submitting Initial Evaluation Reviews</a:t>
            </a:r>
          </a:p>
        </p:txBody>
      </p:sp>
      <p:sp>
        <p:nvSpPr>
          <p:cNvPr id="2" name="Slide Number Placeholder 1">
            <a:extLst>
              <a:ext uri="{FF2B5EF4-FFF2-40B4-BE49-F238E27FC236}">
                <a16:creationId xmlns:a16="http://schemas.microsoft.com/office/drawing/2014/main" id="{65809F18-EC9C-D022-94F7-0312ED2A24D4}"/>
              </a:ext>
            </a:extLst>
          </p:cNvPr>
          <p:cNvSpPr>
            <a:spLocks noGrp="1"/>
          </p:cNvSpPr>
          <p:nvPr>
            <p:ph type="sldNum" sz="quarter" idx="4"/>
          </p:nvPr>
        </p:nvSpPr>
        <p:spPr/>
        <p:txBody>
          <a:bodyPr/>
          <a:lstStyle/>
          <a:p>
            <a:fld id="{3B745311-16E5-4BEF-BFE6-36758A3427EB}" type="slidenum">
              <a:rPr lang="en-US" smtClean="0"/>
              <a:pPr/>
              <a:t>64</a:t>
            </a:fld>
            <a:endParaRPr lang="en-US" dirty="0"/>
          </a:p>
        </p:txBody>
      </p:sp>
      <p:sp>
        <p:nvSpPr>
          <p:cNvPr id="3" name="Content Placeholder 2">
            <a:extLst>
              <a:ext uri="{FF2B5EF4-FFF2-40B4-BE49-F238E27FC236}">
                <a16:creationId xmlns:a16="http://schemas.microsoft.com/office/drawing/2014/main" id="{0F887371-4F9F-4864-AAB4-866CE6D6EFF7}"/>
              </a:ext>
            </a:extLst>
          </p:cNvPr>
          <p:cNvSpPr>
            <a:spLocks noGrp="1"/>
          </p:cNvSpPr>
          <p:nvPr>
            <p:ph sz="quarter" idx="11"/>
          </p:nvPr>
        </p:nvSpPr>
        <p:spPr>
          <a:xfrm>
            <a:off x="152400" y="819150"/>
            <a:ext cx="8839200" cy="1066800"/>
          </a:xfrm>
        </p:spPr>
        <p:txBody>
          <a:bodyPr>
            <a:normAutofit fontScale="77500" lnSpcReduction="20000"/>
          </a:bodyPr>
          <a:lstStyle/>
          <a:p>
            <a:r>
              <a:rPr lang="en-US" dirty="0"/>
              <a:t>After the district has entered the individual student information, the district will submit the Initial Evaluation Review.</a:t>
            </a:r>
          </a:p>
          <a:p>
            <a:endParaRPr lang="en-US" dirty="0"/>
          </a:p>
        </p:txBody>
      </p:sp>
      <p:sp>
        <p:nvSpPr>
          <p:cNvPr id="6" name="object 5" descr="Screenshot of Initial Timelines Review List and Assignment Completion Tasks.">
            <a:extLst>
              <a:ext uri="{FF2B5EF4-FFF2-40B4-BE49-F238E27FC236}">
                <a16:creationId xmlns:a16="http://schemas.microsoft.com/office/drawing/2014/main" id="{E6DEFFA8-0824-D50F-6032-E643527A4AE4}"/>
              </a:ext>
            </a:extLst>
          </p:cNvPr>
          <p:cNvSpPr/>
          <p:nvPr/>
        </p:nvSpPr>
        <p:spPr>
          <a:xfrm>
            <a:off x="762000" y="1885950"/>
            <a:ext cx="7247255" cy="298703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14769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DE4B15-3002-B8A7-1C15-96921CDC7C81}"/>
              </a:ext>
            </a:extLst>
          </p:cNvPr>
          <p:cNvSpPr>
            <a:spLocks noGrp="1"/>
          </p:cNvSpPr>
          <p:nvPr>
            <p:ph type="title" idx="4294967295"/>
          </p:nvPr>
        </p:nvSpPr>
        <p:spPr>
          <a:xfrm>
            <a:off x="1998663" y="2495550"/>
            <a:ext cx="4876800" cy="609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Timelines: C to B Transition</a:t>
            </a:r>
          </a:p>
        </p:txBody>
      </p:sp>
      <p:sp>
        <p:nvSpPr>
          <p:cNvPr id="2" name="Slide Number Placeholder 1">
            <a:extLst>
              <a:ext uri="{FF2B5EF4-FFF2-40B4-BE49-F238E27FC236}">
                <a16:creationId xmlns:a16="http://schemas.microsoft.com/office/drawing/2014/main" id="{595084F3-AA75-BAA8-B96E-E7F459FB6AB8}"/>
              </a:ext>
            </a:extLst>
          </p:cNvPr>
          <p:cNvSpPr>
            <a:spLocks noGrp="1"/>
          </p:cNvSpPr>
          <p:nvPr>
            <p:ph type="sldNum" sz="quarter" idx="4"/>
          </p:nvPr>
        </p:nvSpPr>
        <p:spPr/>
        <p:txBody>
          <a:bodyPr/>
          <a:lstStyle/>
          <a:p>
            <a:fld id="{3B745311-16E5-4BEF-BFE6-36758A3427EB}" type="slidenum">
              <a:rPr lang="en-US" smtClean="0"/>
              <a:pPr/>
              <a:t>65</a:t>
            </a:fld>
            <a:endParaRPr lang="en-US" dirty="0"/>
          </a:p>
        </p:txBody>
      </p:sp>
    </p:spTree>
    <p:extLst>
      <p:ext uri="{BB962C8B-B14F-4D97-AF65-F5344CB8AC3E}">
        <p14:creationId xmlns:p14="http://schemas.microsoft.com/office/powerpoint/2010/main" val="1443506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76AB88-C445-7463-63D9-E92319AD55F0}"/>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Part C to Part B Timelines</a:t>
            </a:r>
            <a:r>
              <a:rPr kumimoji="0" lang="en-US" sz="3200" b="0" i="0" u="none" strike="noStrike" kern="1200" cap="none" spc="-75" normalizeH="0" baseline="0" noProof="0" dirty="0">
                <a:ln>
                  <a:noFill/>
                </a:ln>
                <a:solidFill>
                  <a:schemeClr val="bg1"/>
                </a:solidFill>
                <a:effectLst/>
                <a:uLnTx/>
                <a:uFillTx/>
                <a:latin typeface="+mn-lt"/>
                <a:ea typeface="+mn-ea"/>
                <a:cs typeface="Times New Roman" panose="02020603050405020304" pitchFamily="18" charset="0"/>
              </a:rPr>
              <a:t> </a:t>
            </a: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Submission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5B089B99-C05A-7C2F-F824-2DD4F75CFFF1}"/>
              </a:ext>
            </a:extLst>
          </p:cNvPr>
          <p:cNvSpPr>
            <a:spLocks noGrp="1"/>
          </p:cNvSpPr>
          <p:nvPr>
            <p:ph type="sldNum" sz="quarter" idx="4"/>
          </p:nvPr>
        </p:nvSpPr>
        <p:spPr/>
        <p:txBody>
          <a:bodyPr/>
          <a:lstStyle/>
          <a:p>
            <a:fld id="{3B745311-16E5-4BEF-BFE6-36758A3427EB}" type="slidenum">
              <a:rPr lang="en-US" smtClean="0"/>
              <a:pPr/>
              <a:t>66</a:t>
            </a:fld>
            <a:endParaRPr lang="en-US" dirty="0"/>
          </a:p>
        </p:txBody>
      </p:sp>
      <p:sp>
        <p:nvSpPr>
          <p:cNvPr id="3" name="Content Placeholder 2">
            <a:extLst>
              <a:ext uri="{FF2B5EF4-FFF2-40B4-BE49-F238E27FC236}">
                <a16:creationId xmlns:a16="http://schemas.microsoft.com/office/drawing/2014/main" id="{933E90D0-0E7B-AF38-27D8-BA1959A1E55E}"/>
              </a:ext>
            </a:extLst>
          </p:cNvPr>
          <p:cNvSpPr>
            <a:spLocks/>
          </p:cNvSpPr>
          <p:nvPr/>
        </p:nvSpPr>
        <p:spPr>
          <a:xfrm>
            <a:off x="152400" y="742949"/>
            <a:ext cx="8839200" cy="42040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2700" marR="0" lvl="0" indent="0" algn="l" defTabSz="914400" rtl="0" eaLnBrk="1" fontAlgn="auto" latinLnBrk="0" hangingPunct="1">
              <a:lnSpc>
                <a:spcPct val="100000"/>
              </a:lnSpc>
              <a:spcBef>
                <a:spcPts val="810"/>
              </a:spcBef>
              <a:spcAft>
                <a:spcPts val="0"/>
              </a:spcAft>
              <a:buClr>
                <a:srgbClr val="00B050"/>
              </a:buClr>
              <a:buSzPct val="59375"/>
              <a:buFontTx/>
              <a:buNone/>
              <a:tabLst>
                <a:tab pos="332740" algn="l"/>
              </a:tabLst>
              <a:defRPr/>
            </a:pP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Timeline submissions due </a:t>
            </a:r>
            <a:r>
              <a:rPr kumimoji="0" lang="en-US" sz="2600" b="0" i="0" u="none" strike="noStrike" kern="1200" cap="none" spc="-20" normalizeH="0" baseline="0" noProof="0" dirty="0">
                <a:ln>
                  <a:noFill/>
                </a:ln>
                <a:solidFill>
                  <a:schemeClr val="tx1"/>
                </a:solidFill>
                <a:effectLst/>
                <a:uLnTx/>
                <a:uFillTx/>
                <a:latin typeface="+mn-lt"/>
                <a:ea typeface="+mn-ea"/>
                <a:cs typeface="Times New Roman" panose="02020603050405020304" pitchFamily="18" charset="0"/>
              </a:rPr>
              <a:t>May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15,</a:t>
            </a:r>
            <a:r>
              <a:rPr kumimoji="0" lang="en-US" sz="2600" b="0" i="0" u="none" strike="noStrike" kern="1200" cap="none" spc="-25" normalizeH="0" baseline="0" noProof="0" dirty="0">
                <a:ln>
                  <a:noFill/>
                </a:ln>
                <a:solidFill>
                  <a:schemeClr val="tx1"/>
                </a:solidFill>
                <a:effectLst/>
                <a:uLnTx/>
                <a:uFillTx/>
                <a:latin typeface="+mn-lt"/>
                <a:ea typeface="+mn-ea"/>
                <a:cs typeface="Times New Roman" panose="02020603050405020304" pitchFamily="18" charset="0"/>
              </a:rPr>
              <a:t>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2026.</a:t>
            </a:r>
          </a:p>
          <a:p>
            <a:pPr marL="1041400" marR="660400" lvl="2" indent="-342900" algn="l" defTabSz="914400" rtl="0" eaLnBrk="1" fontAlgn="auto" latinLnBrk="0" hangingPunct="1">
              <a:lnSpc>
                <a:spcPct val="100000"/>
              </a:lnSpc>
              <a:spcBef>
                <a:spcPts val="509"/>
              </a:spcBef>
              <a:spcAft>
                <a:spcPts val="0"/>
              </a:spcAft>
              <a:buClr>
                <a:srgbClr val="00B050"/>
              </a:buClr>
              <a:buSzPct val="75000"/>
              <a:buFont typeface="Arial" panose="020B0604020202020204" pitchFamily="34" charset="0"/>
              <a:buChar char="•"/>
              <a:tabLst>
                <a:tab pos="927100" algn="l"/>
              </a:tabLst>
              <a:defRPr/>
            </a:pP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Include all students </a:t>
            </a:r>
            <a:r>
              <a:rPr kumimoji="0" lang="en-US" sz="26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referred </a:t>
            </a:r>
            <a:r>
              <a:rPr kumimoji="0" lang="en-US" sz="26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from </a:t>
            </a:r>
            <a:r>
              <a:rPr kumimoji="0" lang="en-US" sz="26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Part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C </a:t>
            </a:r>
            <a:r>
              <a:rPr kumimoji="0" lang="en-US" sz="26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whose </a:t>
            </a:r>
            <a:r>
              <a:rPr kumimoji="0" lang="en-US" sz="26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referral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date </a:t>
            </a:r>
            <a:r>
              <a:rPr kumimoji="0" lang="en-US" sz="26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falls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within the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data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collection period and whose 3</a:t>
            </a:r>
            <a:r>
              <a:rPr kumimoji="0" lang="en-US" sz="2600" b="0" i="0" u="none" strike="noStrike" kern="1200" cap="none" spc="-5" normalizeH="0" baseline="30000" noProof="0" dirty="0">
                <a:ln>
                  <a:noFill/>
                </a:ln>
                <a:solidFill>
                  <a:schemeClr val="tx1"/>
                </a:solidFill>
                <a:effectLst/>
                <a:uLnTx/>
                <a:uFillTx/>
                <a:latin typeface="+mn-lt"/>
                <a:ea typeface="+mn-ea"/>
                <a:cs typeface="Times New Roman" panose="02020603050405020304" pitchFamily="18" charset="0"/>
              </a:rPr>
              <a:t>rd</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 birthday is prior to April 30, 2026.</a:t>
            </a:r>
          </a:p>
          <a:p>
            <a:pPr marL="1041400" marR="660400" lvl="2" indent="-342900" algn="l" defTabSz="914400" rtl="0" eaLnBrk="1" fontAlgn="auto" latinLnBrk="0" hangingPunct="1">
              <a:lnSpc>
                <a:spcPct val="100000"/>
              </a:lnSpc>
              <a:spcBef>
                <a:spcPts val="509"/>
              </a:spcBef>
              <a:spcAft>
                <a:spcPts val="0"/>
              </a:spcAft>
              <a:buClr>
                <a:srgbClr val="00B050"/>
              </a:buClr>
              <a:buSzPct val="75000"/>
              <a:buFont typeface="Arial" panose="020B0604020202020204" pitchFamily="34" charset="0"/>
              <a:buChar char="•"/>
              <a:tabLst>
                <a:tab pos="927100" algn="l"/>
              </a:tabLst>
              <a:defRPr/>
            </a:pP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For C to B transition students who were evaluated between these dates they should be included in the initial evaluation timelines.</a:t>
            </a:r>
          </a:p>
          <a:p>
            <a:pPr marL="469900" marR="5080" lvl="0" indent="-457200" algn="l" defTabSz="914400" rtl="0" eaLnBrk="1" fontAlgn="auto" latinLnBrk="0" hangingPunct="1">
              <a:lnSpc>
                <a:spcPct val="100000"/>
              </a:lnSpc>
              <a:spcBef>
                <a:spcPts val="675"/>
              </a:spcBef>
              <a:spcAft>
                <a:spcPts val="0"/>
              </a:spcAft>
              <a:buClr>
                <a:srgbClr val="00B050"/>
              </a:buClr>
              <a:buSzPct val="59375"/>
              <a:buFont typeface="Arial" panose="020B0604020202020204" pitchFamily="34" charset="0"/>
              <a:buChar char="•"/>
              <a:tabLst>
                <a:tab pos="332740" algn="l"/>
              </a:tabLst>
              <a:defRPr/>
            </a:pP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Data collection </a:t>
            </a:r>
            <a:r>
              <a:rPr kumimoji="0" lang="en-US" sz="26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for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timelines will </a:t>
            </a:r>
            <a:r>
              <a:rPr kumimoji="0" lang="en-US" sz="2600" b="0" i="0" u="none" strike="noStrike" kern="1200" cap="none" spc="-20" normalizeH="0" baseline="0" noProof="0" dirty="0">
                <a:ln>
                  <a:noFill/>
                </a:ln>
                <a:solidFill>
                  <a:schemeClr val="tx1"/>
                </a:solidFill>
                <a:effectLst/>
                <a:uLnTx/>
                <a:uFillTx/>
                <a:latin typeface="+mn-lt"/>
                <a:ea typeface="+mn-ea"/>
                <a:cs typeface="Times New Roman" panose="02020603050405020304" pitchFamily="18" charset="0"/>
              </a:rPr>
              <a:t>cover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the period beginning J</a:t>
            </a:r>
            <a:r>
              <a:rPr kumimoji="0" lang="en-US" sz="2600" b="0" i="0" u="none" strike="noStrike" kern="1200" cap="none" spc="-20" normalizeH="0" baseline="0" noProof="0" dirty="0">
                <a:ln>
                  <a:noFill/>
                </a:ln>
                <a:solidFill>
                  <a:schemeClr val="tx1"/>
                </a:solidFill>
                <a:effectLst/>
                <a:uLnTx/>
                <a:uFillTx/>
                <a:latin typeface="+mn-lt"/>
                <a:ea typeface="+mn-ea"/>
                <a:cs typeface="Times New Roman" panose="02020603050405020304" pitchFamily="18" charset="0"/>
              </a:rPr>
              <a:t>uly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1, 2025 and ending </a:t>
            </a:r>
            <a:r>
              <a:rPr kumimoji="0" lang="en-US" sz="26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April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30, 2026.</a:t>
            </a:r>
          </a:p>
        </p:txBody>
      </p:sp>
    </p:spTree>
    <p:extLst>
      <p:ext uri="{BB962C8B-B14F-4D97-AF65-F5344CB8AC3E}">
        <p14:creationId xmlns:p14="http://schemas.microsoft.com/office/powerpoint/2010/main" val="3686872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9912F4-B681-3B83-8BC6-F693F965F63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C to B Transition Summary Page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A1CE0AD5-531B-B003-95A7-9A0350A0C7D3}"/>
              </a:ext>
            </a:extLst>
          </p:cNvPr>
          <p:cNvSpPr>
            <a:spLocks noGrp="1"/>
          </p:cNvSpPr>
          <p:nvPr>
            <p:ph type="sldNum" sz="quarter" idx="4"/>
          </p:nvPr>
        </p:nvSpPr>
        <p:spPr/>
        <p:txBody>
          <a:bodyPr/>
          <a:lstStyle/>
          <a:p>
            <a:fld id="{3B745311-16E5-4BEF-BFE6-36758A3427EB}" type="slidenum">
              <a:rPr lang="en-US" smtClean="0"/>
              <a:pPr/>
              <a:t>67</a:t>
            </a:fld>
            <a:endParaRPr lang="en-US" dirty="0"/>
          </a:p>
        </p:txBody>
      </p:sp>
      <p:sp>
        <p:nvSpPr>
          <p:cNvPr id="3" name="Content Placeholder 2">
            <a:extLst>
              <a:ext uri="{FF2B5EF4-FFF2-40B4-BE49-F238E27FC236}">
                <a16:creationId xmlns:a16="http://schemas.microsoft.com/office/drawing/2014/main" id="{ACFD8729-79EE-82C0-FC27-2BE2F43D83C7}"/>
              </a:ext>
            </a:extLst>
          </p:cNvPr>
          <p:cNvSpPr>
            <a:spLocks noGrp="1"/>
          </p:cNvSpPr>
          <p:nvPr>
            <p:ph sz="quarter" idx="11"/>
          </p:nvPr>
        </p:nvSpPr>
        <p:spPr>
          <a:xfrm>
            <a:off x="152400" y="819150"/>
            <a:ext cx="8839200" cy="990600"/>
          </a:xfrm>
        </p:spPr>
        <p:txBody>
          <a:bodyPr>
            <a:normAutofit fontScale="70000" lnSpcReduction="20000"/>
          </a:bodyPr>
          <a:lstStyle/>
          <a:p>
            <a:pPr marL="112712" indent="0">
              <a:buNone/>
            </a:pPr>
            <a:r>
              <a:rPr lang="en-US" dirty="0">
                <a:cs typeface="Times New Roman" panose="02020603050405020304" pitchFamily="18" charset="0"/>
              </a:rPr>
              <a:t>Add the C to B Transition Timelines information by going to the Local Education Agency home page and clicking on the </a:t>
            </a:r>
            <a:r>
              <a:rPr lang="en-US" i="1" dirty="0">
                <a:cs typeface="Times New Roman" panose="02020603050405020304" pitchFamily="18" charset="0"/>
              </a:rPr>
              <a:t>C to B Transition </a:t>
            </a:r>
            <a:r>
              <a:rPr lang="en-US" dirty="0">
                <a:cs typeface="Times New Roman" panose="02020603050405020304" pitchFamily="18" charset="0"/>
              </a:rPr>
              <a:t>review type.</a:t>
            </a:r>
          </a:p>
        </p:txBody>
      </p:sp>
      <p:pic>
        <p:nvPicPr>
          <p:cNvPr id="6" name="Picture 5" descr="Screenshot of the LEA Home Page, Search Assignments, Assignments List and Task Menu.">
            <a:extLst>
              <a:ext uri="{FF2B5EF4-FFF2-40B4-BE49-F238E27FC236}">
                <a16:creationId xmlns:a16="http://schemas.microsoft.com/office/drawing/2014/main" id="{BD2BBAE4-ECDB-79FA-187E-69E4F0DBA83D}"/>
              </a:ext>
            </a:extLst>
          </p:cNvPr>
          <p:cNvPicPr>
            <a:picLocks noChangeAspect="1"/>
          </p:cNvPicPr>
          <p:nvPr/>
        </p:nvPicPr>
        <p:blipFill>
          <a:blip r:embed="rId3"/>
          <a:stretch>
            <a:fillRect/>
          </a:stretch>
        </p:blipFill>
        <p:spPr>
          <a:xfrm>
            <a:off x="1407072" y="1582117"/>
            <a:ext cx="6324600" cy="3274666"/>
          </a:xfrm>
          <a:prstGeom prst="rect">
            <a:avLst/>
          </a:prstGeom>
        </p:spPr>
      </p:pic>
      <p:sp>
        <p:nvSpPr>
          <p:cNvPr id="5" name="Oval 4">
            <a:extLst>
              <a:ext uri="{FF2B5EF4-FFF2-40B4-BE49-F238E27FC236}">
                <a16:creationId xmlns:a16="http://schemas.microsoft.com/office/drawing/2014/main" id="{D05C6173-2D56-E618-3CC5-6E567A8D21F9}"/>
              </a:ext>
              <a:ext uri="{C183D7F6-B498-43B3-948B-1728B52AA6E4}">
                <adec:decorative xmlns:adec="http://schemas.microsoft.com/office/drawing/2017/decorative" val="1"/>
              </a:ext>
            </a:extLst>
          </p:cNvPr>
          <p:cNvSpPr/>
          <p:nvPr/>
        </p:nvSpPr>
        <p:spPr>
          <a:xfrm>
            <a:off x="3581400" y="4493519"/>
            <a:ext cx="914400" cy="38003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9044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C5F2BE-371C-7086-E39A-BF09AA3837F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rPr>
              <a:t>C to B Transition </a:t>
            </a:r>
            <a:r>
              <a:rPr kumimoji="0" lang="en-US" sz="3200" b="0" i="0" u="none" strike="noStrike" kern="1200" cap="none" spc="-5" normalizeH="0" baseline="0" noProof="0" dirty="0">
                <a:ln>
                  <a:noFill/>
                </a:ln>
                <a:solidFill>
                  <a:schemeClr val="bg1"/>
                </a:solidFill>
                <a:effectLst/>
                <a:uLnTx/>
                <a:uFillTx/>
                <a:latin typeface="+mj-lt"/>
                <a:ea typeface="+mn-ea"/>
                <a:cs typeface="Times New Roman" panose="02020603050405020304" pitchFamily="18" charset="0"/>
              </a:rPr>
              <a:t>Summary</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6D186A59-9F8A-0380-F3B0-4EF42DF411E7}"/>
              </a:ext>
            </a:extLst>
          </p:cNvPr>
          <p:cNvSpPr>
            <a:spLocks noGrp="1"/>
          </p:cNvSpPr>
          <p:nvPr>
            <p:ph type="sldNum" sz="quarter" idx="4"/>
          </p:nvPr>
        </p:nvSpPr>
        <p:spPr/>
        <p:txBody>
          <a:bodyPr/>
          <a:lstStyle/>
          <a:p>
            <a:fld id="{3B745311-16E5-4BEF-BFE6-36758A3427EB}" type="slidenum">
              <a:rPr lang="en-US" smtClean="0"/>
              <a:pPr/>
              <a:t>68</a:t>
            </a:fld>
            <a:endParaRPr lang="en-US" dirty="0"/>
          </a:p>
        </p:txBody>
      </p:sp>
      <p:pic>
        <p:nvPicPr>
          <p:cNvPr id="6" name="Picture 5" descr="Screenshot of Tiered Monitoring: C to B Transition Summary, Assignment Information, LEA Contact Information and C to B Summary Tasks.">
            <a:extLst>
              <a:ext uri="{FF2B5EF4-FFF2-40B4-BE49-F238E27FC236}">
                <a16:creationId xmlns:a16="http://schemas.microsoft.com/office/drawing/2014/main" id="{A15D94C2-68CD-9E9D-93DE-5EBAE1AE81D7}"/>
              </a:ext>
            </a:extLst>
          </p:cNvPr>
          <p:cNvPicPr>
            <a:picLocks noChangeAspect="1"/>
          </p:cNvPicPr>
          <p:nvPr/>
        </p:nvPicPr>
        <p:blipFill>
          <a:blip r:embed="rId3"/>
          <a:stretch>
            <a:fillRect/>
          </a:stretch>
        </p:blipFill>
        <p:spPr>
          <a:xfrm>
            <a:off x="1295400" y="742950"/>
            <a:ext cx="6400800" cy="4252369"/>
          </a:xfrm>
          <a:prstGeom prst="rect">
            <a:avLst/>
          </a:prstGeom>
        </p:spPr>
      </p:pic>
      <p:sp>
        <p:nvSpPr>
          <p:cNvPr id="7" name="Left Arrow 7" descr="Screenshot of the Tiered Monitoring: C to B Transition Summary. The green arrow points to the link to Import C to B Data from CSV file.">
            <a:extLst>
              <a:ext uri="{FF2B5EF4-FFF2-40B4-BE49-F238E27FC236}">
                <a16:creationId xmlns:a16="http://schemas.microsoft.com/office/drawing/2014/main" id="{90FD84DE-5C73-9C05-D7D8-7471CC39BA7E}"/>
              </a:ext>
            </a:extLst>
          </p:cNvPr>
          <p:cNvSpPr/>
          <p:nvPr/>
        </p:nvSpPr>
        <p:spPr>
          <a:xfrm>
            <a:off x="2833382" y="3959079"/>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Left Arrow 8" descr="Screenshot of Tiered Monitoring: C to B Transition Summary. The blue arrow points to Add New C to B Review. This allows for inputting individual student information.">
            <a:extLst>
              <a:ext uri="{FF2B5EF4-FFF2-40B4-BE49-F238E27FC236}">
                <a16:creationId xmlns:a16="http://schemas.microsoft.com/office/drawing/2014/main" id="{27053DFC-0585-7E23-8C34-2286CF173064}"/>
              </a:ext>
            </a:extLst>
          </p:cNvPr>
          <p:cNvSpPr/>
          <p:nvPr/>
        </p:nvSpPr>
        <p:spPr>
          <a:xfrm>
            <a:off x="2565633" y="4187679"/>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6384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160B84-BBF7-F552-621D-4D05E9A18FB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C </a:t>
            </a:r>
            <a:r>
              <a:rPr kumimoji="0" lang="en-US" sz="3200" b="0" i="0" u="none" strike="noStrike" kern="1200" cap="none" spc="-2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to </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B </a:t>
            </a:r>
            <a:r>
              <a:rPr kumimoji="0" lang="en-US" sz="3200" b="0" i="0" u="none" strike="noStrike" kern="1200" cap="none" spc="-2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Transition</a:t>
            </a:r>
            <a:r>
              <a:rPr kumimoji="0" lang="en-US" sz="3200" b="0" i="0" u="none" strike="noStrike" kern="1200" cap="none" spc="-3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2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Review</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0EEE1033-5C37-BA02-9A5B-5A6B0FF7FF2C}"/>
              </a:ext>
            </a:extLst>
          </p:cNvPr>
          <p:cNvSpPr>
            <a:spLocks noGrp="1"/>
          </p:cNvSpPr>
          <p:nvPr>
            <p:ph type="sldNum" sz="quarter" idx="4"/>
          </p:nvPr>
        </p:nvSpPr>
        <p:spPr/>
        <p:txBody>
          <a:bodyPr/>
          <a:lstStyle/>
          <a:p>
            <a:fld id="{3B745311-16E5-4BEF-BFE6-36758A3427EB}" type="slidenum">
              <a:rPr lang="en-US" smtClean="0"/>
              <a:pPr/>
              <a:t>69</a:t>
            </a:fld>
            <a:endParaRPr lang="en-US" dirty="0"/>
          </a:p>
        </p:txBody>
      </p:sp>
      <p:sp>
        <p:nvSpPr>
          <p:cNvPr id="3" name="Content Placeholder 2">
            <a:extLst>
              <a:ext uri="{FF2B5EF4-FFF2-40B4-BE49-F238E27FC236}">
                <a16:creationId xmlns:a16="http://schemas.microsoft.com/office/drawing/2014/main" id="{E4480C60-7068-F375-3E7A-BC7614FB4ECA}"/>
              </a:ext>
            </a:extLst>
          </p:cNvPr>
          <p:cNvSpPr>
            <a:spLocks noGrp="1"/>
          </p:cNvSpPr>
          <p:nvPr>
            <p:ph sz="quarter" idx="11"/>
          </p:nvPr>
        </p:nvSpPr>
        <p:spPr>
          <a:xfrm>
            <a:off x="152400" y="1247764"/>
            <a:ext cx="3429000" cy="3200400"/>
          </a:xfrm>
        </p:spPr>
        <p:txBody>
          <a:bodyPr>
            <a:normAutofit/>
          </a:bodyPr>
          <a:lstStyle/>
          <a:p>
            <a:pPr marL="112712" indent="0">
              <a:buNone/>
            </a:pPr>
            <a:r>
              <a:rPr lang="en-US" sz="3200" spc="-5" dirty="0">
                <a:cs typeface="Cambria"/>
              </a:rPr>
              <a:t>Once </a:t>
            </a:r>
            <a:r>
              <a:rPr lang="en-US" sz="3200" spc="-10" dirty="0">
                <a:cs typeface="Cambria"/>
              </a:rPr>
              <a:t>completed, select the </a:t>
            </a:r>
            <a:r>
              <a:rPr lang="en-US" sz="3200" spc="-25" dirty="0">
                <a:cs typeface="Cambria"/>
              </a:rPr>
              <a:t>“Save </a:t>
            </a:r>
            <a:r>
              <a:rPr lang="en-US" sz="3200" spc="-5" dirty="0">
                <a:cs typeface="Cambria"/>
              </a:rPr>
              <a:t>and </a:t>
            </a:r>
            <a:r>
              <a:rPr lang="en-US" sz="3200" spc="-80" dirty="0">
                <a:cs typeface="Cambria"/>
              </a:rPr>
              <a:t>Stay,” </a:t>
            </a:r>
            <a:r>
              <a:rPr lang="en-US" sz="3200" spc="-25" dirty="0">
                <a:cs typeface="Cambria"/>
              </a:rPr>
              <a:t>“Save </a:t>
            </a:r>
            <a:r>
              <a:rPr lang="en-US" sz="3200" spc="-5" dirty="0">
                <a:cs typeface="Cambria"/>
              </a:rPr>
              <a:t>and </a:t>
            </a:r>
            <a:r>
              <a:rPr lang="en-US" sz="3200" spc="-15" dirty="0">
                <a:cs typeface="Cambria"/>
              </a:rPr>
              <a:t>Add </a:t>
            </a:r>
            <a:r>
              <a:rPr lang="en-US" sz="3200" spc="-55" dirty="0">
                <a:cs typeface="Cambria"/>
              </a:rPr>
              <a:t>Another,” </a:t>
            </a:r>
            <a:r>
              <a:rPr lang="en-US" sz="3200" spc="-5" dirty="0">
                <a:cs typeface="Cambria"/>
              </a:rPr>
              <a:t>or </a:t>
            </a:r>
            <a:r>
              <a:rPr lang="en-US" sz="3200" spc="-25" dirty="0">
                <a:cs typeface="Cambria"/>
              </a:rPr>
              <a:t>“Save </a:t>
            </a:r>
            <a:r>
              <a:rPr lang="en-US" sz="3200" spc="-5" dirty="0">
                <a:cs typeface="Cambria"/>
              </a:rPr>
              <a:t>and </a:t>
            </a:r>
            <a:r>
              <a:rPr lang="en-US" sz="3200" spc="-25" dirty="0">
                <a:cs typeface="Cambria"/>
              </a:rPr>
              <a:t>Return”</a:t>
            </a:r>
            <a:r>
              <a:rPr lang="en-US" sz="3200" spc="155" dirty="0">
                <a:cs typeface="Cambria"/>
              </a:rPr>
              <a:t> </a:t>
            </a:r>
            <a:r>
              <a:rPr lang="en-US" sz="3200" spc="-10" dirty="0">
                <a:cs typeface="Cambria"/>
              </a:rPr>
              <a:t>button.</a:t>
            </a:r>
            <a:endParaRPr lang="en-US" sz="3200" dirty="0">
              <a:cs typeface="Cambria"/>
            </a:endParaRPr>
          </a:p>
          <a:p>
            <a:pPr marL="112712" indent="0">
              <a:buNone/>
            </a:pPr>
            <a:endParaRPr lang="en-US" dirty="0"/>
          </a:p>
        </p:txBody>
      </p:sp>
      <p:pic>
        <p:nvPicPr>
          <p:cNvPr id="6" name="Picture 5" descr="C to B Transition page and the fields that must be filled out">
            <a:extLst>
              <a:ext uri="{FF2B5EF4-FFF2-40B4-BE49-F238E27FC236}">
                <a16:creationId xmlns:a16="http://schemas.microsoft.com/office/drawing/2014/main" id="{3BF75667-745D-7B9E-5A54-258DC5C73976}"/>
              </a:ext>
            </a:extLst>
          </p:cNvPr>
          <p:cNvPicPr>
            <a:picLocks noChangeAspect="1"/>
          </p:cNvPicPr>
          <p:nvPr/>
        </p:nvPicPr>
        <p:blipFill>
          <a:blip r:embed="rId3"/>
          <a:stretch>
            <a:fillRect/>
          </a:stretch>
        </p:blipFill>
        <p:spPr>
          <a:xfrm>
            <a:off x="3733800" y="673286"/>
            <a:ext cx="5113177" cy="4349357"/>
          </a:xfrm>
          <a:prstGeom prst="rect">
            <a:avLst/>
          </a:prstGeom>
        </p:spPr>
      </p:pic>
    </p:spTree>
    <p:extLst>
      <p:ext uri="{BB962C8B-B14F-4D97-AF65-F5344CB8AC3E}">
        <p14:creationId xmlns:p14="http://schemas.microsoft.com/office/powerpoint/2010/main" val="145394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278A40-2AE7-37AE-2533-9B4430B57CF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Parent Surveys</a:t>
            </a:r>
          </a:p>
        </p:txBody>
      </p:sp>
      <p:sp>
        <p:nvSpPr>
          <p:cNvPr id="3" name="Content Placeholder 2">
            <a:extLst>
              <a:ext uri="{FF2B5EF4-FFF2-40B4-BE49-F238E27FC236}">
                <a16:creationId xmlns:a16="http://schemas.microsoft.com/office/drawing/2014/main" id="{D02F8160-3F80-FD75-B6CD-52E098431F96}"/>
              </a:ext>
            </a:extLst>
          </p:cNvPr>
          <p:cNvSpPr>
            <a:spLocks noGrp="1"/>
          </p:cNvSpPr>
          <p:nvPr>
            <p:ph sz="quarter" idx="11"/>
          </p:nvPr>
        </p:nvSpPr>
        <p:spPr>
          <a:xfrm>
            <a:off x="152400" y="628650"/>
            <a:ext cx="8839200" cy="4514850"/>
          </a:xfrm>
        </p:spPr>
        <p:txBody>
          <a:bodyPr>
            <a:normAutofit/>
          </a:bodyPr>
          <a:lstStyle/>
          <a:p>
            <a:pPr marL="112712" indent="0">
              <a:buNone/>
            </a:pPr>
            <a:r>
              <a:rPr lang="en-US" sz="2400" dirty="0"/>
              <a:t>Purpose is to increase parent engagement and provide data for State Performance Plan (SPP) Indicator 8 which states:</a:t>
            </a:r>
          </a:p>
          <a:p>
            <a:r>
              <a:rPr lang="en-US" sz="2400" dirty="0"/>
              <a:t>Percent of parents with a child receiving special education services, who report school facilitated parent involvement as a means of improving services and results for children with disabilities.</a:t>
            </a:r>
          </a:p>
          <a:p>
            <a:r>
              <a:rPr lang="en-US" sz="2400" dirty="0"/>
              <a:t>Local Education Agencies (LEA) provide parents with the survey or a survey link, and the parents complete the survey and mail it back to the MU/IPP or submit it electronically. </a:t>
            </a:r>
          </a:p>
          <a:p>
            <a:r>
              <a:rPr lang="en-US" sz="2400" dirty="0"/>
              <a:t>Local Education Agencies (LEA) will receive the results of surveys to use in planning for increasing parent involvement.</a:t>
            </a:r>
          </a:p>
        </p:txBody>
      </p:sp>
      <p:sp>
        <p:nvSpPr>
          <p:cNvPr id="2" name="Slide Number Placeholder 1">
            <a:extLst>
              <a:ext uri="{FF2B5EF4-FFF2-40B4-BE49-F238E27FC236}">
                <a16:creationId xmlns:a16="http://schemas.microsoft.com/office/drawing/2014/main" id="{80E6A364-61C5-1999-AB50-5EA246CE1718}"/>
              </a:ext>
            </a:extLst>
          </p:cNvPr>
          <p:cNvSpPr>
            <a:spLocks noGrp="1"/>
          </p:cNvSpPr>
          <p:nvPr>
            <p:ph type="sldNum" sz="quarter" idx="4"/>
          </p:nvPr>
        </p:nvSpPr>
        <p:spPr/>
        <p:txBody>
          <a:bodyPr/>
          <a:lstStyle/>
          <a:p>
            <a:fld id="{3B745311-16E5-4BEF-BFE6-36758A3427EB}" type="slidenum">
              <a:rPr lang="en-US" smtClean="0"/>
              <a:pPr/>
              <a:t>7</a:t>
            </a:fld>
            <a:endParaRPr lang="en-US" dirty="0"/>
          </a:p>
        </p:txBody>
      </p:sp>
    </p:spTree>
    <p:extLst>
      <p:ext uri="{BB962C8B-B14F-4D97-AF65-F5344CB8AC3E}">
        <p14:creationId xmlns:p14="http://schemas.microsoft.com/office/powerpoint/2010/main" val="1040934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684877-EF89-864E-7714-1EB7F586AF0D}"/>
              </a:ext>
            </a:extLst>
          </p:cNvPr>
          <p:cNvSpPr>
            <a:spLocks noGrp="1"/>
          </p:cNvSpPr>
          <p:nvPr>
            <p:ph type="title" idx="4294967295"/>
          </p:nvPr>
        </p:nvSpPr>
        <p:spPr>
          <a:xfrm>
            <a:off x="228600" y="52586"/>
            <a:ext cx="6781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When IEP is not in place by 3</a:t>
            </a:r>
            <a:r>
              <a:rPr kumimoji="0" lang="en-US" sz="3200" b="0" i="0" u="none" strike="noStrike" kern="1200" cap="none" spc="0" normalizeH="0" baseline="30000" noProof="0" dirty="0">
                <a:ln>
                  <a:noFill/>
                </a:ln>
                <a:solidFill>
                  <a:schemeClr val="bg1"/>
                </a:solidFill>
                <a:effectLst/>
                <a:uLnTx/>
                <a:uFillTx/>
                <a:latin typeface="Calibri" panose="020F0502020204030204" pitchFamily="34" charset="0"/>
                <a:ea typeface="+mn-ea"/>
                <a:cs typeface="Calibri" panose="020F0502020204030204" pitchFamily="34" charset="0"/>
              </a:rPr>
              <a:t>rd</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Birthday</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BD8DC59C-9876-E6AD-E62B-2E182821E1CD}"/>
              </a:ext>
            </a:extLst>
          </p:cNvPr>
          <p:cNvSpPr>
            <a:spLocks noGrp="1"/>
          </p:cNvSpPr>
          <p:nvPr>
            <p:ph type="sldNum" sz="quarter" idx="4"/>
          </p:nvPr>
        </p:nvSpPr>
        <p:spPr/>
        <p:txBody>
          <a:bodyPr/>
          <a:lstStyle/>
          <a:p>
            <a:fld id="{3B745311-16E5-4BEF-BFE6-36758A3427EB}" type="slidenum">
              <a:rPr lang="en-US" smtClean="0"/>
              <a:pPr/>
              <a:t>70</a:t>
            </a:fld>
            <a:endParaRPr lang="en-US" dirty="0"/>
          </a:p>
        </p:txBody>
      </p:sp>
      <p:sp>
        <p:nvSpPr>
          <p:cNvPr id="3" name="Content Placeholder 2">
            <a:extLst>
              <a:ext uri="{FF2B5EF4-FFF2-40B4-BE49-F238E27FC236}">
                <a16:creationId xmlns:a16="http://schemas.microsoft.com/office/drawing/2014/main" id="{1B671028-A3F5-24DB-49A9-4EF977FF9221}"/>
              </a:ext>
            </a:extLst>
          </p:cNvPr>
          <p:cNvSpPr>
            <a:spLocks noGrp="1"/>
          </p:cNvSpPr>
          <p:nvPr>
            <p:ph sz="quarter" idx="11"/>
          </p:nvPr>
        </p:nvSpPr>
        <p:spPr>
          <a:xfrm>
            <a:off x="152400" y="819150"/>
            <a:ext cx="8839200" cy="4271764"/>
          </a:xfrm>
        </p:spPr>
        <p:txBody>
          <a:bodyPr>
            <a:noAutofit/>
          </a:bodyPr>
          <a:lstStyle/>
          <a:p>
            <a:r>
              <a:rPr lang="en-US" sz="2400" dirty="0">
                <a:latin typeface="Calibri" panose="020F0502020204030204" pitchFamily="34" charset="0"/>
                <a:cs typeface="Calibri" panose="020F0502020204030204" pitchFamily="34" charset="0"/>
              </a:rPr>
              <a:t>Must provide specific, detailed reasoning in the “If NO, give reason” box. </a:t>
            </a:r>
          </a:p>
          <a:p>
            <a:pPr marL="112712" indent="0">
              <a:buNone/>
            </a:pPr>
            <a:r>
              <a:rPr lang="en-US" sz="2400" b="1" dirty="0">
                <a:latin typeface="+mn-lt"/>
              </a:rPr>
              <a:t>Reasons may include:</a:t>
            </a:r>
          </a:p>
          <a:p>
            <a:pPr marL="457200" indent="-457200">
              <a:buFont typeface="Arial" panose="020B0604020202020204" pitchFamily="34" charset="0"/>
              <a:buChar char="•"/>
            </a:pPr>
            <a:r>
              <a:rPr lang="en-US" sz="2400" dirty="0">
                <a:latin typeface="+mn-lt"/>
              </a:rPr>
              <a:t>Child referral to Part C less than 90 days before the third birthday</a:t>
            </a:r>
          </a:p>
          <a:p>
            <a:pPr marL="457200" indent="-457200">
              <a:buFont typeface="Arial" panose="020B0604020202020204" pitchFamily="34" charset="0"/>
              <a:buChar char="•"/>
            </a:pPr>
            <a:r>
              <a:rPr lang="en-US" sz="2400" dirty="0">
                <a:latin typeface="+mn-lt"/>
              </a:rPr>
              <a:t>The parents opted out of providing directory information to part B and then changed their minds less than 90 days before the third birthday</a:t>
            </a:r>
          </a:p>
          <a:p>
            <a:pPr marL="457200" indent="-457200">
              <a:buFont typeface="Arial" panose="020B0604020202020204" pitchFamily="34" charset="0"/>
              <a:buChar char="•"/>
            </a:pPr>
            <a:r>
              <a:rPr lang="en-US" sz="2400" dirty="0">
                <a:latin typeface="+mn-lt"/>
              </a:rPr>
              <a:t>Delay in providing consent or </a:t>
            </a:r>
            <a:r>
              <a:rPr lang="en-US" sz="2400" dirty="0"/>
              <a:t>parents refusing to provide consent  </a:t>
            </a:r>
          </a:p>
          <a:p>
            <a:pPr marL="457200" indent="-457200">
              <a:buFont typeface="Arial" panose="020B0604020202020204" pitchFamily="34" charset="0"/>
              <a:buChar char="•"/>
            </a:pPr>
            <a:r>
              <a:rPr lang="en-US" sz="2400" dirty="0">
                <a:latin typeface="+mn-lt"/>
              </a:rPr>
              <a:t>Children with summer birthdays whose parents chose to continue early intervention services</a:t>
            </a:r>
          </a:p>
        </p:txBody>
      </p:sp>
    </p:spTree>
    <p:extLst>
      <p:ext uri="{BB962C8B-B14F-4D97-AF65-F5344CB8AC3E}">
        <p14:creationId xmlns:p14="http://schemas.microsoft.com/office/powerpoint/2010/main" val="2198550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0D89E4-F518-D2CF-2FD1-0EEC9E9B29EE}"/>
              </a:ext>
            </a:extLst>
          </p:cNvPr>
          <p:cNvSpPr>
            <a:spLocks noGrp="1"/>
          </p:cNvSpPr>
          <p:nvPr>
            <p:ph type="title" idx="4294967295"/>
          </p:nvPr>
        </p:nvSpPr>
        <p:spPr>
          <a:xfrm>
            <a:off x="304800" y="0"/>
            <a:ext cx="6400800" cy="592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Other Helpful Hints for C to B</a:t>
            </a:r>
          </a:p>
        </p:txBody>
      </p:sp>
      <p:sp>
        <p:nvSpPr>
          <p:cNvPr id="2" name="Slide Number Placeholder 1">
            <a:extLst>
              <a:ext uri="{FF2B5EF4-FFF2-40B4-BE49-F238E27FC236}">
                <a16:creationId xmlns:a16="http://schemas.microsoft.com/office/drawing/2014/main" id="{25B59633-ACD6-8181-1B5E-C9D7F07780BA}"/>
              </a:ext>
            </a:extLst>
          </p:cNvPr>
          <p:cNvSpPr>
            <a:spLocks noGrp="1"/>
          </p:cNvSpPr>
          <p:nvPr>
            <p:ph type="sldNum" sz="quarter" idx="4"/>
          </p:nvPr>
        </p:nvSpPr>
        <p:spPr/>
        <p:txBody>
          <a:bodyPr/>
          <a:lstStyle/>
          <a:p>
            <a:fld id="{3B745311-16E5-4BEF-BFE6-36758A3427EB}" type="slidenum">
              <a:rPr lang="en-US" smtClean="0"/>
              <a:pPr/>
              <a:t>71</a:t>
            </a:fld>
            <a:endParaRPr lang="en-US" dirty="0"/>
          </a:p>
        </p:txBody>
      </p:sp>
      <p:sp>
        <p:nvSpPr>
          <p:cNvPr id="3" name="Content Placeholder 2">
            <a:extLst>
              <a:ext uri="{FF2B5EF4-FFF2-40B4-BE49-F238E27FC236}">
                <a16:creationId xmlns:a16="http://schemas.microsoft.com/office/drawing/2014/main" id="{7AA9051A-E978-4912-1372-18FB2340D7E3}"/>
              </a:ext>
            </a:extLst>
          </p:cNvPr>
          <p:cNvSpPr>
            <a:spLocks noGrp="1"/>
          </p:cNvSpPr>
          <p:nvPr>
            <p:ph sz="quarter" idx="11"/>
          </p:nvPr>
        </p:nvSpPr>
        <p:spPr>
          <a:xfrm>
            <a:off x="152400" y="819149"/>
            <a:ext cx="8839200" cy="4127897"/>
          </a:xfrm>
        </p:spPr>
        <p:txBody>
          <a:bodyPr>
            <a:normAutofit fontScale="92500" lnSpcReduction="10000"/>
          </a:bodyPr>
          <a:lstStyle/>
          <a:p>
            <a:r>
              <a:rPr lang="en-US" dirty="0"/>
              <a:t>When the C to B Referral is LESS than 90 days, and the 30-60-30 timeline is followed, the C to B student is still entered as a C to B Transition.</a:t>
            </a:r>
          </a:p>
          <a:p>
            <a:endParaRPr lang="en-US" sz="1500" dirty="0"/>
          </a:p>
          <a:p>
            <a:r>
              <a:rPr lang="en-US" dirty="0"/>
              <a:t>If the student is NOT a First Steps transition and are 3, they are included in the Initial Evaluation Timeline.</a:t>
            </a:r>
          </a:p>
          <a:p>
            <a:endParaRPr lang="en-US" sz="1500" dirty="0"/>
          </a:p>
          <a:p>
            <a:r>
              <a:rPr lang="en-US" dirty="0"/>
              <a:t>Reason for NOT meeting timelines, should include specific dates and information supporting the reason.</a:t>
            </a:r>
          </a:p>
          <a:p>
            <a:endParaRPr lang="en-US" dirty="0"/>
          </a:p>
        </p:txBody>
      </p:sp>
    </p:spTree>
    <p:extLst>
      <p:ext uri="{BB962C8B-B14F-4D97-AF65-F5344CB8AC3E}">
        <p14:creationId xmlns:p14="http://schemas.microsoft.com/office/powerpoint/2010/main" val="4080350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A180F8-0241-32CB-0739-D8040B962F3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alt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Importing Data from CSV File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46969EDD-7E4F-5707-E22D-30DF3232FEFB}"/>
              </a:ext>
            </a:extLst>
          </p:cNvPr>
          <p:cNvSpPr>
            <a:spLocks noGrp="1"/>
          </p:cNvSpPr>
          <p:nvPr>
            <p:ph sz="quarter" idx="11"/>
          </p:nvPr>
        </p:nvSpPr>
        <p:spPr>
          <a:xfrm>
            <a:off x="152400" y="2706687"/>
            <a:ext cx="8839200" cy="2400300"/>
          </a:xfrm>
        </p:spPr>
        <p:txBody>
          <a:bodyPr>
            <a:noAutofit/>
          </a:bodyPr>
          <a:lstStyle/>
          <a:p>
            <a:r>
              <a:rPr lang="en-US" sz="2000" dirty="0"/>
              <a:t>Click on the Template File (yellow arrow) to use the blank Excel template.</a:t>
            </a:r>
          </a:p>
          <a:p>
            <a:r>
              <a:rPr lang="en-US" sz="2000" dirty="0"/>
              <a:t>Click on the Help (green arrow) to read the directions for preparing the CSV/TXT upload. </a:t>
            </a:r>
          </a:p>
          <a:p>
            <a:r>
              <a:rPr lang="en-US" sz="2000" dirty="0"/>
              <a:t>Click on Choose File (blue arrow) to locate the CSV/TXT file to upload from your computer.</a:t>
            </a:r>
          </a:p>
          <a:p>
            <a:r>
              <a:rPr lang="en-US" sz="2000" dirty="0"/>
              <a:t>Click on Validate and Commit Data from File (orange arrow) once you have uploaded your file.</a:t>
            </a:r>
          </a:p>
        </p:txBody>
      </p:sp>
      <p:grpSp>
        <p:nvGrpSpPr>
          <p:cNvPr id="6" name="Group 5" descr="Importing Data from CSV File">
            <a:extLst>
              <a:ext uri="{FF2B5EF4-FFF2-40B4-BE49-F238E27FC236}">
                <a16:creationId xmlns:a16="http://schemas.microsoft.com/office/drawing/2014/main" id="{8AB33135-DF62-D0F1-A357-AFBD4FA74F94}"/>
              </a:ext>
            </a:extLst>
          </p:cNvPr>
          <p:cNvGrpSpPr/>
          <p:nvPr/>
        </p:nvGrpSpPr>
        <p:grpSpPr>
          <a:xfrm>
            <a:off x="1994758" y="725487"/>
            <a:ext cx="4718462" cy="1981200"/>
            <a:chOff x="1906206" y="1600200"/>
            <a:chExt cx="5169724" cy="2341445"/>
          </a:xfrm>
        </p:grpSpPr>
        <p:pic>
          <p:nvPicPr>
            <p:cNvPr id="7" name="Picture 6" descr="Screenshot of the Import CSV pop up window.">
              <a:extLst>
                <a:ext uri="{FF2B5EF4-FFF2-40B4-BE49-F238E27FC236}">
                  <a16:creationId xmlns:a16="http://schemas.microsoft.com/office/drawing/2014/main" id="{EAE82F66-5F86-F78F-C045-0316DA1465B3}"/>
                </a:ext>
              </a:extLst>
            </p:cNvPr>
            <p:cNvPicPr>
              <a:picLocks noChangeAspect="1"/>
            </p:cNvPicPr>
            <p:nvPr/>
          </p:nvPicPr>
          <p:blipFill>
            <a:blip r:embed="rId3"/>
            <a:stretch>
              <a:fillRect/>
            </a:stretch>
          </p:blipFill>
          <p:spPr>
            <a:xfrm>
              <a:off x="1906206" y="1600200"/>
              <a:ext cx="5169724" cy="2341445"/>
            </a:xfrm>
            <a:prstGeom prst="rect">
              <a:avLst/>
            </a:prstGeom>
          </p:spPr>
        </p:pic>
        <p:pic>
          <p:nvPicPr>
            <p:cNvPr id="8" name="Picture 7" descr="Yellow arrow points to the link for Template File, used to create CSV files.">
              <a:extLst>
                <a:ext uri="{FF2B5EF4-FFF2-40B4-BE49-F238E27FC236}">
                  <a16:creationId xmlns:a16="http://schemas.microsoft.com/office/drawing/2014/main" id="{16682748-D0EF-2520-A52A-CA0703D28A93}"/>
                </a:ext>
              </a:extLst>
            </p:cNvPr>
            <p:cNvPicPr>
              <a:picLocks noChangeAspect="1"/>
            </p:cNvPicPr>
            <p:nvPr/>
          </p:nvPicPr>
          <p:blipFill>
            <a:blip r:embed="rId4"/>
            <a:stretch>
              <a:fillRect/>
            </a:stretch>
          </p:blipFill>
          <p:spPr>
            <a:xfrm rot="18982989">
              <a:off x="4946247" y="2274058"/>
              <a:ext cx="475529" cy="170703"/>
            </a:xfrm>
            <a:prstGeom prst="rect">
              <a:avLst/>
            </a:prstGeom>
          </p:spPr>
        </p:pic>
        <p:pic>
          <p:nvPicPr>
            <p:cNvPr id="9" name="Picture 8" descr="Green arrow points to the link for help when working with a CSV file.">
              <a:extLst>
                <a:ext uri="{FF2B5EF4-FFF2-40B4-BE49-F238E27FC236}">
                  <a16:creationId xmlns:a16="http://schemas.microsoft.com/office/drawing/2014/main" id="{31F6542C-33A5-4E6F-ADAE-4259B9A0EC49}"/>
                </a:ext>
              </a:extLst>
            </p:cNvPr>
            <p:cNvPicPr>
              <a:picLocks noChangeAspect="1"/>
            </p:cNvPicPr>
            <p:nvPr/>
          </p:nvPicPr>
          <p:blipFill>
            <a:blip r:embed="rId5"/>
            <a:stretch>
              <a:fillRect/>
            </a:stretch>
          </p:blipFill>
          <p:spPr>
            <a:xfrm>
              <a:off x="5715000" y="2538948"/>
              <a:ext cx="627942" cy="188992"/>
            </a:xfrm>
            <a:prstGeom prst="rect">
              <a:avLst/>
            </a:prstGeom>
          </p:spPr>
        </p:pic>
        <p:pic>
          <p:nvPicPr>
            <p:cNvPr id="10" name="Picture 9" descr="Blue arrow points to Choose File, this is where the LEA will chose the file to upload.">
              <a:extLst>
                <a:ext uri="{FF2B5EF4-FFF2-40B4-BE49-F238E27FC236}">
                  <a16:creationId xmlns:a16="http://schemas.microsoft.com/office/drawing/2014/main" id="{78FDAE65-2DB1-BED3-8813-09B12520A070}"/>
                </a:ext>
              </a:extLst>
            </p:cNvPr>
            <p:cNvPicPr>
              <a:picLocks noChangeAspect="1"/>
            </p:cNvPicPr>
            <p:nvPr/>
          </p:nvPicPr>
          <p:blipFill>
            <a:blip r:embed="rId6"/>
            <a:stretch>
              <a:fillRect/>
            </a:stretch>
          </p:blipFill>
          <p:spPr>
            <a:xfrm rot="10800000">
              <a:off x="2895600" y="2780447"/>
              <a:ext cx="402371" cy="170703"/>
            </a:xfrm>
            <a:prstGeom prst="rect">
              <a:avLst/>
            </a:prstGeom>
          </p:spPr>
        </p:pic>
        <p:sp>
          <p:nvSpPr>
            <p:cNvPr id="11" name="Right Arrow 8" descr="Red arrow points to Validate and Commit Data from File, this is the yes, this is the file I want to use.">
              <a:extLst>
                <a:ext uri="{FF2B5EF4-FFF2-40B4-BE49-F238E27FC236}">
                  <a16:creationId xmlns:a16="http://schemas.microsoft.com/office/drawing/2014/main" id="{E99F247A-A3F0-0C67-738B-4D6F8CF6CF06}"/>
                </a:ext>
              </a:extLst>
            </p:cNvPr>
            <p:cNvSpPr/>
            <p:nvPr/>
          </p:nvSpPr>
          <p:spPr>
            <a:xfrm rot="10800000">
              <a:off x="5495571" y="3176052"/>
              <a:ext cx="533400" cy="182201"/>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7E5D61B9-2981-59CE-B162-66E296B80C8C}"/>
              </a:ext>
            </a:extLst>
          </p:cNvPr>
          <p:cNvSpPr>
            <a:spLocks noGrp="1"/>
          </p:cNvSpPr>
          <p:nvPr>
            <p:ph type="sldNum" sz="quarter" idx="4"/>
          </p:nvPr>
        </p:nvSpPr>
        <p:spPr/>
        <p:txBody>
          <a:bodyPr/>
          <a:lstStyle/>
          <a:p>
            <a:fld id="{3B745311-16E5-4BEF-BFE6-36758A3427EB}" type="slidenum">
              <a:rPr lang="en-US" smtClean="0"/>
              <a:pPr/>
              <a:t>72</a:t>
            </a:fld>
            <a:endParaRPr lang="en-US" dirty="0"/>
          </a:p>
        </p:txBody>
      </p:sp>
    </p:spTree>
    <p:extLst>
      <p:ext uri="{BB962C8B-B14F-4D97-AF65-F5344CB8AC3E}">
        <p14:creationId xmlns:p14="http://schemas.microsoft.com/office/powerpoint/2010/main" val="2319909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D92004-35FF-4B0E-6067-C47907E553F1}"/>
              </a:ext>
            </a:extLst>
          </p:cNvPr>
          <p:cNvSpPr>
            <a:spLocks noGrp="1"/>
          </p:cNvSpPr>
          <p:nvPr>
            <p:ph type="title" idx="4294967295"/>
          </p:nvPr>
        </p:nvSpPr>
        <p:spPr>
          <a:xfrm>
            <a:off x="76200" y="111419"/>
            <a:ext cx="8534400" cy="630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CSV/TXT File Template for C to B Transition Timelines</a:t>
            </a:r>
          </a:p>
        </p:txBody>
      </p:sp>
      <p:sp>
        <p:nvSpPr>
          <p:cNvPr id="3" name="Content Placeholder 2">
            <a:extLst>
              <a:ext uri="{FF2B5EF4-FFF2-40B4-BE49-F238E27FC236}">
                <a16:creationId xmlns:a16="http://schemas.microsoft.com/office/drawing/2014/main" id="{14E026F4-69C1-0560-0ED7-843321E10473}"/>
              </a:ext>
            </a:extLst>
          </p:cNvPr>
          <p:cNvSpPr>
            <a:spLocks noGrp="1"/>
          </p:cNvSpPr>
          <p:nvPr>
            <p:ph sz="quarter" idx="11"/>
          </p:nvPr>
        </p:nvSpPr>
        <p:spPr>
          <a:xfrm>
            <a:off x="152400" y="742950"/>
            <a:ext cx="8839200" cy="1676400"/>
          </a:xfrm>
        </p:spPr>
        <p:txBody>
          <a:bodyPr>
            <a:normAutofit fontScale="55000" lnSpcReduction="20000"/>
          </a:bodyPr>
          <a:lstStyle/>
          <a:p>
            <a:pPr marL="298450" indent="-285750">
              <a:lnSpc>
                <a:spcPct val="100000"/>
              </a:lnSpc>
              <a:spcBef>
                <a:spcPts val="10"/>
              </a:spcBef>
              <a:buSzPct val="60000"/>
              <a:buFont typeface="Arial" panose="020B0604020202020204" pitchFamily="34" charset="0"/>
              <a:buChar char="•"/>
              <a:tabLst>
                <a:tab pos="332105" algn="l"/>
                <a:tab pos="332740" algn="l"/>
              </a:tabLst>
            </a:pPr>
            <a:r>
              <a:rPr lang="en-US" sz="3200" dirty="0">
                <a:cs typeface="Times New Roman"/>
              </a:rPr>
              <a:t>The</a:t>
            </a:r>
            <a:r>
              <a:rPr lang="en-US" sz="3200" spc="-15" dirty="0">
                <a:cs typeface="Times New Roman"/>
              </a:rPr>
              <a:t> </a:t>
            </a:r>
            <a:r>
              <a:rPr lang="en-US" sz="3200" dirty="0">
                <a:cs typeface="Times New Roman"/>
              </a:rPr>
              <a:t>file</a:t>
            </a:r>
            <a:r>
              <a:rPr lang="en-US" sz="3200" spc="-30" dirty="0">
                <a:cs typeface="Times New Roman"/>
              </a:rPr>
              <a:t> </a:t>
            </a:r>
            <a:r>
              <a:rPr lang="en-US" sz="3200" dirty="0">
                <a:cs typeface="Times New Roman"/>
              </a:rPr>
              <a:t>can</a:t>
            </a:r>
            <a:r>
              <a:rPr lang="en-US" sz="3200" spc="-5" dirty="0">
                <a:cs typeface="Times New Roman"/>
              </a:rPr>
              <a:t> </a:t>
            </a:r>
            <a:r>
              <a:rPr lang="en-US" sz="3200" dirty="0">
                <a:cs typeface="Times New Roman"/>
              </a:rPr>
              <a:t>have</a:t>
            </a:r>
            <a:r>
              <a:rPr lang="en-US" sz="3200" spc="-15" dirty="0">
                <a:cs typeface="Times New Roman"/>
              </a:rPr>
              <a:t> </a:t>
            </a:r>
            <a:r>
              <a:rPr lang="en-US" sz="3200" dirty="0">
                <a:cs typeface="Times New Roman"/>
              </a:rPr>
              <a:t>an</a:t>
            </a:r>
            <a:r>
              <a:rPr lang="en-US" sz="3200" spc="-5" dirty="0">
                <a:cs typeface="Times New Roman"/>
              </a:rPr>
              <a:t> </a:t>
            </a:r>
            <a:r>
              <a:rPr lang="en-US" sz="3200" dirty="0">
                <a:cs typeface="Times New Roman"/>
              </a:rPr>
              <a:t>extension</a:t>
            </a:r>
            <a:r>
              <a:rPr lang="en-US" sz="3200" spc="-40" dirty="0">
                <a:cs typeface="Times New Roman"/>
              </a:rPr>
              <a:t> </a:t>
            </a:r>
            <a:r>
              <a:rPr lang="en-US" sz="3200" dirty="0">
                <a:cs typeface="Times New Roman"/>
              </a:rPr>
              <a:t>of</a:t>
            </a:r>
            <a:r>
              <a:rPr lang="en-US" sz="3200" spc="-20" dirty="0">
                <a:cs typeface="Times New Roman"/>
              </a:rPr>
              <a:t> </a:t>
            </a:r>
            <a:r>
              <a:rPr lang="en-US" sz="3200" dirty="0">
                <a:cs typeface="Times New Roman"/>
              </a:rPr>
              <a:t>.csv</a:t>
            </a:r>
            <a:r>
              <a:rPr lang="en-US" sz="3200" spc="10" dirty="0">
                <a:cs typeface="Times New Roman"/>
              </a:rPr>
              <a:t> </a:t>
            </a:r>
            <a:r>
              <a:rPr lang="en-US" sz="3200" dirty="0">
                <a:cs typeface="Times New Roman"/>
              </a:rPr>
              <a:t>or</a:t>
            </a:r>
            <a:r>
              <a:rPr lang="en-US" sz="3200" spc="-15" dirty="0">
                <a:cs typeface="Times New Roman"/>
              </a:rPr>
              <a:t> </a:t>
            </a:r>
            <a:r>
              <a:rPr lang="en-US" sz="3200" spc="-10" dirty="0">
                <a:cs typeface="Times New Roman"/>
              </a:rPr>
              <a:t>.txt.</a:t>
            </a:r>
            <a:endParaRPr lang="en-US" sz="32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3200" dirty="0">
                <a:cs typeface="Times New Roman"/>
              </a:rPr>
              <a:t>Upon</a:t>
            </a:r>
            <a:r>
              <a:rPr lang="en-US" sz="3200" spc="-25" dirty="0">
                <a:cs typeface="Times New Roman"/>
              </a:rPr>
              <a:t> </a:t>
            </a:r>
            <a:r>
              <a:rPr lang="en-US" sz="3200" dirty="0">
                <a:cs typeface="Times New Roman"/>
              </a:rPr>
              <a:t>submitting</a:t>
            </a:r>
            <a:r>
              <a:rPr lang="en-US" sz="3200" spc="-40" dirty="0">
                <a:cs typeface="Times New Roman"/>
              </a:rPr>
              <a:t> </a:t>
            </a:r>
            <a:r>
              <a:rPr lang="en-US" sz="3200" dirty="0">
                <a:cs typeface="Times New Roman"/>
              </a:rPr>
              <a:t>a</a:t>
            </a:r>
            <a:r>
              <a:rPr lang="en-US" sz="3200" spc="-15" dirty="0">
                <a:cs typeface="Times New Roman"/>
              </a:rPr>
              <a:t> </a:t>
            </a:r>
            <a:r>
              <a:rPr lang="en-US" sz="3200" dirty="0">
                <a:cs typeface="Times New Roman"/>
              </a:rPr>
              <a:t>file,</a:t>
            </a:r>
            <a:r>
              <a:rPr lang="en-US" sz="3200" spc="-15" dirty="0">
                <a:cs typeface="Times New Roman"/>
              </a:rPr>
              <a:t> </a:t>
            </a:r>
            <a:r>
              <a:rPr lang="en-US" sz="3200" dirty="0">
                <a:cs typeface="Times New Roman"/>
              </a:rPr>
              <a:t>website</a:t>
            </a:r>
            <a:r>
              <a:rPr lang="en-US" sz="3200" spc="-30" dirty="0">
                <a:cs typeface="Times New Roman"/>
              </a:rPr>
              <a:t> </a:t>
            </a:r>
            <a:r>
              <a:rPr lang="en-US" sz="3200" dirty="0">
                <a:cs typeface="Times New Roman"/>
              </a:rPr>
              <a:t>will</a:t>
            </a:r>
            <a:r>
              <a:rPr lang="en-US" sz="3200" spc="-20" dirty="0">
                <a:cs typeface="Times New Roman"/>
              </a:rPr>
              <a:t> </a:t>
            </a:r>
            <a:r>
              <a:rPr lang="en-US" sz="3200" dirty="0">
                <a:cs typeface="Times New Roman"/>
              </a:rPr>
              <a:t>first</a:t>
            </a:r>
            <a:r>
              <a:rPr lang="en-US" sz="3200" spc="-25" dirty="0">
                <a:cs typeface="Times New Roman"/>
              </a:rPr>
              <a:t> </a:t>
            </a:r>
            <a:r>
              <a:rPr lang="en-US" sz="3200" dirty="0">
                <a:cs typeface="Times New Roman"/>
              </a:rPr>
              <a:t>validate</a:t>
            </a:r>
            <a:r>
              <a:rPr lang="en-US" sz="3200" spc="-40" dirty="0">
                <a:cs typeface="Times New Roman"/>
              </a:rPr>
              <a:t> </a:t>
            </a:r>
            <a:r>
              <a:rPr lang="en-US" sz="3200" dirty="0">
                <a:cs typeface="Times New Roman"/>
              </a:rPr>
              <a:t>and</a:t>
            </a:r>
            <a:r>
              <a:rPr lang="en-US" sz="3200" spc="-5" dirty="0">
                <a:cs typeface="Times New Roman"/>
              </a:rPr>
              <a:t> </a:t>
            </a:r>
            <a:r>
              <a:rPr lang="en-US" sz="3200" dirty="0">
                <a:cs typeface="Times New Roman"/>
              </a:rPr>
              <a:t>if</a:t>
            </a:r>
            <a:r>
              <a:rPr lang="en-US" sz="3200" spc="-20" dirty="0">
                <a:cs typeface="Times New Roman"/>
              </a:rPr>
              <a:t> </a:t>
            </a:r>
            <a:r>
              <a:rPr lang="en-US" sz="3200" dirty="0">
                <a:cs typeface="Times New Roman"/>
              </a:rPr>
              <a:t>valid</a:t>
            </a:r>
            <a:r>
              <a:rPr lang="en-US" sz="3200" spc="-30" dirty="0">
                <a:cs typeface="Times New Roman"/>
              </a:rPr>
              <a:t> </a:t>
            </a:r>
            <a:r>
              <a:rPr lang="en-US" sz="3200" dirty="0">
                <a:cs typeface="Times New Roman"/>
              </a:rPr>
              <a:t>will</a:t>
            </a:r>
            <a:r>
              <a:rPr lang="en-US" sz="3200" spc="-20" dirty="0">
                <a:cs typeface="Times New Roman"/>
              </a:rPr>
              <a:t> </a:t>
            </a:r>
            <a:r>
              <a:rPr lang="en-US" sz="3200" dirty="0">
                <a:cs typeface="Times New Roman"/>
              </a:rPr>
              <a:t>then</a:t>
            </a:r>
            <a:r>
              <a:rPr lang="en-US" sz="3200" spc="-10" dirty="0">
                <a:cs typeface="Times New Roman"/>
              </a:rPr>
              <a:t> </a:t>
            </a:r>
            <a:r>
              <a:rPr lang="en-US" sz="3200" dirty="0">
                <a:cs typeface="Times New Roman"/>
              </a:rPr>
              <a:t>prompt</a:t>
            </a:r>
            <a:r>
              <a:rPr lang="en-US" sz="3200" spc="-20" dirty="0">
                <a:cs typeface="Times New Roman"/>
              </a:rPr>
              <a:t> </a:t>
            </a:r>
            <a:r>
              <a:rPr lang="en-US" sz="3200" dirty="0">
                <a:cs typeface="Times New Roman"/>
              </a:rPr>
              <a:t>the</a:t>
            </a:r>
            <a:r>
              <a:rPr lang="en-US" sz="3200" spc="-30" dirty="0">
                <a:cs typeface="Times New Roman"/>
              </a:rPr>
              <a:t> </a:t>
            </a:r>
            <a:r>
              <a:rPr lang="en-US" sz="3200" dirty="0">
                <a:cs typeface="Times New Roman"/>
              </a:rPr>
              <a:t>user</a:t>
            </a:r>
            <a:r>
              <a:rPr lang="en-US" sz="3200" spc="-5" dirty="0">
                <a:cs typeface="Times New Roman"/>
              </a:rPr>
              <a:t> </a:t>
            </a:r>
            <a:r>
              <a:rPr lang="en-US" sz="3200" dirty="0">
                <a:cs typeface="Times New Roman"/>
              </a:rPr>
              <a:t>to</a:t>
            </a:r>
            <a:r>
              <a:rPr lang="en-US" sz="3200" spc="-15" dirty="0">
                <a:cs typeface="Times New Roman"/>
              </a:rPr>
              <a:t> </a:t>
            </a:r>
            <a:r>
              <a:rPr lang="en-US" sz="3200" dirty="0">
                <a:cs typeface="Times New Roman"/>
              </a:rPr>
              <a:t>commit</a:t>
            </a:r>
            <a:r>
              <a:rPr lang="en-US" sz="3200" spc="-5" dirty="0">
                <a:cs typeface="Times New Roman"/>
              </a:rPr>
              <a:t> </a:t>
            </a:r>
            <a:r>
              <a:rPr lang="en-US" sz="3200" dirty="0">
                <a:cs typeface="Times New Roman"/>
              </a:rPr>
              <a:t>the</a:t>
            </a:r>
            <a:r>
              <a:rPr lang="en-US" sz="3200" spc="-10" dirty="0">
                <a:cs typeface="Times New Roman"/>
              </a:rPr>
              <a:t> data.</a:t>
            </a:r>
            <a:endParaRPr lang="en-US" sz="32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3200" dirty="0">
                <a:cs typeface="Times New Roman"/>
              </a:rPr>
              <a:t>Data</a:t>
            </a:r>
            <a:r>
              <a:rPr lang="en-US" sz="3200" spc="-15" dirty="0">
                <a:cs typeface="Times New Roman"/>
              </a:rPr>
              <a:t> </a:t>
            </a:r>
            <a:r>
              <a:rPr lang="en-US" sz="3200" dirty="0">
                <a:cs typeface="Times New Roman"/>
              </a:rPr>
              <a:t>rows should</a:t>
            </a:r>
            <a:r>
              <a:rPr lang="en-US" sz="3200" spc="-35" dirty="0">
                <a:cs typeface="Times New Roman"/>
              </a:rPr>
              <a:t> </a:t>
            </a:r>
            <a:r>
              <a:rPr lang="en-US" sz="3200" dirty="0">
                <a:cs typeface="Times New Roman"/>
              </a:rPr>
              <a:t>contain</a:t>
            </a:r>
            <a:r>
              <a:rPr lang="en-US" sz="3200" spc="-25" dirty="0">
                <a:cs typeface="Times New Roman"/>
              </a:rPr>
              <a:t> </a:t>
            </a:r>
            <a:r>
              <a:rPr lang="en-US" sz="3200" dirty="0">
                <a:cs typeface="Times New Roman"/>
              </a:rPr>
              <a:t>only</a:t>
            </a:r>
            <a:r>
              <a:rPr lang="en-US" sz="3200" spc="-25" dirty="0">
                <a:cs typeface="Times New Roman"/>
              </a:rPr>
              <a:t> </a:t>
            </a:r>
            <a:r>
              <a:rPr lang="en-US" sz="3200" dirty="0">
                <a:cs typeface="Times New Roman"/>
              </a:rPr>
              <a:t>information</a:t>
            </a:r>
            <a:r>
              <a:rPr lang="en-US" sz="3200" spc="-40" dirty="0">
                <a:cs typeface="Times New Roman"/>
              </a:rPr>
              <a:t> </a:t>
            </a:r>
            <a:r>
              <a:rPr lang="en-US" sz="3200" dirty="0">
                <a:cs typeface="Times New Roman"/>
              </a:rPr>
              <a:t>intended</a:t>
            </a:r>
            <a:r>
              <a:rPr lang="en-US" sz="3200" spc="-25" dirty="0">
                <a:cs typeface="Times New Roman"/>
              </a:rPr>
              <a:t> </a:t>
            </a:r>
            <a:r>
              <a:rPr lang="en-US" sz="3200" dirty="0">
                <a:cs typeface="Times New Roman"/>
              </a:rPr>
              <a:t>for</a:t>
            </a:r>
            <a:r>
              <a:rPr lang="en-US" sz="3200" spc="-15" dirty="0">
                <a:cs typeface="Times New Roman"/>
              </a:rPr>
              <a:t> </a:t>
            </a:r>
            <a:r>
              <a:rPr lang="en-US" sz="3200" dirty="0">
                <a:cs typeface="Times New Roman"/>
              </a:rPr>
              <a:t>C</a:t>
            </a:r>
            <a:r>
              <a:rPr lang="en-US" sz="3200" spc="-10" dirty="0">
                <a:cs typeface="Times New Roman"/>
              </a:rPr>
              <a:t> </a:t>
            </a:r>
            <a:r>
              <a:rPr lang="en-US" sz="3200" dirty="0">
                <a:cs typeface="Times New Roman"/>
              </a:rPr>
              <a:t>to</a:t>
            </a:r>
            <a:r>
              <a:rPr lang="en-US" sz="3200" spc="-10" dirty="0">
                <a:cs typeface="Times New Roman"/>
              </a:rPr>
              <a:t> </a:t>
            </a:r>
            <a:r>
              <a:rPr lang="en-US" sz="3200" dirty="0">
                <a:cs typeface="Times New Roman"/>
              </a:rPr>
              <a:t>B </a:t>
            </a:r>
            <a:r>
              <a:rPr lang="en-US" sz="3200" spc="-10" dirty="0">
                <a:cs typeface="Times New Roman"/>
              </a:rPr>
              <a:t>Reviews.</a:t>
            </a:r>
            <a:endParaRPr lang="en-US" sz="32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3200" dirty="0">
                <a:cs typeface="Times New Roman"/>
              </a:rPr>
              <a:t>If</a:t>
            </a:r>
            <a:r>
              <a:rPr lang="en-US" sz="3200" spc="-40" dirty="0">
                <a:cs typeface="Times New Roman"/>
              </a:rPr>
              <a:t> </a:t>
            </a:r>
            <a:r>
              <a:rPr lang="en-US" sz="3200" dirty="0">
                <a:cs typeface="Times New Roman"/>
              </a:rPr>
              <a:t>'Is</a:t>
            </a:r>
            <a:r>
              <a:rPr lang="en-US" sz="3200" spc="-15" dirty="0">
                <a:cs typeface="Times New Roman"/>
              </a:rPr>
              <a:t> </a:t>
            </a:r>
            <a:r>
              <a:rPr lang="en-US" sz="3200" dirty="0">
                <a:cs typeface="Times New Roman"/>
              </a:rPr>
              <a:t>Parental</a:t>
            </a:r>
            <a:r>
              <a:rPr lang="en-US" sz="3200" spc="-40" dirty="0">
                <a:cs typeface="Times New Roman"/>
              </a:rPr>
              <a:t> </a:t>
            </a:r>
            <a:r>
              <a:rPr lang="en-US" sz="3200" dirty="0">
                <a:cs typeface="Times New Roman"/>
              </a:rPr>
              <a:t>Consent</a:t>
            </a:r>
            <a:r>
              <a:rPr lang="en-US" sz="3200" spc="-25" dirty="0">
                <a:cs typeface="Times New Roman"/>
              </a:rPr>
              <a:t> </a:t>
            </a:r>
            <a:r>
              <a:rPr lang="en-US" sz="3200" dirty="0">
                <a:cs typeface="Times New Roman"/>
              </a:rPr>
              <a:t>Received'</a:t>
            </a:r>
            <a:r>
              <a:rPr lang="en-US" sz="3200" spc="-15" dirty="0">
                <a:cs typeface="Times New Roman"/>
              </a:rPr>
              <a:t> </a:t>
            </a:r>
            <a:r>
              <a:rPr lang="en-US" sz="3200" dirty="0">
                <a:cs typeface="Times New Roman"/>
              </a:rPr>
              <a:t>is</a:t>
            </a:r>
            <a:r>
              <a:rPr lang="en-US" sz="3200" spc="-15" dirty="0">
                <a:cs typeface="Times New Roman"/>
              </a:rPr>
              <a:t> </a:t>
            </a:r>
            <a:r>
              <a:rPr lang="en-US" sz="3200" dirty="0">
                <a:cs typeface="Times New Roman"/>
              </a:rPr>
              <a:t>'N'</a:t>
            </a:r>
            <a:r>
              <a:rPr lang="en-US" sz="3200" spc="-5" dirty="0">
                <a:cs typeface="Times New Roman"/>
              </a:rPr>
              <a:t> </a:t>
            </a:r>
            <a:r>
              <a:rPr lang="en-US" sz="3200" dirty="0">
                <a:cs typeface="Times New Roman"/>
              </a:rPr>
              <a:t>the</a:t>
            </a:r>
            <a:r>
              <a:rPr lang="en-US" sz="3200" spc="-40" dirty="0">
                <a:cs typeface="Times New Roman"/>
              </a:rPr>
              <a:t> </a:t>
            </a:r>
            <a:r>
              <a:rPr lang="en-US" sz="3200" dirty="0">
                <a:cs typeface="Times New Roman"/>
              </a:rPr>
              <a:t>remaining</a:t>
            </a:r>
            <a:r>
              <a:rPr lang="en-US" sz="3200" spc="-45" dirty="0">
                <a:cs typeface="Times New Roman"/>
              </a:rPr>
              <a:t> </a:t>
            </a:r>
            <a:r>
              <a:rPr lang="en-US" sz="3200" dirty="0">
                <a:cs typeface="Times New Roman"/>
              </a:rPr>
              <a:t>fields</a:t>
            </a:r>
            <a:r>
              <a:rPr lang="en-US" sz="3200" spc="-40" dirty="0">
                <a:cs typeface="Times New Roman"/>
              </a:rPr>
              <a:t> </a:t>
            </a:r>
            <a:r>
              <a:rPr lang="en-US" sz="3200" dirty="0">
                <a:cs typeface="Times New Roman"/>
              </a:rPr>
              <a:t>are</a:t>
            </a:r>
            <a:r>
              <a:rPr lang="en-US" sz="3200" spc="-25" dirty="0">
                <a:cs typeface="Times New Roman"/>
              </a:rPr>
              <a:t> </a:t>
            </a:r>
            <a:r>
              <a:rPr lang="en-US" sz="3200" dirty="0">
                <a:cs typeface="Times New Roman"/>
              </a:rPr>
              <a:t>not</a:t>
            </a:r>
            <a:r>
              <a:rPr lang="en-US" sz="3200" spc="-25" dirty="0">
                <a:cs typeface="Times New Roman"/>
              </a:rPr>
              <a:t> </a:t>
            </a:r>
            <a:r>
              <a:rPr lang="en-US" sz="3200" spc="-10" dirty="0">
                <a:cs typeface="Times New Roman"/>
              </a:rPr>
              <a:t>required.</a:t>
            </a:r>
            <a:endParaRPr lang="en-US" sz="32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3200" dirty="0">
                <a:cs typeface="Times New Roman"/>
              </a:rPr>
              <a:t>If</a:t>
            </a:r>
            <a:r>
              <a:rPr lang="en-US" sz="3200" spc="-30" dirty="0">
                <a:cs typeface="Times New Roman"/>
              </a:rPr>
              <a:t> </a:t>
            </a:r>
            <a:r>
              <a:rPr lang="en-US" sz="3200" dirty="0">
                <a:cs typeface="Times New Roman"/>
              </a:rPr>
              <a:t>'Is</a:t>
            </a:r>
            <a:r>
              <a:rPr lang="en-US" sz="3200" spc="-5" dirty="0">
                <a:cs typeface="Times New Roman"/>
              </a:rPr>
              <a:t> </a:t>
            </a:r>
            <a:r>
              <a:rPr lang="en-US" sz="3200" dirty="0">
                <a:cs typeface="Times New Roman"/>
              </a:rPr>
              <a:t>Student</a:t>
            </a:r>
            <a:r>
              <a:rPr lang="en-US" sz="3200" spc="-40" dirty="0">
                <a:cs typeface="Times New Roman"/>
              </a:rPr>
              <a:t> </a:t>
            </a:r>
            <a:r>
              <a:rPr lang="en-US" sz="3200" dirty="0">
                <a:cs typeface="Times New Roman"/>
              </a:rPr>
              <a:t>Eligible'</a:t>
            </a:r>
            <a:r>
              <a:rPr lang="en-US" sz="3200" spc="-30" dirty="0">
                <a:cs typeface="Times New Roman"/>
              </a:rPr>
              <a:t> </a:t>
            </a:r>
            <a:r>
              <a:rPr lang="en-US" sz="3200" dirty="0">
                <a:cs typeface="Times New Roman"/>
              </a:rPr>
              <a:t>is</a:t>
            </a:r>
            <a:r>
              <a:rPr lang="en-US" sz="3200" spc="-20" dirty="0">
                <a:cs typeface="Times New Roman"/>
              </a:rPr>
              <a:t> </a:t>
            </a:r>
            <a:r>
              <a:rPr lang="en-US" sz="3200" dirty="0">
                <a:cs typeface="Times New Roman"/>
              </a:rPr>
              <a:t>'N'</a:t>
            </a:r>
            <a:r>
              <a:rPr lang="en-US" sz="3200" spc="10" dirty="0">
                <a:cs typeface="Times New Roman"/>
              </a:rPr>
              <a:t> </a:t>
            </a:r>
            <a:r>
              <a:rPr lang="en-US" sz="3200" dirty="0">
                <a:cs typeface="Times New Roman"/>
              </a:rPr>
              <a:t>the</a:t>
            </a:r>
            <a:r>
              <a:rPr lang="en-US" sz="3200" spc="-30" dirty="0">
                <a:cs typeface="Times New Roman"/>
              </a:rPr>
              <a:t> </a:t>
            </a:r>
            <a:r>
              <a:rPr lang="en-US" sz="3200" dirty="0">
                <a:cs typeface="Times New Roman"/>
              </a:rPr>
              <a:t>remaining</a:t>
            </a:r>
            <a:r>
              <a:rPr lang="en-US" sz="3200" spc="-50" dirty="0">
                <a:cs typeface="Times New Roman"/>
              </a:rPr>
              <a:t> </a:t>
            </a:r>
            <a:r>
              <a:rPr lang="en-US" sz="3200" dirty="0">
                <a:cs typeface="Times New Roman"/>
              </a:rPr>
              <a:t>fields</a:t>
            </a:r>
            <a:r>
              <a:rPr lang="en-US" sz="3200" spc="-25" dirty="0">
                <a:cs typeface="Times New Roman"/>
              </a:rPr>
              <a:t> </a:t>
            </a:r>
            <a:r>
              <a:rPr lang="en-US" sz="3200" dirty="0">
                <a:cs typeface="Times New Roman"/>
              </a:rPr>
              <a:t>are</a:t>
            </a:r>
            <a:r>
              <a:rPr lang="en-US" sz="3200" spc="-5" dirty="0">
                <a:cs typeface="Times New Roman"/>
              </a:rPr>
              <a:t> </a:t>
            </a:r>
            <a:r>
              <a:rPr lang="en-US" sz="3200" dirty="0">
                <a:cs typeface="Times New Roman"/>
              </a:rPr>
              <a:t>not</a:t>
            </a:r>
            <a:r>
              <a:rPr lang="en-US" sz="3200" spc="-25" dirty="0">
                <a:cs typeface="Times New Roman"/>
              </a:rPr>
              <a:t> </a:t>
            </a:r>
            <a:r>
              <a:rPr lang="en-US" sz="3200" spc="-10" dirty="0">
                <a:cs typeface="Times New Roman"/>
              </a:rPr>
              <a:t>required.</a:t>
            </a:r>
            <a:endParaRPr lang="en-US" sz="3200" dirty="0">
              <a:cs typeface="Times New Roman"/>
            </a:endParaRPr>
          </a:p>
          <a:p>
            <a:endParaRPr lang="en-US" dirty="0"/>
          </a:p>
        </p:txBody>
      </p:sp>
      <p:pic>
        <p:nvPicPr>
          <p:cNvPr id="6" name="Picture 5" descr="Screenshot of the CSV template with sample student data.">
            <a:extLst>
              <a:ext uri="{FF2B5EF4-FFF2-40B4-BE49-F238E27FC236}">
                <a16:creationId xmlns:a16="http://schemas.microsoft.com/office/drawing/2014/main" id="{BA01561B-7BBC-066F-31F8-1823402D0186}"/>
              </a:ext>
            </a:extLst>
          </p:cNvPr>
          <p:cNvPicPr>
            <a:picLocks noChangeAspect="1"/>
          </p:cNvPicPr>
          <p:nvPr/>
        </p:nvPicPr>
        <p:blipFill>
          <a:blip r:embed="rId3"/>
          <a:stretch>
            <a:fillRect/>
          </a:stretch>
        </p:blipFill>
        <p:spPr>
          <a:xfrm>
            <a:off x="685800" y="2366870"/>
            <a:ext cx="7578817" cy="2739824"/>
          </a:xfrm>
          <a:prstGeom prst="rect">
            <a:avLst/>
          </a:prstGeom>
        </p:spPr>
      </p:pic>
      <p:sp>
        <p:nvSpPr>
          <p:cNvPr id="2" name="Slide Number Placeholder 1">
            <a:extLst>
              <a:ext uri="{FF2B5EF4-FFF2-40B4-BE49-F238E27FC236}">
                <a16:creationId xmlns:a16="http://schemas.microsoft.com/office/drawing/2014/main" id="{67982542-F818-25FD-3B6C-125D3007E2F4}"/>
              </a:ext>
            </a:extLst>
          </p:cNvPr>
          <p:cNvSpPr>
            <a:spLocks noGrp="1"/>
          </p:cNvSpPr>
          <p:nvPr>
            <p:ph type="sldNum" sz="quarter" idx="4"/>
          </p:nvPr>
        </p:nvSpPr>
        <p:spPr/>
        <p:txBody>
          <a:bodyPr/>
          <a:lstStyle/>
          <a:p>
            <a:fld id="{3B745311-16E5-4BEF-BFE6-36758A3427EB}" type="slidenum">
              <a:rPr lang="en-US" smtClean="0"/>
              <a:pPr/>
              <a:t>73</a:t>
            </a:fld>
            <a:endParaRPr lang="en-US" dirty="0"/>
          </a:p>
        </p:txBody>
      </p:sp>
    </p:spTree>
    <p:extLst>
      <p:ext uri="{BB962C8B-B14F-4D97-AF65-F5344CB8AC3E}">
        <p14:creationId xmlns:p14="http://schemas.microsoft.com/office/powerpoint/2010/main" val="2817778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093DDB-6646-E06E-82BA-BA3180D5372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Submitting the C </a:t>
            </a:r>
            <a:r>
              <a:rPr kumimoji="0" lang="en-US" sz="3200" b="0" i="0" u="none" strike="noStrike" kern="1200" cap="none" spc="-20" normalizeH="0" baseline="0" noProof="0" dirty="0">
                <a:ln>
                  <a:noFill/>
                </a:ln>
                <a:solidFill>
                  <a:schemeClr val="bg1"/>
                </a:solidFill>
                <a:effectLst/>
                <a:uLnTx/>
                <a:uFillTx/>
                <a:latin typeface="+mn-lt"/>
                <a:ea typeface="+mn-ea"/>
                <a:cs typeface="Times New Roman" panose="02020603050405020304" pitchFamily="18" charset="0"/>
              </a:rPr>
              <a:t>to </a:t>
            </a: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B </a:t>
            </a:r>
            <a:r>
              <a:rPr kumimoji="0" lang="en-US" sz="3200" b="0" i="0" u="none" strike="noStrike" kern="1200" cap="none" spc="-25" normalizeH="0" baseline="0" noProof="0" dirty="0">
                <a:ln>
                  <a:noFill/>
                </a:ln>
                <a:solidFill>
                  <a:schemeClr val="bg1"/>
                </a:solidFill>
                <a:effectLst/>
                <a:uLnTx/>
                <a:uFillTx/>
                <a:latin typeface="+mn-lt"/>
                <a:ea typeface="+mn-ea"/>
                <a:cs typeface="Times New Roman" panose="02020603050405020304" pitchFamily="18" charset="0"/>
              </a:rPr>
              <a:t>Transition </a:t>
            </a:r>
            <a:r>
              <a:rPr kumimoji="0" lang="en-US" sz="3200" b="0" i="0" u="none" strike="noStrike" kern="1200" cap="none" spc="-70" normalizeH="0" baseline="0" noProof="0" dirty="0">
                <a:ln>
                  <a:noFill/>
                </a:ln>
                <a:solidFill>
                  <a:schemeClr val="bg1"/>
                </a:solidFill>
                <a:effectLst/>
                <a:uLnTx/>
                <a:uFillTx/>
                <a:latin typeface="+mn-lt"/>
                <a:ea typeface="+mn-ea"/>
                <a:cs typeface="Times New Roman" panose="02020603050405020304" pitchFamily="18" charset="0"/>
              </a:rPr>
              <a:t>Review</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0DB676B-08CD-3B6F-A29B-6FAFBB1E47E0}"/>
              </a:ext>
            </a:extLst>
          </p:cNvPr>
          <p:cNvSpPr>
            <a:spLocks noGrp="1"/>
          </p:cNvSpPr>
          <p:nvPr>
            <p:ph type="sldNum" sz="quarter" idx="4"/>
          </p:nvPr>
        </p:nvSpPr>
        <p:spPr/>
        <p:txBody>
          <a:bodyPr/>
          <a:lstStyle/>
          <a:p>
            <a:fld id="{3B745311-16E5-4BEF-BFE6-36758A3427EB}" type="slidenum">
              <a:rPr lang="en-US" smtClean="0"/>
              <a:pPr/>
              <a:t>74</a:t>
            </a:fld>
            <a:endParaRPr lang="en-US" dirty="0"/>
          </a:p>
        </p:txBody>
      </p:sp>
      <p:sp>
        <p:nvSpPr>
          <p:cNvPr id="3" name="Content Placeholder 2">
            <a:extLst>
              <a:ext uri="{FF2B5EF4-FFF2-40B4-BE49-F238E27FC236}">
                <a16:creationId xmlns:a16="http://schemas.microsoft.com/office/drawing/2014/main" id="{464E39C9-D9A7-F585-6754-3673E280157E}"/>
              </a:ext>
            </a:extLst>
          </p:cNvPr>
          <p:cNvSpPr>
            <a:spLocks noGrp="1"/>
          </p:cNvSpPr>
          <p:nvPr>
            <p:ph sz="quarter" idx="11"/>
          </p:nvPr>
        </p:nvSpPr>
        <p:spPr>
          <a:xfrm>
            <a:off x="152400" y="819149"/>
            <a:ext cx="8839200" cy="2171053"/>
          </a:xfrm>
        </p:spPr>
        <p:txBody>
          <a:bodyPr>
            <a:normAutofit fontScale="85000" lnSpcReduction="20000"/>
          </a:bodyPr>
          <a:lstStyle/>
          <a:p>
            <a:pPr marL="12700" marR="5080">
              <a:lnSpc>
                <a:spcPct val="100000"/>
              </a:lnSpc>
              <a:spcBef>
                <a:spcPts val="105"/>
              </a:spcBef>
            </a:pPr>
            <a:r>
              <a:rPr lang="en-US" sz="3200" spc="-10" dirty="0">
                <a:cs typeface="Times New Roman" panose="02020603050405020304" pitchFamily="18" charset="0"/>
              </a:rPr>
              <a:t>After </a:t>
            </a:r>
            <a:r>
              <a:rPr lang="en-US" sz="3200" spc="-5" dirty="0">
                <a:cs typeface="Times New Roman" panose="02020603050405020304" pitchFamily="18" charset="0"/>
              </a:rPr>
              <a:t>the district has entered the </a:t>
            </a:r>
            <a:r>
              <a:rPr lang="en-US" sz="3200" spc="-10" dirty="0">
                <a:cs typeface="Times New Roman" panose="02020603050405020304" pitchFamily="18" charset="0"/>
              </a:rPr>
              <a:t>individual </a:t>
            </a:r>
            <a:r>
              <a:rPr lang="en-US" sz="3200" spc="-5" dirty="0">
                <a:cs typeface="Times New Roman" panose="02020603050405020304" pitchFamily="18" charset="0"/>
              </a:rPr>
              <a:t>student information, the district will need </a:t>
            </a:r>
            <a:r>
              <a:rPr lang="en-US" sz="3200" spc="-15" dirty="0">
                <a:cs typeface="Times New Roman" panose="02020603050405020304" pitchFamily="18" charset="0"/>
              </a:rPr>
              <a:t>to </a:t>
            </a:r>
            <a:r>
              <a:rPr lang="en-US" sz="3200" spc="-5" dirty="0">
                <a:cs typeface="Times New Roman" panose="02020603050405020304" pitchFamily="18" charset="0"/>
              </a:rPr>
              <a:t>submit the </a:t>
            </a:r>
            <a:r>
              <a:rPr lang="en-US" sz="3200" dirty="0">
                <a:cs typeface="Times New Roman" panose="02020603050405020304" pitchFamily="18" charset="0"/>
              </a:rPr>
              <a:t>C </a:t>
            </a:r>
            <a:r>
              <a:rPr lang="en-US" sz="3200" spc="-15" dirty="0">
                <a:cs typeface="Times New Roman" panose="02020603050405020304" pitchFamily="18" charset="0"/>
              </a:rPr>
              <a:t>to </a:t>
            </a:r>
            <a:r>
              <a:rPr lang="en-US" sz="3200" dirty="0">
                <a:cs typeface="Times New Roman" panose="02020603050405020304" pitchFamily="18" charset="0"/>
              </a:rPr>
              <a:t>B </a:t>
            </a:r>
            <a:r>
              <a:rPr lang="en-US" sz="3200" spc="-20" dirty="0">
                <a:cs typeface="Times New Roman" panose="02020603050405020304" pitchFamily="18" charset="0"/>
              </a:rPr>
              <a:t>Transition</a:t>
            </a:r>
            <a:r>
              <a:rPr lang="en-US" sz="3200" spc="-15" dirty="0">
                <a:cs typeface="Times New Roman" panose="02020603050405020304" pitchFamily="18" charset="0"/>
              </a:rPr>
              <a:t> reviews.</a:t>
            </a:r>
          </a:p>
          <a:p>
            <a:pPr marL="12700" marR="5080">
              <a:lnSpc>
                <a:spcPct val="100000"/>
              </a:lnSpc>
              <a:spcBef>
                <a:spcPts val="105"/>
              </a:spcBef>
            </a:pPr>
            <a:endParaRPr lang="en-US" spc="-15" dirty="0">
              <a:cs typeface="Times New Roman" panose="02020603050405020304" pitchFamily="18" charset="0"/>
            </a:endParaRPr>
          </a:p>
          <a:p>
            <a:pPr marL="12700" marR="5080">
              <a:lnSpc>
                <a:spcPct val="100000"/>
              </a:lnSpc>
              <a:spcBef>
                <a:spcPts val="105"/>
              </a:spcBef>
            </a:pPr>
            <a:r>
              <a:rPr lang="en-US" sz="3200" spc="-15" dirty="0">
                <a:cs typeface="Times New Roman" panose="02020603050405020304" pitchFamily="18" charset="0"/>
              </a:rPr>
              <a:t>If there are no C to B students, then the LEA will select the </a:t>
            </a:r>
            <a:r>
              <a:rPr lang="en-US" sz="3200" i="1" spc="-15" dirty="0">
                <a:cs typeface="Times New Roman" panose="02020603050405020304" pitchFamily="18" charset="0"/>
              </a:rPr>
              <a:t>Submit with No Students to Report</a:t>
            </a:r>
            <a:r>
              <a:rPr lang="en-US" sz="3200" spc="-15" dirty="0">
                <a:cs typeface="Times New Roman" panose="02020603050405020304" pitchFamily="18" charset="0"/>
              </a:rPr>
              <a:t> button.</a:t>
            </a:r>
            <a:endParaRPr lang="en-US" sz="3200" dirty="0">
              <a:cs typeface="Times New Roman" panose="02020603050405020304" pitchFamily="18" charset="0"/>
            </a:endParaRPr>
          </a:p>
        </p:txBody>
      </p:sp>
      <p:pic>
        <p:nvPicPr>
          <p:cNvPr id="6" name="Picture 5" descr="Screenshot of the C to B Transition Review when the LEA does not have C to B Transition reviews.">
            <a:extLst>
              <a:ext uri="{FF2B5EF4-FFF2-40B4-BE49-F238E27FC236}">
                <a16:creationId xmlns:a16="http://schemas.microsoft.com/office/drawing/2014/main" id="{64B1E4AD-F458-334C-C738-6A6ECC3A83CF}"/>
              </a:ext>
            </a:extLst>
          </p:cNvPr>
          <p:cNvPicPr>
            <a:picLocks noChangeAspect="1"/>
          </p:cNvPicPr>
          <p:nvPr/>
        </p:nvPicPr>
        <p:blipFill rotWithShape="1">
          <a:blip r:embed="rId3"/>
          <a:srcRect l="1721" r="1901"/>
          <a:stretch/>
        </p:blipFill>
        <p:spPr>
          <a:xfrm>
            <a:off x="182461" y="2876550"/>
            <a:ext cx="8839200" cy="2016091"/>
          </a:xfrm>
          <a:prstGeom prst="rect">
            <a:avLst/>
          </a:prstGeom>
        </p:spPr>
      </p:pic>
    </p:spTree>
    <p:extLst>
      <p:ext uri="{BB962C8B-B14F-4D97-AF65-F5344CB8AC3E}">
        <p14:creationId xmlns:p14="http://schemas.microsoft.com/office/powerpoint/2010/main" val="5552074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738F9E-C4CF-5E4F-5961-9EE29589D22C}"/>
              </a:ext>
            </a:extLst>
          </p:cNvPr>
          <p:cNvSpPr>
            <a:spLocks noGrp="1"/>
          </p:cNvSpPr>
          <p:nvPr>
            <p:ph type="title" idx="4294967295"/>
          </p:nvPr>
        </p:nvSpPr>
        <p:spPr>
          <a:xfrm>
            <a:off x="-115765" y="73148"/>
            <a:ext cx="73152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Import C to B Transition into Initial Timelines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056B36FA-8998-6F9B-6AA9-BB72CF057525}"/>
              </a:ext>
            </a:extLst>
          </p:cNvPr>
          <p:cNvSpPr>
            <a:spLocks noGrp="1"/>
          </p:cNvSpPr>
          <p:nvPr>
            <p:ph type="sldNum" sz="quarter" idx="4"/>
          </p:nvPr>
        </p:nvSpPr>
        <p:spPr/>
        <p:txBody>
          <a:bodyPr/>
          <a:lstStyle/>
          <a:p>
            <a:fld id="{3B745311-16E5-4BEF-BFE6-36758A3427EB}" type="slidenum">
              <a:rPr lang="en-US" smtClean="0"/>
              <a:pPr/>
              <a:t>75</a:t>
            </a:fld>
            <a:endParaRPr lang="en-US" dirty="0"/>
          </a:p>
        </p:txBody>
      </p:sp>
      <p:pic>
        <p:nvPicPr>
          <p:cNvPr id="7" name="Picture 6" descr="Screenshot of the Tiered Monitoring: Initial Evaluation Timelines Summary page. Assignments Information, LEA Contact Information and Initial Evaluation Timelines Summary Totals, with additional information on how to upload timelines.">
            <a:extLst>
              <a:ext uri="{FF2B5EF4-FFF2-40B4-BE49-F238E27FC236}">
                <a16:creationId xmlns:a16="http://schemas.microsoft.com/office/drawing/2014/main" id="{0FCCE4BA-B4A4-4CF2-19AC-14733B7D9D20}"/>
              </a:ext>
            </a:extLst>
          </p:cNvPr>
          <p:cNvPicPr>
            <a:picLocks noChangeAspect="1"/>
          </p:cNvPicPr>
          <p:nvPr/>
        </p:nvPicPr>
        <p:blipFill>
          <a:blip r:embed="rId3"/>
          <a:stretch>
            <a:fillRect/>
          </a:stretch>
        </p:blipFill>
        <p:spPr>
          <a:xfrm>
            <a:off x="732670" y="819150"/>
            <a:ext cx="7268330" cy="4324350"/>
          </a:xfrm>
          <a:prstGeom prst="rect">
            <a:avLst/>
          </a:prstGeom>
        </p:spPr>
      </p:pic>
      <p:sp>
        <p:nvSpPr>
          <p:cNvPr id="3" name="Arrow: Left 2">
            <a:extLst>
              <a:ext uri="{FF2B5EF4-FFF2-40B4-BE49-F238E27FC236}">
                <a16:creationId xmlns:a16="http://schemas.microsoft.com/office/drawing/2014/main" id="{AEE89404-8F71-F530-C873-C5DD78CC0A75}"/>
              </a:ext>
              <a:ext uri="{C183D7F6-B498-43B3-948B-1728B52AA6E4}">
                <adec:decorative xmlns:adec="http://schemas.microsoft.com/office/drawing/2017/decorative" val="1"/>
              </a:ext>
            </a:extLst>
          </p:cNvPr>
          <p:cNvSpPr/>
          <p:nvPr/>
        </p:nvSpPr>
        <p:spPr>
          <a:xfrm>
            <a:off x="2743200" y="3790950"/>
            <a:ext cx="978408" cy="228600"/>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1596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5FF16F-7664-E210-5C94-77C106AA1AA2}"/>
              </a:ext>
            </a:extLst>
          </p:cNvPr>
          <p:cNvSpPr>
            <a:spLocks noGrp="1"/>
          </p:cNvSpPr>
          <p:nvPr>
            <p:ph type="title" idx="4294967295"/>
          </p:nvPr>
        </p:nvSpPr>
        <p:spPr>
          <a:xfrm>
            <a:off x="1104900" y="2266950"/>
            <a:ext cx="62103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mn-lt"/>
                <a:ea typeface="+mn-ea"/>
                <a:cs typeface="+mn-cs"/>
              </a:rPr>
              <a:t>Reminders, Helpful Hints </a:t>
            </a:r>
            <a:br>
              <a:rPr kumimoji="0" lang="en-US" sz="3000" b="1" i="0" u="none" strike="noStrike" kern="1200" cap="none" spc="0" normalizeH="0" baseline="0" noProof="0" dirty="0">
                <a:ln>
                  <a:noFill/>
                </a:ln>
                <a:solidFill>
                  <a:schemeClr val="bg1"/>
                </a:solidFill>
                <a:effectLst/>
                <a:uLnTx/>
                <a:uFillTx/>
                <a:latin typeface="+mn-lt"/>
                <a:ea typeface="+mn-ea"/>
                <a:cs typeface="+mn-cs"/>
              </a:rPr>
            </a:br>
            <a:r>
              <a:rPr kumimoji="0" lang="en-US" sz="3000" b="1" i="0" u="none" strike="noStrike" kern="1200" cap="none" spc="0" normalizeH="0" baseline="0" noProof="0" dirty="0">
                <a:ln>
                  <a:noFill/>
                </a:ln>
                <a:solidFill>
                  <a:schemeClr val="bg1"/>
                </a:solidFill>
                <a:effectLst/>
                <a:uLnTx/>
                <a:uFillTx/>
                <a:latin typeface="+mn-lt"/>
                <a:ea typeface="+mn-ea"/>
                <a:cs typeface="+mn-cs"/>
              </a:rPr>
              <a:t>and Guidance</a:t>
            </a:r>
          </a:p>
        </p:txBody>
      </p:sp>
      <p:sp>
        <p:nvSpPr>
          <p:cNvPr id="2" name="Slide Number Placeholder 1">
            <a:extLst>
              <a:ext uri="{FF2B5EF4-FFF2-40B4-BE49-F238E27FC236}">
                <a16:creationId xmlns:a16="http://schemas.microsoft.com/office/drawing/2014/main" id="{76338283-E7EE-639E-46A8-D791FBB5C916}"/>
              </a:ext>
            </a:extLst>
          </p:cNvPr>
          <p:cNvSpPr>
            <a:spLocks noGrp="1"/>
          </p:cNvSpPr>
          <p:nvPr>
            <p:ph type="sldNum" sz="quarter" idx="4"/>
          </p:nvPr>
        </p:nvSpPr>
        <p:spPr/>
        <p:txBody>
          <a:bodyPr/>
          <a:lstStyle/>
          <a:p>
            <a:fld id="{3B745311-16E5-4BEF-BFE6-36758A3427EB}" type="slidenum">
              <a:rPr lang="en-US" smtClean="0"/>
              <a:pPr/>
              <a:t>76</a:t>
            </a:fld>
            <a:endParaRPr lang="en-US" dirty="0"/>
          </a:p>
        </p:txBody>
      </p:sp>
    </p:spTree>
    <p:extLst>
      <p:ext uri="{BB962C8B-B14F-4D97-AF65-F5344CB8AC3E}">
        <p14:creationId xmlns:p14="http://schemas.microsoft.com/office/powerpoint/2010/main" val="3988629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0EF079-F70D-D178-3285-6971F305FFC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5" normalizeH="0" baseline="0" noProof="0" dirty="0">
                <a:ln>
                  <a:noFill/>
                </a:ln>
                <a:solidFill>
                  <a:schemeClr val="bg1"/>
                </a:solidFill>
                <a:effectLst/>
                <a:uLnTx/>
                <a:uFillTx/>
                <a:latin typeface="+mn-lt"/>
                <a:ea typeface="+mn-ea"/>
                <a:cs typeface="Times New Roman" panose="02020603050405020304" pitchFamily="18" charset="0"/>
              </a:rPr>
              <a:t>Reminders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84AAD0F7-AEE2-A07F-5FEE-3066DEA95B53}"/>
              </a:ext>
            </a:extLst>
          </p:cNvPr>
          <p:cNvSpPr>
            <a:spLocks noGrp="1"/>
          </p:cNvSpPr>
          <p:nvPr>
            <p:ph type="sldNum" sz="quarter" idx="4"/>
          </p:nvPr>
        </p:nvSpPr>
        <p:spPr/>
        <p:txBody>
          <a:bodyPr/>
          <a:lstStyle/>
          <a:p>
            <a:fld id="{3B745311-16E5-4BEF-BFE6-36758A3427EB}" type="slidenum">
              <a:rPr lang="en-US" smtClean="0"/>
              <a:pPr/>
              <a:t>77</a:t>
            </a:fld>
            <a:endParaRPr lang="en-US" dirty="0"/>
          </a:p>
        </p:txBody>
      </p:sp>
      <p:sp>
        <p:nvSpPr>
          <p:cNvPr id="3" name="Content Placeholder 2">
            <a:extLst>
              <a:ext uri="{FF2B5EF4-FFF2-40B4-BE49-F238E27FC236}">
                <a16:creationId xmlns:a16="http://schemas.microsoft.com/office/drawing/2014/main" id="{BF8DD211-9CA1-DA3D-3A06-939286AFDE56}"/>
              </a:ext>
            </a:extLst>
          </p:cNvPr>
          <p:cNvSpPr>
            <a:spLocks noGrp="1"/>
          </p:cNvSpPr>
          <p:nvPr>
            <p:ph sz="quarter" idx="11"/>
          </p:nvPr>
        </p:nvSpPr>
        <p:spPr>
          <a:xfrm>
            <a:off x="152400" y="742950"/>
            <a:ext cx="8839200" cy="4267200"/>
          </a:xfrm>
        </p:spPr>
        <p:txBody>
          <a:bodyPr>
            <a:normAutofit/>
          </a:bodyPr>
          <a:lstStyle/>
          <a:p>
            <a:pPr marL="469900" marR="181610" lvl="0" indent="-457200">
              <a:spcBef>
                <a:spcPts val="105"/>
              </a:spcBef>
              <a:buSzPct val="100000"/>
              <a:tabLst>
                <a:tab pos="525780" algn="l"/>
                <a:tab pos="526415" algn="l"/>
              </a:tabLst>
            </a:pPr>
            <a:r>
              <a:rPr lang="en-US" sz="2500" spc="-5" dirty="0">
                <a:cs typeface="Times New Roman" panose="02020603050405020304" pitchFamily="18" charset="0"/>
              </a:rPr>
              <a:t>All communication </a:t>
            </a:r>
            <a:r>
              <a:rPr lang="en-US" sz="2500" spc="-10" dirty="0">
                <a:cs typeface="Times New Roman" panose="02020603050405020304" pitchFamily="18" charset="0"/>
              </a:rPr>
              <a:t>between </a:t>
            </a:r>
            <a:r>
              <a:rPr lang="en-US" sz="2500" dirty="0">
                <a:cs typeface="Times New Roman" panose="02020603050405020304" pitchFamily="18" charset="0"/>
              </a:rPr>
              <a:t>the DESE and the LEA</a:t>
            </a:r>
            <a:r>
              <a:rPr lang="en-US" sz="2500" spc="-5" dirty="0">
                <a:cs typeface="Times New Roman" panose="02020603050405020304" pitchFamily="18" charset="0"/>
              </a:rPr>
              <a:t> </a:t>
            </a:r>
            <a:r>
              <a:rPr lang="en-US" sz="2500" spc="-15" dirty="0">
                <a:cs typeface="Times New Roman" panose="02020603050405020304" pitchFamily="18" charset="0"/>
              </a:rPr>
              <a:t>regarding </a:t>
            </a:r>
            <a:r>
              <a:rPr lang="en-US" sz="2500" dirty="0">
                <a:cs typeface="Times New Roman" panose="02020603050405020304" pitchFamily="18" charset="0"/>
              </a:rPr>
              <a:t>compliance </a:t>
            </a:r>
            <a:r>
              <a:rPr lang="en-US" sz="2500" spc="-5" dirty="0">
                <a:cs typeface="Times New Roman" panose="02020603050405020304" pitchFamily="18" charset="0"/>
              </a:rPr>
              <a:t>monitoring or containing Personally Identifiable Information (PII) will </a:t>
            </a:r>
            <a:r>
              <a:rPr lang="en-US" sz="2500" dirty="0">
                <a:cs typeface="Times New Roman" panose="02020603050405020304" pitchFamily="18" charset="0"/>
              </a:rPr>
              <a:t>be housed </a:t>
            </a:r>
            <a:r>
              <a:rPr lang="en-US" sz="2500" spc="-5" dirty="0">
                <a:cs typeface="Times New Roman" panose="02020603050405020304" pitchFamily="18" charset="0"/>
              </a:rPr>
              <a:t>in </a:t>
            </a:r>
            <a:r>
              <a:rPr lang="en-US" sz="2500" spc="-10" dirty="0">
                <a:cs typeface="Times New Roman" panose="02020603050405020304" pitchFamily="18" charset="0"/>
              </a:rPr>
              <a:t>IMACS</a:t>
            </a:r>
            <a:r>
              <a:rPr lang="en-US" sz="2500" spc="-25" dirty="0">
                <a:cs typeface="Times New Roman" panose="02020603050405020304" pitchFamily="18" charset="0"/>
              </a:rPr>
              <a:t> </a:t>
            </a:r>
            <a:r>
              <a:rPr lang="en-US" sz="2500" spc="-5" dirty="0">
                <a:cs typeface="Times New Roman" panose="02020603050405020304" pitchFamily="18" charset="0"/>
              </a:rPr>
              <a:t>2.0.</a:t>
            </a:r>
          </a:p>
          <a:p>
            <a:pPr marL="298450" marR="181610" indent="-285750">
              <a:spcBef>
                <a:spcPts val="105"/>
              </a:spcBef>
              <a:buSzPct val="100000"/>
              <a:tabLst>
                <a:tab pos="525780" algn="l"/>
                <a:tab pos="526415" algn="l"/>
              </a:tabLst>
            </a:pPr>
            <a:endParaRPr lang="en-US" sz="1200" spc="-5" dirty="0">
              <a:cs typeface="Times New Roman" panose="02020603050405020304" pitchFamily="18" charset="0"/>
            </a:endParaRPr>
          </a:p>
          <a:p>
            <a:pPr marL="469900" marR="181610" lvl="0" indent="-457200">
              <a:spcBef>
                <a:spcPts val="105"/>
              </a:spcBef>
              <a:buSzPct val="100000"/>
              <a:tabLst>
                <a:tab pos="525780" algn="l"/>
                <a:tab pos="526415" algn="l"/>
              </a:tabLst>
            </a:pPr>
            <a:r>
              <a:rPr lang="en-US" sz="2500" spc="-5" dirty="0">
                <a:cs typeface="Times New Roman" panose="02020603050405020304" pitchFamily="18" charset="0"/>
              </a:rPr>
              <a:t>The system will send an email notification to the Special Education contact and DESE supervisor each time information has been submitted or returned.</a:t>
            </a:r>
          </a:p>
          <a:p>
            <a:pPr marL="298450" marR="181610" lvl="0" indent="-285750">
              <a:spcBef>
                <a:spcPts val="105"/>
              </a:spcBef>
              <a:buSzPct val="100000"/>
              <a:tabLst>
                <a:tab pos="525780" algn="l"/>
                <a:tab pos="526415" algn="l"/>
              </a:tabLst>
            </a:pPr>
            <a:endParaRPr lang="en-US" sz="1200" spc="-5" dirty="0">
              <a:cs typeface="Times New Roman" panose="02020603050405020304" pitchFamily="18" charset="0"/>
            </a:endParaRPr>
          </a:p>
          <a:p>
            <a:pPr marL="469900" marR="181610" lvl="0" indent="-457200">
              <a:spcBef>
                <a:spcPts val="105"/>
              </a:spcBef>
              <a:buSzPct val="100000"/>
              <a:tabLst>
                <a:tab pos="525780" algn="l"/>
                <a:tab pos="526415" algn="l"/>
              </a:tabLst>
            </a:pPr>
            <a:r>
              <a:rPr lang="en-US" sz="2500" spc="-5" dirty="0">
                <a:cs typeface="Times New Roman" panose="02020603050405020304" pitchFamily="18" charset="0"/>
              </a:rPr>
              <a:t>Districts will be able to upload required/requested documentation to the individual student record at any time in IMACS 2.0. using the provided request link.</a:t>
            </a:r>
          </a:p>
        </p:txBody>
      </p:sp>
    </p:spTree>
    <p:extLst>
      <p:ext uri="{BB962C8B-B14F-4D97-AF65-F5344CB8AC3E}">
        <p14:creationId xmlns:p14="http://schemas.microsoft.com/office/powerpoint/2010/main" val="3126456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CE612B-A92C-BF8D-179A-4BD4B49B3A0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5" normalizeH="0" baseline="0" noProof="0" dirty="0">
                <a:ln>
                  <a:noFill/>
                </a:ln>
                <a:solidFill>
                  <a:schemeClr val="bg1"/>
                </a:solidFill>
                <a:effectLst/>
                <a:uLnTx/>
                <a:uFillTx/>
                <a:latin typeface="+mn-lt"/>
                <a:ea typeface="+mn-ea"/>
                <a:cs typeface="Times New Roman" panose="02020603050405020304" pitchFamily="18" charset="0"/>
              </a:rPr>
              <a:t>Common Issues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B72B5E0A-9E55-B99F-1DF6-3390803FA369}"/>
              </a:ext>
            </a:extLst>
          </p:cNvPr>
          <p:cNvSpPr>
            <a:spLocks noGrp="1"/>
          </p:cNvSpPr>
          <p:nvPr>
            <p:ph type="sldNum" sz="quarter" idx="4"/>
          </p:nvPr>
        </p:nvSpPr>
        <p:spPr/>
        <p:txBody>
          <a:bodyPr/>
          <a:lstStyle/>
          <a:p>
            <a:fld id="{3B745311-16E5-4BEF-BFE6-36758A3427EB}" type="slidenum">
              <a:rPr lang="en-US" smtClean="0"/>
              <a:pPr/>
              <a:t>78</a:t>
            </a:fld>
            <a:endParaRPr lang="en-US" dirty="0"/>
          </a:p>
        </p:txBody>
      </p:sp>
      <p:sp>
        <p:nvSpPr>
          <p:cNvPr id="3" name="Content Placeholder 2">
            <a:extLst>
              <a:ext uri="{FF2B5EF4-FFF2-40B4-BE49-F238E27FC236}">
                <a16:creationId xmlns:a16="http://schemas.microsoft.com/office/drawing/2014/main" id="{F064BB07-1B11-0F29-8207-0A09B4A77AF8}"/>
              </a:ext>
            </a:extLst>
          </p:cNvPr>
          <p:cNvSpPr>
            <a:spLocks noGrp="1"/>
          </p:cNvSpPr>
          <p:nvPr>
            <p:ph sz="quarter" idx="11"/>
          </p:nvPr>
        </p:nvSpPr>
        <p:spPr>
          <a:xfrm>
            <a:off x="152400" y="742950"/>
            <a:ext cx="8839200" cy="4204096"/>
          </a:xfrm>
        </p:spPr>
        <p:txBody>
          <a:bodyPr>
            <a:noAutofit/>
          </a:bodyPr>
          <a:lstStyle/>
          <a:p>
            <a:pPr marL="355600" marR="181610" indent="-342900">
              <a:spcBef>
                <a:spcPts val="105"/>
              </a:spcBef>
              <a:buSzPct val="100000"/>
              <a:tabLst>
                <a:tab pos="525780" algn="l"/>
                <a:tab pos="526415" algn="l"/>
              </a:tabLst>
            </a:pPr>
            <a:r>
              <a:rPr lang="en-US" sz="2400" spc="-5" dirty="0">
                <a:cs typeface="Times New Roman" panose="02020603050405020304" pitchFamily="18" charset="0"/>
              </a:rPr>
              <a:t>When submitting prior written notices, if the signature line is blank because they were sent electronically, you must also submit a copy of the email in which they were received.</a:t>
            </a:r>
          </a:p>
          <a:p>
            <a:pPr marL="12700" marR="181610" indent="0">
              <a:spcBef>
                <a:spcPts val="105"/>
              </a:spcBef>
              <a:buSzPct val="100000"/>
              <a:buNone/>
              <a:tabLst>
                <a:tab pos="525780" algn="l"/>
                <a:tab pos="526415" algn="l"/>
              </a:tabLst>
            </a:pPr>
            <a:endParaRPr lang="en-US" sz="1200" spc="-5" dirty="0">
              <a:cs typeface="Times New Roman" panose="02020603050405020304" pitchFamily="18" charset="0"/>
            </a:endParaRPr>
          </a:p>
          <a:p>
            <a:pPr marL="355600" marR="181610" indent="-342900">
              <a:spcBef>
                <a:spcPts val="105"/>
              </a:spcBef>
              <a:buSzPct val="100000"/>
              <a:tabLst>
                <a:tab pos="525780" algn="l"/>
                <a:tab pos="526415" algn="l"/>
              </a:tabLst>
            </a:pPr>
            <a:r>
              <a:rPr lang="en-US" sz="2400" spc="-5" dirty="0">
                <a:cs typeface="Times New Roman" panose="02020603050405020304" pitchFamily="18" charset="0"/>
              </a:rPr>
              <a:t>Be sure to submit progress reporting for EVERY IEP, even if it is submitted after the initial file upload.</a:t>
            </a:r>
          </a:p>
          <a:p>
            <a:pPr marL="184150" marR="181610" indent="-171450">
              <a:spcBef>
                <a:spcPts val="105"/>
              </a:spcBef>
              <a:buSzPct val="100000"/>
              <a:tabLst>
                <a:tab pos="525780" algn="l"/>
                <a:tab pos="526415" algn="l"/>
              </a:tabLst>
            </a:pPr>
            <a:endParaRPr lang="en-US" sz="1200" spc="-5" dirty="0">
              <a:cs typeface="Times New Roman" panose="02020603050405020304" pitchFamily="18" charset="0"/>
            </a:endParaRPr>
          </a:p>
          <a:p>
            <a:pPr marL="355600" marR="181610" indent="-342900">
              <a:spcBef>
                <a:spcPts val="105"/>
              </a:spcBef>
              <a:buSzPct val="100000"/>
              <a:tabLst>
                <a:tab pos="525780" algn="l"/>
                <a:tab pos="526415" algn="l"/>
              </a:tabLst>
            </a:pPr>
            <a:r>
              <a:rPr lang="en-US" sz="2400" spc="-5" dirty="0">
                <a:cs typeface="Times New Roman" panose="02020603050405020304" pitchFamily="18" charset="0"/>
              </a:rPr>
              <a:t>Make sure that the correct contact information for the LEA is included on every page in IMACS 2.0.</a:t>
            </a:r>
          </a:p>
          <a:p>
            <a:pPr marL="184150" marR="181610" indent="-171450">
              <a:spcBef>
                <a:spcPts val="105"/>
              </a:spcBef>
              <a:buSzPct val="100000"/>
              <a:tabLst>
                <a:tab pos="525780" algn="l"/>
                <a:tab pos="526415" algn="l"/>
              </a:tabLst>
            </a:pPr>
            <a:endParaRPr lang="en-US" sz="1200" spc="-5" dirty="0">
              <a:cs typeface="Times New Roman" panose="02020603050405020304" pitchFamily="18" charset="0"/>
            </a:endParaRPr>
          </a:p>
          <a:p>
            <a:pPr marL="355600" marR="181610" indent="-342900">
              <a:spcBef>
                <a:spcPts val="105"/>
              </a:spcBef>
              <a:buSzPct val="100000"/>
              <a:tabLst>
                <a:tab pos="525780" algn="l"/>
                <a:tab pos="526415" algn="l"/>
              </a:tabLst>
            </a:pPr>
            <a:r>
              <a:rPr lang="en-US" sz="2400" spc="-5" dirty="0">
                <a:cs typeface="Times New Roman" panose="02020603050405020304" pitchFamily="18" charset="0"/>
              </a:rPr>
              <a:t>Fill out ALL demographic information for student files.</a:t>
            </a:r>
          </a:p>
          <a:p>
            <a:pPr marL="355600" marR="181610" indent="-342900">
              <a:spcBef>
                <a:spcPts val="105"/>
              </a:spcBef>
              <a:buSzPct val="100000"/>
              <a:tabLst>
                <a:tab pos="525780" algn="l"/>
                <a:tab pos="526415" algn="l"/>
              </a:tabLst>
            </a:pPr>
            <a:endParaRPr lang="en-US" sz="1200" spc="-5" dirty="0">
              <a:cs typeface="Times New Roman" panose="02020603050405020304" pitchFamily="18" charset="0"/>
            </a:endParaRPr>
          </a:p>
          <a:p>
            <a:pPr marL="355600" marR="181610" indent="-342900">
              <a:spcBef>
                <a:spcPts val="105"/>
              </a:spcBef>
              <a:buSzPct val="100000"/>
              <a:tabLst>
                <a:tab pos="525780" algn="l"/>
                <a:tab pos="526415" algn="l"/>
              </a:tabLst>
            </a:pPr>
            <a:r>
              <a:rPr lang="en-US" sz="2400" spc="-5" dirty="0">
                <a:cs typeface="Times New Roman" panose="02020603050405020304" pitchFamily="18" charset="0"/>
              </a:rPr>
              <a:t>Be sure to submit a document that states the previous IEP date.</a:t>
            </a:r>
          </a:p>
          <a:p>
            <a:pPr marL="355600" marR="181610" indent="-342900">
              <a:spcBef>
                <a:spcPts val="105"/>
              </a:spcBef>
              <a:buSzPct val="100000"/>
              <a:tabLst>
                <a:tab pos="525780" algn="l"/>
                <a:tab pos="526415" algn="l"/>
              </a:tabLst>
            </a:pPr>
            <a:endParaRPr lang="en-US" sz="2400" spc="-5" dirty="0">
              <a:cs typeface="Times New Roman" panose="02020603050405020304" pitchFamily="18" charset="0"/>
            </a:endParaRPr>
          </a:p>
        </p:txBody>
      </p:sp>
    </p:spTree>
    <p:extLst>
      <p:ext uri="{BB962C8B-B14F-4D97-AF65-F5344CB8AC3E}">
        <p14:creationId xmlns:p14="http://schemas.microsoft.com/office/powerpoint/2010/main" val="18171606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EF5471-17A9-C44F-E0EA-8F66643DCA9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Helpful Links for Tiered Monitoring</a:t>
            </a:r>
          </a:p>
        </p:txBody>
      </p:sp>
      <p:sp>
        <p:nvSpPr>
          <p:cNvPr id="2" name="Slide Number Placeholder 1">
            <a:extLst>
              <a:ext uri="{FF2B5EF4-FFF2-40B4-BE49-F238E27FC236}">
                <a16:creationId xmlns:a16="http://schemas.microsoft.com/office/drawing/2014/main" id="{B0251352-480B-4F4A-EE1D-70F508E782DD}"/>
              </a:ext>
            </a:extLst>
          </p:cNvPr>
          <p:cNvSpPr>
            <a:spLocks noGrp="1"/>
          </p:cNvSpPr>
          <p:nvPr>
            <p:ph type="sldNum" sz="quarter" idx="4"/>
          </p:nvPr>
        </p:nvSpPr>
        <p:spPr/>
        <p:txBody>
          <a:bodyPr/>
          <a:lstStyle/>
          <a:p>
            <a:fld id="{3B745311-16E5-4BEF-BFE6-36758A3427EB}" type="slidenum">
              <a:rPr lang="en-US" smtClean="0"/>
              <a:pPr/>
              <a:t>79</a:t>
            </a:fld>
            <a:endParaRPr lang="en-US" dirty="0"/>
          </a:p>
        </p:txBody>
      </p:sp>
      <p:sp>
        <p:nvSpPr>
          <p:cNvPr id="3" name="Content Placeholder 2">
            <a:extLst>
              <a:ext uri="{FF2B5EF4-FFF2-40B4-BE49-F238E27FC236}">
                <a16:creationId xmlns:a16="http://schemas.microsoft.com/office/drawing/2014/main" id="{E17AD456-9FC0-057C-7859-3779E52EC122}"/>
              </a:ext>
            </a:extLst>
          </p:cNvPr>
          <p:cNvSpPr>
            <a:spLocks noGrp="1"/>
          </p:cNvSpPr>
          <p:nvPr>
            <p:ph sz="quarter" idx="11"/>
          </p:nvPr>
        </p:nvSpPr>
        <p:spPr/>
        <p:txBody>
          <a:bodyPr>
            <a:normAutofit fontScale="77500" lnSpcReduction="2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rgbClr val="444444"/>
                </a:solidFill>
                <a:effectLst/>
                <a:uLnTx/>
                <a:uFillTx/>
                <a:latin typeface="Calibri"/>
                <a:ea typeface="+mn-ea"/>
                <a:cs typeface="+mn-cs"/>
                <a:hlinkClick r:id="rId3"/>
              </a:rPr>
              <a:t>Self-Assessment (Year 1) Guidance and Resources</a:t>
            </a:r>
            <a:endParaRPr kumimoji="0" lang="en-US" sz="3200" b="0" i="0" u="none" strike="noStrike" kern="1200" cap="none" spc="0" normalizeH="0" baseline="0" noProof="0" dirty="0">
              <a:ln>
                <a:noFill/>
              </a:ln>
              <a:solidFill>
                <a:srgbClr val="444444"/>
              </a:solidFill>
              <a:effectLst/>
              <a:uLnTx/>
              <a:uFillTx/>
              <a:latin typeface="Calibri"/>
              <a:ea typeface="+mn-ea"/>
              <a:cs typeface="+mn-cs"/>
            </a:endParaRPr>
          </a:p>
          <a:p>
            <a:pPr marL="112712" indent="0">
              <a:buNone/>
            </a:pPr>
            <a:endParaRPr lang="en-US" dirty="0"/>
          </a:p>
          <a:p>
            <a:pPr marL="112712" indent="0">
              <a:buNone/>
            </a:pPr>
            <a:r>
              <a:rPr lang="en-US" dirty="0"/>
              <a:t>Self-Assessment Tiered Monitoring with IMACS2.0 Training</a:t>
            </a:r>
          </a:p>
          <a:p>
            <a:pPr marL="112712" indent="0">
              <a:buNone/>
            </a:pPr>
            <a:r>
              <a:rPr lang="en-US" dirty="0"/>
              <a:t>Top Indicators Out of Compliance </a:t>
            </a:r>
          </a:p>
          <a:p>
            <a:pPr marL="112712" indent="0">
              <a:buNone/>
            </a:pPr>
            <a:r>
              <a:rPr lang="en-US" dirty="0"/>
              <a:t>Top Indicators Out of Compliance PowerPoint </a:t>
            </a:r>
          </a:p>
          <a:p>
            <a:pPr marL="112712" indent="0">
              <a:buNone/>
            </a:pPr>
            <a:r>
              <a:rPr lang="en-US" dirty="0"/>
              <a:t>List of Things to Remember for Self-Assessment </a:t>
            </a:r>
          </a:p>
          <a:p>
            <a:pPr marL="112712" indent="0">
              <a:buNone/>
            </a:pPr>
            <a:r>
              <a:rPr lang="en-US" dirty="0"/>
              <a:t>Self-Assessment Procedures for Monitoring </a:t>
            </a:r>
          </a:p>
          <a:p>
            <a:pPr marL="112712" indent="0">
              <a:buNone/>
            </a:pPr>
            <a:r>
              <a:rPr lang="en-US" dirty="0"/>
              <a:t>Local Education Agency Special Education Compliance Monitoring Checklist  </a:t>
            </a:r>
          </a:p>
          <a:p>
            <a:pPr marL="112712" indent="0">
              <a:buNone/>
            </a:pPr>
            <a:r>
              <a:rPr lang="en-US" dirty="0"/>
              <a:t>Tiered Monitoring Flowchart </a:t>
            </a:r>
          </a:p>
          <a:p>
            <a:endParaRPr lang="en-US" dirty="0"/>
          </a:p>
        </p:txBody>
      </p:sp>
    </p:spTree>
    <p:extLst>
      <p:ext uri="{BB962C8B-B14F-4D97-AF65-F5344CB8AC3E}">
        <p14:creationId xmlns:p14="http://schemas.microsoft.com/office/powerpoint/2010/main" val="223609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C73693-3CDC-32E3-90E7-130D99625B0C}"/>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Parent Survey Helpful Hints</a:t>
            </a:r>
          </a:p>
        </p:txBody>
      </p:sp>
      <p:sp>
        <p:nvSpPr>
          <p:cNvPr id="3" name="Content Placeholder 2">
            <a:extLst>
              <a:ext uri="{FF2B5EF4-FFF2-40B4-BE49-F238E27FC236}">
                <a16:creationId xmlns:a16="http://schemas.microsoft.com/office/drawing/2014/main" id="{B385520A-9792-1FD1-567A-793F6BC5D37A}"/>
              </a:ext>
            </a:extLst>
          </p:cNvPr>
          <p:cNvSpPr>
            <a:spLocks noGrp="1"/>
          </p:cNvSpPr>
          <p:nvPr>
            <p:ph sz="quarter" idx="11"/>
          </p:nvPr>
        </p:nvSpPr>
        <p:spPr>
          <a:xfrm>
            <a:off x="152400" y="666751"/>
            <a:ext cx="8915400" cy="4440236"/>
          </a:xfrm>
        </p:spPr>
        <p:txBody>
          <a:bodyPr>
            <a:noAutofit/>
          </a:bodyPr>
          <a:lstStyle/>
          <a:p>
            <a:pPr marL="112712" indent="0">
              <a:buNone/>
            </a:pPr>
            <a:r>
              <a:rPr lang="en-US" sz="2300" dirty="0"/>
              <a:t>Some helpful hints and ways to increase response rates:</a:t>
            </a:r>
          </a:p>
          <a:p>
            <a:r>
              <a:rPr lang="en-US" sz="2300" dirty="0"/>
              <a:t>Provide a translated survey.</a:t>
            </a:r>
          </a:p>
          <a:p>
            <a:r>
              <a:rPr lang="en-US" sz="2300" dirty="0"/>
              <a:t>Complete the district name and district code sections when providing paper copies.</a:t>
            </a:r>
          </a:p>
          <a:p>
            <a:r>
              <a:rPr lang="en-US" sz="2300" dirty="0"/>
              <a:t>Provide a pre-addressed stamped envelope when providing a paper copy of the survey. Be sure to provide a survey for EACH child with an Individualized Education Program. </a:t>
            </a:r>
          </a:p>
          <a:p>
            <a:r>
              <a:rPr lang="en-US" sz="2300" dirty="0"/>
              <a:t>Use school-wide communication systems and specifically communicate with parents of students with an IEP.</a:t>
            </a:r>
          </a:p>
          <a:p>
            <a:r>
              <a:rPr lang="en-US" sz="2300" dirty="0"/>
              <a:t>Ask parents to complete the survey during conferences and meetings.</a:t>
            </a:r>
          </a:p>
        </p:txBody>
      </p:sp>
      <p:sp>
        <p:nvSpPr>
          <p:cNvPr id="2" name="Slide Number Placeholder 1">
            <a:extLst>
              <a:ext uri="{FF2B5EF4-FFF2-40B4-BE49-F238E27FC236}">
                <a16:creationId xmlns:a16="http://schemas.microsoft.com/office/drawing/2014/main" id="{C8D9AC00-3C4C-F6BF-D8AD-D1393C56928C}"/>
              </a:ext>
            </a:extLst>
          </p:cNvPr>
          <p:cNvSpPr>
            <a:spLocks noGrp="1"/>
          </p:cNvSpPr>
          <p:nvPr>
            <p:ph type="sldNum" sz="quarter" idx="4"/>
          </p:nvPr>
        </p:nvSpPr>
        <p:spPr/>
        <p:txBody>
          <a:bodyPr/>
          <a:lstStyle/>
          <a:p>
            <a:fld id="{3B745311-16E5-4BEF-BFE6-36758A3427EB}" type="slidenum">
              <a:rPr lang="en-US" smtClean="0"/>
              <a:pPr/>
              <a:t>8</a:t>
            </a:fld>
            <a:endParaRPr lang="en-US" dirty="0"/>
          </a:p>
        </p:txBody>
      </p:sp>
    </p:spTree>
    <p:extLst>
      <p:ext uri="{BB962C8B-B14F-4D97-AF65-F5344CB8AC3E}">
        <p14:creationId xmlns:p14="http://schemas.microsoft.com/office/powerpoint/2010/main" val="9498694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832C43-3F78-45C3-AF6A-D536E9F8B2A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altLang="en-US" sz="3200" b="0" i="0" u="none" strike="noStrike" kern="1200" cap="none" spc="0" normalizeH="0" baseline="0" noProof="0" dirty="0">
                <a:ln>
                  <a:noFill/>
                </a:ln>
                <a:solidFill>
                  <a:schemeClr val="bg1"/>
                </a:solidFill>
                <a:effectLst/>
                <a:uLnTx/>
                <a:uFillTx/>
                <a:latin typeface="+mn-lt"/>
                <a:ea typeface="+mn-ea"/>
                <a:cs typeface="+mn-cs"/>
              </a:rPr>
              <a:t>Resources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AC3EB1DE-2D2A-5B6D-188F-230E314F86E2}"/>
              </a:ext>
            </a:extLst>
          </p:cNvPr>
          <p:cNvSpPr>
            <a:spLocks noGrp="1"/>
          </p:cNvSpPr>
          <p:nvPr>
            <p:ph sz="quarter" idx="11"/>
          </p:nvPr>
        </p:nvSpPr>
        <p:spPr>
          <a:xfrm>
            <a:off x="152400" y="819149"/>
            <a:ext cx="8839200" cy="4127898"/>
          </a:xfrm>
        </p:spPr>
        <p:txBody>
          <a:bodyPr>
            <a:normAutofit/>
          </a:bodyPr>
          <a:lstStyle/>
          <a:p>
            <a:pPr marL="112712" indent="0" eaLnBrk="1" hangingPunct="1">
              <a:buNone/>
            </a:pPr>
            <a:r>
              <a:rPr lang="en-US" altLang="en-US" sz="3600" dirty="0">
                <a:latin typeface="+mn-lt"/>
              </a:rPr>
              <a:t>Office of Special Education</a:t>
            </a:r>
          </a:p>
          <a:p>
            <a:pPr marL="112712" indent="0" eaLnBrk="1" hangingPunct="1">
              <a:buNone/>
            </a:pPr>
            <a:r>
              <a:rPr lang="en-US" altLang="en-US" sz="3600" dirty="0">
                <a:latin typeface="+mn-lt"/>
              </a:rPr>
              <a:t>Special Education Compliance (Part B)</a:t>
            </a:r>
          </a:p>
          <a:p>
            <a:pPr marL="112712" indent="0" eaLnBrk="1" hangingPunct="1">
              <a:buNone/>
            </a:pPr>
            <a:r>
              <a:rPr lang="en-US" altLang="en-US" sz="3600" dirty="0">
                <a:latin typeface="+mn-lt"/>
              </a:rPr>
              <a:t>P.O. Box 480, Jefferson City, MO  65102-0480</a:t>
            </a:r>
          </a:p>
          <a:p>
            <a:pPr marL="112712" indent="0" eaLnBrk="1" hangingPunct="1">
              <a:buNone/>
            </a:pPr>
            <a:r>
              <a:rPr lang="en-US" altLang="en-US" sz="3600" dirty="0">
                <a:latin typeface="+mn-lt"/>
              </a:rPr>
              <a:t>Phone:  573-751-0699</a:t>
            </a:r>
          </a:p>
          <a:p>
            <a:pPr marL="112712" indent="0" eaLnBrk="1" hangingPunct="1">
              <a:buNone/>
            </a:pPr>
            <a:r>
              <a:rPr lang="en-US" altLang="en-US" sz="3600" dirty="0">
                <a:latin typeface="+mn-lt"/>
              </a:rPr>
              <a:t>Email:  </a:t>
            </a:r>
            <a:r>
              <a:rPr lang="en-US" altLang="en-US" sz="3600" dirty="0">
                <a:latin typeface="+mn-lt"/>
                <a:hlinkClick r:id="rId3"/>
              </a:rPr>
              <a:t>secompliance@DESE.mo.gov</a:t>
            </a:r>
            <a:endParaRPr lang="en-US" altLang="en-US" sz="3600" dirty="0">
              <a:latin typeface="+mn-lt"/>
            </a:endParaRPr>
          </a:p>
        </p:txBody>
      </p:sp>
      <p:sp>
        <p:nvSpPr>
          <p:cNvPr id="2" name="Slide Number Placeholder 1">
            <a:extLst>
              <a:ext uri="{FF2B5EF4-FFF2-40B4-BE49-F238E27FC236}">
                <a16:creationId xmlns:a16="http://schemas.microsoft.com/office/drawing/2014/main" id="{4B3D876C-04ED-C10B-520A-4E77E6BD50AB}"/>
              </a:ext>
            </a:extLst>
          </p:cNvPr>
          <p:cNvSpPr>
            <a:spLocks noGrp="1"/>
          </p:cNvSpPr>
          <p:nvPr>
            <p:ph type="sldNum" sz="quarter" idx="4"/>
          </p:nvPr>
        </p:nvSpPr>
        <p:spPr/>
        <p:txBody>
          <a:bodyPr/>
          <a:lstStyle/>
          <a:p>
            <a:fld id="{3B745311-16E5-4BEF-BFE6-36758A3427EB}" type="slidenum">
              <a:rPr lang="en-US" smtClean="0"/>
              <a:pPr/>
              <a:t>80</a:t>
            </a:fld>
            <a:endParaRPr lang="en-US" dirty="0"/>
          </a:p>
        </p:txBody>
      </p:sp>
    </p:spTree>
    <p:extLst>
      <p:ext uri="{BB962C8B-B14F-4D97-AF65-F5344CB8AC3E}">
        <p14:creationId xmlns:p14="http://schemas.microsoft.com/office/powerpoint/2010/main" val="23515341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29D02F-4C84-EA7F-6806-AD3B91EE530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lang="en-US" altLang="en-US" sz="3200" b="0" dirty="0">
                <a:solidFill>
                  <a:schemeClr val="bg1"/>
                </a:solidFill>
                <a:latin typeface="+mn-lt"/>
                <a:ea typeface="+mn-ea"/>
                <a:cs typeface="Times New Roman" panose="02020603050405020304" pitchFamily="18" charset="0"/>
              </a:rPr>
              <a:t>RPDC </a:t>
            </a:r>
            <a:r>
              <a:rPr kumimoji="0" lang="en-US" alt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Compliance Consultants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216684F3-7622-3F8D-66B1-ED2756C5D46B}"/>
              </a:ext>
            </a:extLst>
          </p:cNvPr>
          <p:cNvSpPr>
            <a:spLocks noGrp="1"/>
          </p:cNvSpPr>
          <p:nvPr>
            <p:ph type="sldNum" sz="quarter" idx="4"/>
          </p:nvPr>
        </p:nvSpPr>
        <p:spPr/>
        <p:txBody>
          <a:bodyPr/>
          <a:lstStyle/>
          <a:p>
            <a:fld id="{3B745311-16E5-4BEF-BFE6-36758A3427EB}" type="slidenum">
              <a:rPr lang="en-US" smtClean="0"/>
              <a:pPr/>
              <a:t>81</a:t>
            </a:fld>
            <a:endParaRPr lang="en-US" dirty="0"/>
          </a:p>
        </p:txBody>
      </p:sp>
      <p:graphicFrame>
        <p:nvGraphicFramePr>
          <p:cNvPr id="7" name="Table 6">
            <a:extLst>
              <a:ext uri="{FF2B5EF4-FFF2-40B4-BE49-F238E27FC236}">
                <a16:creationId xmlns:a16="http://schemas.microsoft.com/office/drawing/2014/main" id="{71D54967-F433-031C-9AE7-22AE2944311D}"/>
              </a:ext>
            </a:extLst>
          </p:cNvPr>
          <p:cNvGraphicFramePr>
            <a:graphicFrameLocks noGrp="1"/>
          </p:cNvGraphicFramePr>
          <p:nvPr>
            <p:extLst>
              <p:ext uri="{D42A27DB-BD31-4B8C-83A1-F6EECF244321}">
                <p14:modId xmlns:p14="http://schemas.microsoft.com/office/powerpoint/2010/main" val="3377227587"/>
              </p:ext>
            </p:extLst>
          </p:nvPr>
        </p:nvGraphicFramePr>
        <p:xfrm>
          <a:off x="228601" y="895351"/>
          <a:ext cx="8686799" cy="3962400"/>
        </p:xfrm>
        <a:graphic>
          <a:graphicData uri="http://schemas.openxmlformats.org/drawingml/2006/table">
            <a:tbl>
              <a:tblPr firstRow="1">
                <a:tableStyleId>{BC89EF96-8CEA-46FF-86C4-4CE0E7609802}</a:tableStyleId>
              </a:tblPr>
              <a:tblGrid>
                <a:gridCol w="1889027">
                  <a:extLst>
                    <a:ext uri="{9D8B030D-6E8A-4147-A177-3AD203B41FA5}">
                      <a16:colId xmlns:a16="http://schemas.microsoft.com/office/drawing/2014/main" val="384500604"/>
                    </a:ext>
                  </a:extLst>
                </a:gridCol>
                <a:gridCol w="2088828">
                  <a:extLst>
                    <a:ext uri="{9D8B030D-6E8A-4147-A177-3AD203B41FA5}">
                      <a16:colId xmlns:a16="http://schemas.microsoft.com/office/drawing/2014/main" val="3568285235"/>
                    </a:ext>
                  </a:extLst>
                </a:gridCol>
                <a:gridCol w="1398607">
                  <a:extLst>
                    <a:ext uri="{9D8B030D-6E8A-4147-A177-3AD203B41FA5}">
                      <a16:colId xmlns:a16="http://schemas.microsoft.com/office/drawing/2014/main" val="2443767139"/>
                    </a:ext>
                  </a:extLst>
                </a:gridCol>
                <a:gridCol w="3310337">
                  <a:extLst>
                    <a:ext uri="{9D8B030D-6E8A-4147-A177-3AD203B41FA5}">
                      <a16:colId xmlns:a16="http://schemas.microsoft.com/office/drawing/2014/main" val="83980827"/>
                    </a:ext>
                  </a:extLst>
                </a:gridCol>
              </a:tblGrid>
              <a:tr h="394362">
                <a:tc>
                  <a:txBody>
                    <a:bodyPr/>
                    <a:lstStyle/>
                    <a:p>
                      <a:pPr algn="ctr" fontAlgn="ctr"/>
                      <a:r>
                        <a:rPr lang="en-US" sz="1100" b="1" u="none" strike="noStrike" dirty="0">
                          <a:solidFill>
                            <a:schemeClr val="tx1"/>
                          </a:solidFill>
                          <a:effectLst/>
                        </a:rPr>
                        <a:t>Region</a:t>
                      </a:r>
                      <a:endParaRPr lang="en-US" sz="11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solidFill>
                            <a:schemeClr val="tx1"/>
                          </a:solidFill>
                          <a:effectLst/>
                        </a:rPr>
                        <a:t>Compliance Consultant</a:t>
                      </a:r>
                      <a:endParaRPr lang="en-US" sz="11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solidFill>
                            <a:schemeClr val="tx1"/>
                          </a:solidFill>
                          <a:effectLst/>
                        </a:rPr>
                        <a:t>Phone Number</a:t>
                      </a:r>
                      <a:endParaRPr lang="en-US" sz="11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solidFill>
                            <a:schemeClr val="tx1"/>
                          </a:solidFill>
                          <a:effectLst/>
                        </a:rPr>
                        <a:t>Email</a:t>
                      </a:r>
                      <a:endParaRPr lang="en-US" sz="11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997442"/>
                  </a:ext>
                </a:extLst>
              </a:tr>
              <a:tr h="413142">
                <a:tc>
                  <a:txBody>
                    <a:bodyPr/>
                    <a:lstStyle/>
                    <a:p>
                      <a:pPr algn="l" fontAlgn="ctr"/>
                      <a:r>
                        <a:rPr lang="en-US" sz="1100" b="0" u="none" strike="noStrike" dirty="0">
                          <a:solidFill>
                            <a:schemeClr val="tx1"/>
                          </a:solidFill>
                          <a:effectLst/>
                        </a:rPr>
                        <a:t>1. Southeast</a:t>
                      </a:r>
                      <a:endParaRPr lang="en-US" sz="1100" b="0" i="0" u="none" strike="noStrike" dirty="0">
                        <a:solidFill>
                          <a:schemeClr val="tx1"/>
                        </a:solidFill>
                        <a:effectLst/>
                        <a:latin typeface="Calibri" panose="020F0502020204030204" pitchFamily="34" charset="0"/>
                      </a:endParaRPr>
                    </a:p>
                  </a:txBody>
                  <a:tcPr marL="85725" marR="9525" marT="9525" marB="0" anchor="ctr"/>
                </a:tc>
                <a:tc>
                  <a:txBody>
                    <a:bodyPr/>
                    <a:lstStyle/>
                    <a:p>
                      <a:pPr algn="ctr" fontAlgn="ctr"/>
                      <a:r>
                        <a:rPr lang="en-US" sz="1100" b="0" u="none" strike="noStrike" dirty="0">
                          <a:solidFill>
                            <a:schemeClr val="tx1"/>
                          </a:solidFill>
                          <a:effectLst/>
                        </a:rPr>
                        <a:t>Tiffiney Smith</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573-651-2621</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tdsmith@semo.edu</a:t>
                      </a: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107064"/>
                  </a:ext>
                </a:extLst>
              </a:tr>
              <a:tr h="394362">
                <a:tc>
                  <a:txBody>
                    <a:bodyPr/>
                    <a:lstStyle/>
                    <a:p>
                      <a:pPr algn="l" fontAlgn="ctr"/>
                      <a:r>
                        <a:rPr lang="en-US" sz="1100" b="0" u="none" strike="noStrike" dirty="0">
                          <a:solidFill>
                            <a:schemeClr val="tx1"/>
                          </a:solidFill>
                          <a:effectLst/>
                        </a:rPr>
                        <a:t>2. Heart of Missouri</a:t>
                      </a:r>
                      <a:endParaRPr lang="en-US" sz="1100" b="0" i="0" u="none" strike="noStrike" dirty="0">
                        <a:solidFill>
                          <a:schemeClr val="tx1"/>
                        </a:solidFill>
                        <a:effectLst/>
                        <a:latin typeface="Calibri" panose="020F0502020204030204" pitchFamily="34" charset="0"/>
                      </a:endParaRPr>
                    </a:p>
                  </a:txBody>
                  <a:tcPr marL="85725" marR="9525" marT="9525" marB="0" anchor="ctr"/>
                </a:tc>
                <a:tc>
                  <a:txBody>
                    <a:bodyPr/>
                    <a:lstStyle/>
                    <a:p>
                      <a:pPr algn="ctr" fontAlgn="ctr"/>
                      <a:r>
                        <a:rPr lang="en-US" sz="1100" b="0" u="none" strike="noStrike" dirty="0">
                          <a:solidFill>
                            <a:schemeClr val="tx1"/>
                          </a:solidFill>
                          <a:effectLst/>
                        </a:rPr>
                        <a:t>Lynn Lynch</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573-424-7847</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lynchly@missouri.edu</a:t>
                      </a: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87262588"/>
                  </a:ext>
                </a:extLst>
              </a:tr>
              <a:tr h="394362">
                <a:tc>
                  <a:txBody>
                    <a:bodyPr/>
                    <a:lstStyle/>
                    <a:p>
                      <a:pPr algn="l" fontAlgn="ctr"/>
                      <a:r>
                        <a:rPr lang="en-US" sz="1100" b="0" u="none" strike="noStrike" dirty="0">
                          <a:solidFill>
                            <a:schemeClr val="tx1"/>
                          </a:solidFill>
                          <a:effectLst/>
                        </a:rPr>
                        <a:t>3. Kansas City</a:t>
                      </a:r>
                      <a:endParaRPr lang="en-US" sz="1100" b="0" i="0" u="none" strike="noStrike" dirty="0">
                        <a:solidFill>
                          <a:schemeClr val="tx1"/>
                        </a:solidFill>
                        <a:effectLst/>
                        <a:latin typeface="Calibri" panose="020F0502020204030204" pitchFamily="34" charset="0"/>
                      </a:endParaRPr>
                    </a:p>
                  </a:txBody>
                  <a:tcPr marL="85725" marR="9525" marT="9525" marB="0" anchor="ctr"/>
                </a:tc>
                <a:tc>
                  <a:txBody>
                    <a:bodyPr/>
                    <a:lstStyle/>
                    <a:p>
                      <a:pPr algn="ctr" fontAlgn="ctr"/>
                      <a:r>
                        <a:rPr lang="en-US" sz="1100" b="0" u="none" strike="noStrike" dirty="0">
                          <a:solidFill>
                            <a:schemeClr val="tx1"/>
                          </a:solidFill>
                          <a:effectLst/>
                        </a:rPr>
                        <a:t>Bailey Tennesen</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816-235-5957</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tennesenb@umkc.edu</a:t>
                      </a: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38879682"/>
                  </a:ext>
                </a:extLst>
              </a:tr>
              <a:tr h="394362">
                <a:tc>
                  <a:txBody>
                    <a:bodyPr/>
                    <a:lstStyle/>
                    <a:p>
                      <a:pPr algn="l" fontAlgn="ctr"/>
                      <a:r>
                        <a:rPr lang="en-US" sz="1100" b="0" u="none" strike="noStrike" dirty="0">
                          <a:solidFill>
                            <a:schemeClr val="tx1"/>
                          </a:solidFill>
                          <a:effectLst/>
                        </a:rPr>
                        <a:t>4. Northeast</a:t>
                      </a:r>
                      <a:endParaRPr lang="en-US" sz="1100" b="0" i="0" u="none" strike="noStrike" dirty="0">
                        <a:solidFill>
                          <a:schemeClr val="tx1"/>
                        </a:solidFill>
                        <a:effectLst/>
                        <a:latin typeface="Calibri" panose="020F0502020204030204" pitchFamily="34" charset="0"/>
                      </a:endParaRPr>
                    </a:p>
                  </a:txBody>
                  <a:tcPr marL="85725" marR="9525" marT="9525" marB="0" anchor="ctr"/>
                </a:tc>
                <a:tc>
                  <a:txBody>
                    <a:bodyPr/>
                    <a:lstStyle/>
                    <a:p>
                      <a:pPr algn="ctr" fontAlgn="ctr"/>
                      <a:r>
                        <a:rPr lang="en-US" sz="1100" b="0" u="none" strike="noStrike" dirty="0">
                          <a:solidFill>
                            <a:schemeClr val="tx1"/>
                          </a:solidFill>
                          <a:effectLst/>
                        </a:rPr>
                        <a:t>Dawn Lichtenberg</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660-785-6080</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dlichtenberg@truman.edu</a:t>
                      </a: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1165298"/>
                  </a:ext>
                </a:extLst>
              </a:tr>
              <a:tr h="394362">
                <a:tc>
                  <a:txBody>
                    <a:bodyPr/>
                    <a:lstStyle/>
                    <a:p>
                      <a:pPr algn="l" fontAlgn="ctr"/>
                      <a:r>
                        <a:rPr lang="en-US" sz="1100" b="0" u="none" strike="noStrike" dirty="0">
                          <a:solidFill>
                            <a:schemeClr val="tx1"/>
                          </a:solidFill>
                          <a:effectLst/>
                        </a:rPr>
                        <a:t>5. Northwest</a:t>
                      </a:r>
                      <a:endParaRPr lang="en-US" sz="1100" b="0" i="0" u="none" strike="noStrike" dirty="0">
                        <a:solidFill>
                          <a:schemeClr val="tx1"/>
                        </a:solidFill>
                        <a:effectLst/>
                        <a:latin typeface="Calibri" panose="020F0502020204030204" pitchFamily="34" charset="0"/>
                      </a:endParaRPr>
                    </a:p>
                  </a:txBody>
                  <a:tcPr marL="85725" marR="9525" marT="9525" marB="0" anchor="ctr"/>
                </a:tc>
                <a:tc>
                  <a:txBody>
                    <a:bodyPr/>
                    <a:lstStyle/>
                    <a:p>
                      <a:pPr algn="ctr" fontAlgn="ctr"/>
                      <a:r>
                        <a:rPr lang="en-US" sz="1100" b="0" u="none" strike="noStrike" dirty="0">
                          <a:solidFill>
                            <a:schemeClr val="tx1"/>
                          </a:solidFill>
                          <a:effectLst/>
                        </a:rPr>
                        <a:t>Julia Schmitz</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660-562-1995</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julia@nwmissouri.edu</a:t>
                      </a: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2057626"/>
                  </a:ext>
                </a:extLst>
              </a:tr>
              <a:tr h="394362">
                <a:tc>
                  <a:txBody>
                    <a:bodyPr/>
                    <a:lstStyle/>
                    <a:p>
                      <a:pPr algn="l" fontAlgn="ctr"/>
                      <a:r>
                        <a:rPr lang="en-US" sz="1100" b="0" u="none" strike="noStrike" dirty="0">
                          <a:solidFill>
                            <a:schemeClr val="tx1"/>
                          </a:solidFill>
                          <a:effectLst/>
                        </a:rPr>
                        <a:t>6. South Central</a:t>
                      </a:r>
                      <a:endParaRPr lang="en-US" sz="1100" b="0" i="0" u="none" strike="noStrike" dirty="0">
                        <a:solidFill>
                          <a:schemeClr val="tx1"/>
                        </a:solidFill>
                        <a:effectLst/>
                        <a:latin typeface="Calibri" panose="020F0502020204030204" pitchFamily="34" charset="0"/>
                      </a:endParaRPr>
                    </a:p>
                  </a:txBody>
                  <a:tcPr marL="85725" marR="9525" marT="9525" marB="0" anchor="ctr"/>
                </a:tc>
                <a:tc>
                  <a:txBody>
                    <a:bodyPr/>
                    <a:lstStyle/>
                    <a:p>
                      <a:pPr algn="ctr" fontAlgn="ctr"/>
                      <a:r>
                        <a:rPr lang="en-US" sz="1100" b="0" u="none" strike="noStrike" dirty="0">
                          <a:solidFill>
                            <a:schemeClr val="tx1"/>
                          </a:solidFill>
                          <a:effectLst/>
                        </a:rPr>
                        <a:t>Leasa Day</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573-341-6821</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ldnd3@mst.edu</a:t>
                      </a: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20656212"/>
                  </a:ext>
                </a:extLst>
              </a:tr>
              <a:tr h="394362">
                <a:tc>
                  <a:txBody>
                    <a:bodyPr/>
                    <a:lstStyle/>
                    <a:p>
                      <a:pPr algn="l" fontAlgn="ctr"/>
                      <a:r>
                        <a:rPr lang="en-US" sz="1100" b="0" u="none" strike="noStrike" dirty="0">
                          <a:solidFill>
                            <a:schemeClr val="tx1"/>
                          </a:solidFill>
                          <a:effectLst/>
                        </a:rPr>
                        <a:t>7. Southwest</a:t>
                      </a:r>
                      <a:endParaRPr lang="en-US" sz="1100" b="0" i="0" u="none" strike="noStrike" dirty="0">
                        <a:solidFill>
                          <a:schemeClr val="tx1"/>
                        </a:solidFill>
                        <a:effectLst/>
                        <a:latin typeface="Calibri" panose="020F0502020204030204" pitchFamily="34" charset="0"/>
                      </a:endParaRPr>
                    </a:p>
                  </a:txBody>
                  <a:tcPr marL="85725" marR="9525" marT="9525" marB="0" anchor="ctr"/>
                </a:tc>
                <a:tc>
                  <a:txBody>
                    <a:bodyPr/>
                    <a:lstStyle/>
                    <a:p>
                      <a:pPr algn="ctr" fontAlgn="ctr"/>
                      <a:r>
                        <a:rPr lang="en-US" sz="1100" b="0" u="none" strike="noStrike" dirty="0">
                          <a:solidFill>
                            <a:schemeClr val="tx1"/>
                          </a:solidFill>
                          <a:effectLst/>
                        </a:rPr>
                        <a:t>Melynda VanNote </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417-836-4082</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melyndavannote@missouristate.edu</a:t>
                      </a: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17671566"/>
                  </a:ext>
                </a:extLst>
              </a:tr>
              <a:tr h="394362">
                <a:tc>
                  <a:txBody>
                    <a:bodyPr/>
                    <a:lstStyle/>
                    <a:p>
                      <a:pPr algn="l" fontAlgn="ctr"/>
                      <a:r>
                        <a:rPr lang="en-US" sz="1100" b="0" u="none" strike="noStrike" dirty="0">
                          <a:solidFill>
                            <a:schemeClr val="tx1"/>
                          </a:solidFill>
                          <a:effectLst/>
                        </a:rPr>
                        <a:t>8. St. Louis</a:t>
                      </a:r>
                      <a:endParaRPr lang="en-US" sz="1100" b="0" i="0" u="none" strike="noStrike" dirty="0">
                        <a:solidFill>
                          <a:schemeClr val="tx1"/>
                        </a:solidFill>
                        <a:effectLst/>
                        <a:latin typeface="Calibri" panose="020F0502020204030204" pitchFamily="34" charset="0"/>
                      </a:endParaRPr>
                    </a:p>
                  </a:txBody>
                  <a:tcPr marL="85725" marR="9525" marT="9525" marB="0" anchor="ctr"/>
                </a:tc>
                <a:tc>
                  <a:txBody>
                    <a:bodyPr/>
                    <a:lstStyle/>
                    <a:p>
                      <a:pPr algn="ctr" fontAlgn="ctr"/>
                      <a:r>
                        <a:rPr lang="en-US" sz="1100" b="0" u="none" strike="noStrike" dirty="0">
                          <a:solidFill>
                            <a:schemeClr val="tx1"/>
                          </a:solidFill>
                          <a:effectLst/>
                        </a:rPr>
                        <a:t>Cheryl Garbs </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314-724-6736</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cgarbs@edplus.org</a:t>
                      </a: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9652109"/>
                  </a:ext>
                </a:extLst>
              </a:tr>
              <a:tr h="394362">
                <a:tc>
                  <a:txBody>
                    <a:bodyPr/>
                    <a:lstStyle/>
                    <a:p>
                      <a:pPr algn="l" fontAlgn="ctr"/>
                      <a:r>
                        <a:rPr lang="en-US" sz="1100" b="0" u="none" strike="noStrike" dirty="0">
                          <a:solidFill>
                            <a:schemeClr val="tx1"/>
                          </a:solidFill>
                          <a:effectLst/>
                        </a:rPr>
                        <a:t>9. Central</a:t>
                      </a:r>
                      <a:endParaRPr lang="en-US" sz="1100" b="0" i="0" u="none" strike="noStrike" dirty="0">
                        <a:solidFill>
                          <a:schemeClr val="tx1"/>
                        </a:solidFill>
                        <a:effectLst/>
                        <a:latin typeface="Calibri" panose="020F0502020204030204" pitchFamily="34" charset="0"/>
                      </a:endParaRPr>
                    </a:p>
                  </a:txBody>
                  <a:tcPr marL="85725" marR="9525" marT="9525" marB="0" anchor="ctr"/>
                </a:tc>
                <a:tc>
                  <a:txBody>
                    <a:bodyPr/>
                    <a:lstStyle/>
                    <a:p>
                      <a:pPr algn="ctr" fontAlgn="ctr"/>
                      <a:r>
                        <a:rPr lang="en-US" sz="1100" b="0" u="none" strike="noStrike" dirty="0">
                          <a:solidFill>
                            <a:schemeClr val="tx1"/>
                          </a:solidFill>
                          <a:effectLst/>
                        </a:rPr>
                        <a:t>Julie Harris</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660-232-0387</a:t>
                      </a: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100" b="0" u="none" strike="noStrike" dirty="0">
                          <a:solidFill>
                            <a:schemeClr val="tx1"/>
                          </a:solidFill>
                          <a:effectLst/>
                        </a:rPr>
                        <a:t>jlharris@ucmo.edu</a:t>
                      </a: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5993494"/>
                  </a:ext>
                </a:extLst>
              </a:tr>
            </a:tbl>
          </a:graphicData>
        </a:graphic>
      </p:graphicFrame>
    </p:spTree>
    <p:extLst>
      <p:ext uri="{BB962C8B-B14F-4D97-AF65-F5344CB8AC3E}">
        <p14:creationId xmlns:p14="http://schemas.microsoft.com/office/powerpoint/2010/main" val="2191361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title" idx="4294967295"/>
          </p:nvPr>
        </p:nvSpPr>
        <p:spPr>
          <a:xfrm>
            <a:off x="8229600" y="196850"/>
            <a:ext cx="7620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p:cNvSpPr>
            <a:spLocks noGrp="1"/>
          </p:cNvSpPr>
          <p:nvPr>
            <p:ph type="body" sz="quarter" idx="12"/>
          </p:nvPr>
        </p:nvSpPr>
        <p:spPr>
          <a:xfrm>
            <a:off x="2133600" y="819150"/>
            <a:ext cx="6356350" cy="533400"/>
          </a:xfrm>
        </p:spPr>
        <p:txBody>
          <a:bodyPr>
            <a:normAutofit fontScale="62500" lnSpcReduction="20000"/>
          </a:bodyPr>
          <a:lstStyle/>
          <a:p>
            <a:r>
              <a:rPr lang="en-US" sz="2800" dirty="0"/>
              <a:t>Missouri Department of Elementary and Secondary Education </a:t>
            </a:r>
            <a:endParaRPr lang="en-US" dirty="0"/>
          </a:p>
        </p:txBody>
      </p:sp>
      <p:sp>
        <p:nvSpPr>
          <p:cNvPr id="4" name="Google Shape;311;p23">
            <a:extLst>
              <a:ext uri="{FF2B5EF4-FFF2-40B4-BE49-F238E27FC236}">
                <a16:creationId xmlns:a16="http://schemas.microsoft.com/office/drawing/2014/main" id="{3A2BA8B2-AB3D-D39B-E6C6-854230EE9940}"/>
              </a:ext>
            </a:extLst>
          </p:cNvPr>
          <p:cNvSpPr>
            <a:spLocks noGrp="1"/>
          </p:cNvSpPr>
          <p:nvPr>
            <p:ph type="body" sz="quarter" idx="11"/>
          </p:nvPr>
        </p:nvSpPr>
        <p:spPr>
          <a:xfrm>
            <a:off x="1752600" y="1701403"/>
            <a:ext cx="7239000" cy="1938952"/>
          </a:xfrm>
          <a:prstGeom prst="rect">
            <a:avLst/>
          </a:prstGeom>
          <a:noFill/>
          <a:ln>
            <a:noFill/>
          </a:ln>
        </p:spPr>
        <p:txBody>
          <a:bodyPr spcFirstLastPara="1" wrap="square" lIns="91425" tIns="45700" rIns="91425" bIns="45700" anchor="t" anchorCtr="0">
            <a:spAutoFit/>
          </a:bodyPr>
          <a:lstStyle/>
          <a:p>
            <a:pPr>
              <a:spcBef>
                <a:spcPts val="0"/>
              </a:spcBef>
            </a:pPr>
            <a:br>
              <a:rPr lang="en-US" sz="1200" b="0" dirty="0">
                <a:effectLst/>
                <a:latin typeface="Calibri" panose="020F0502020204030204" pitchFamily="34" charset="0"/>
                <a:cs typeface="Calibri" panose="020F0502020204030204" pitchFamily="34" charset="0"/>
              </a:rPr>
            </a:br>
            <a:r>
              <a:rPr lang="en-US" sz="1200" dirty="0">
                <a:solidFill>
                  <a:srgbClr val="080808"/>
                </a:solidFill>
              </a:rPr>
              <a:t>The Department of Elementary and Secondary Education does not discriminate on the basis of race, color, religion, sex, sexual orientation, national origin, age, veteran status, mental or physical disability, or any other basis prohibited by statute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VII/Title IX/504/ADA/ADAAA/Age Act/GINA/USDA Title VI), 7</a:t>
            </a:r>
            <a:r>
              <a:rPr lang="en-US" sz="1200" baseline="30000" dirty="0">
                <a:solidFill>
                  <a:srgbClr val="080808"/>
                </a:solidFill>
              </a:rPr>
              <a:t>th</a:t>
            </a:r>
            <a:r>
              <a:rPr lang="en-US" sz="1200" dirty="0">
                <a:solidFill>
                  <a:srgbClr val="080808"/>
                </a:solidFill>
              </a:rPr>
              <a:t> Floor, 205 Jefferson Street, P.O. Box 480, Jefferson City, MO 65102-0480; telephone number 573-522-1775 or TTY 800-735-2966; fax number 573-522-4883; email </a:t>
            </a:r>
            <a:r>
              <a:rPr lang="en-US" sz="1200" b="1" dirty="0">
                <a:solidFill>
                  <a:srgbClr val="080808"/>
                </a:solidFill>
              </a:rPr>
              <a:t>civilrights@dese.mo.gov.</a:t>
            </a:r>
            <a:br>
              <a:rPr lang="en-US" sz="1200" dirty="0">
                <a:solidFill>
                  <a:srgbClr val="080808"/>
                </a:solidFill>
              </a:rPr>
            </a:br>
            <a:endParaRPr sz="1200" dirty="0">
              <a:solidFill>
                <a:srgbClr val="080808"/>
              </a:solidFill>
            </a:endParaRPr>
          </a:p>
        </p:txBody>
      </p:sp>
      <p:sp>
        <p:nvSpPr>
          <p:cNvPr id="3" name="Slide Number Placeholder 2">
            <a:extLst>
              <a:ext uri="{FF2B5EF4-FFF2-40B4-BE49-F238E27FC236}">
                <a16:creationId xmlns:a16="http://schemas.microsoft.com/office/drawing/2014/main" id="{E125D8DC-4884-A1F6-3B16-2E945649BBFB}"/>
              </a:ext>
              <a:ext uri="{C183D7F6-B498-43B3-948B-1728B52AA6E4}">
                <adec:decorative xmlns:adec="http://schemas.microsoft.com/office/drawing/2017/decorative" val="1"/>
              </a:ext>
            </a:extLst>
          </p:cNvPr>
          <p:cNvSpPr>
            <a:spLocks noGrp="1"/>
          </p:cNvSpPr>
          <p:nvPr>
            <p:ph type="sldNum" sz="quarter" idx="4"/>
          </p:nvPr>
        </p:nvSpPr>
        <p:spPr/>
        <p:txBody>
          <a:bodyPr/>
          <a:lstStyle/>
          <a:p>
            <a:fld id="{3B745311-16E5-4BEF-BFE6-36758A3427EB}" type="slidenum">
              <a:rPr lang="en-US" smtClean="0"/>
              <a:pPr/>
              <a:t>82</a:t>
            </a:fld>
            <a:endParaRPr lang="en-US" dirty="0"/>
          </a:p>
        </p:txBody>
      </p:sp>
    </p:spTree>
    <p:extLst>
      <p:ext uri="{BB962C8B-B14F-4D97-AF65-F5344CB8AC3E}">
        <p14:creationId xmlns:p14="http://schemas.microsoft.com/office/powerpoint/2010/main" val="328068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D1E0C6-6273-8170-749D-E574C498ECC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Special Education Survey Questions</a:t>
            </a:r>
          </a:p>
        </p:txBody>
      </p:sp>
      <p:sp>
        <p:nvSpPr>
          <p:cNvPr id="3" name="Content Placeholder 2">
            <a:extLst>
              <a:ext uri="{FF2B5EF4-FFF2-40B4-BE49-F238E27FC236}">
                <a16:creationId xmlns:a16="http://schemas.microsoft.com/office/drawing/2014/main" id="{BF9211EA-9D60-CCFB-584D-180B58705A20}"/>
              </a:ext>
            </a:extLst>
          </p:cNvPr>
          <p:cNvSpPr>
            <a:spLocks noGrp="1"/>
          </p:cNvSpPr>
          <p:nvPr>
            <p:ph sz="quarter" idx="11"/>
          </p:nvPr>
        </p:nvSpPr>
        <p:spPr>
          <a:xfrm>
            <a:off x="152400" y="628650"/>
            <a:ext cx="8839200" cy="4076700"/>
          </a:xfrm>
        </p:spPr>
        <p:txBody>
          <a:bodyPr>
            <a:normAutofit lnSpcReduction="10000"/>
          </a:bodyPr>
          <a:lstStyle/>
          <a:p>
            <a:pPr marL="112712" indent="0">
              <a:buNone/>
            </a:pPr>
            <a:r>
              <a:rPr lang="en-US" dirty="0"/>
              <a:t>If you have any problems accessing the site, receiving your response rate information, or have any other questions or concerns, please contact the University of Missouri’s Institute of Public Policy (IPP).</a:t>
            </a:r>
          </a:p>
          <a:p>
            <a:pPr marL="112712" indent="0">
              <a:buNone/>
            </a:pPr>
            <a:endParaRPr lang="en-US" dirty="0"/>
          </a:p>
          <a:p>
            <a:pPr marL="112712" indent="0">
              <a:buNone/>
            </a:pPr>
            <a:r>
              <a:rPr lang="en-US" dirty="0"/>
              <a:t>Contact: </a:t>
            </a:r>
            <a:r>
              <a:rPr lang="de-DE" dirty="0"/>
              <a:t>Rachel Dicke </a:t>
            </a:r>
          </a:p>
          <a:p>
            <a:pPr marL="112712" indent="0">
              <a:buNone/>
            </a:pPr>
            <a:r>
              <a:rPr lang="de-DE" dirty="0"/>
              <a:t>	racheldicke@missouri.edu</a:t>
            </a:r>
            <a:endParaRPr lang="en-US" dirty="0"/>
          </a:p>
        </p:txBody>
      </p:sp>
      <p:sp>
        <p:nvSpPr>
          <p:cNvPr id="2" name="Slide Number Placeholder 1">
            <a:extLst>
              <a:ext uri="{FF2B5EF4-FFF2-40B4-BE49-F238E27FC236}">
                <a16:creationId xmlns:a16="http://schemas.microsoft.com/office/drawing/2014/main" id="{899C30EA-3552-F6F0-B61E-B87C006DCABC}"/>
              </a:ext>
            </a:extLst>
          </p:cNvPr>
          <p:cNvSpPr>
            <a:spLocks noGrp="1"/>
          </p:cNvSpPr>
          <p:nvPr>
            <p:ph type="sldNum" sz="quarter" idx="4"/>
          </p:nvPr>
        </p:nvSpPr>
        <p:spPr/>
        <p:txBody>
          <a:bodyPr/>
          <a:lstStyle/>
          <a:p>
            <a:fld id="{3B745311-16E5-4BEF-BFE6-36758A3427EB}" type="slidenum">
              <a:rPr lang="en-US" smtClean="0"/>
              <a:pPr/>
              <a:t>9</a:t>
            </a:fld>
            <a:endParaRPr lang="en-US" dirty="0"/>
          </a:p>
        </p:txBody>
      </p:sp>
    </p:spTree>
    <p:extLst>
      <p:ext uri="{BB962C8B-B14F-4D97-AF65-F5344CB8AC3E}">
        <p14:creationId xmlns:p14="http://schemas.microsoft.com/office/powerpoint/2010/main" val="2195836245"/>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C357DACF-7FE3-4DCF-92A3-AB1B53D737CA}"/>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E0DE17CB-F39D-4E94-9C60-77D4BDD88A2B}"/>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4297CBB4-9C4C-46B0-AB8C-E51FCAF1DD43}"/>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6388B95E-133C-410F-B547-9D47BD404D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2022 PPT Template</Template>
  <TotalTime>9328</TotalTime>
  <Words>9154</Words>
  <Application>Microsoft Office PowerPoint</Application>
  <PresentationFormat>On-screen Show (16:9)</PresentationFormat>
  <Paragraphs>748</Paragraphs>
  <Slides>82</Slides>
  <Notes>82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82</vt:i4>
      </vt:variant>
    </vt:vector>
  </HeadingPairs>
  <TitlesOfParts>
    <vt:vector size="94" baseType="lpstr">
      <vt:lpstr>Aptos</vt:lpstr>
      <vt:lpstr>Arial</vt:lpstr>
      <vt:lpstr>Calibri</vt:lpstr>
      <vt:lpstr>Cambria</vt:lpstr>
      <vt:lpstr>Courier New</vt:lpstr>
      <vt:lpstr>Times New Roman</vt:lpstr>
      <vt:lpstr>Twentieth Century</vt:lpstr>
      <vt:lpstr>Wingdings</vt:lpstr>
      <vt:lpstr>DESE Title Slides</vt:lpstr>
      <vt:lpstr>DESE Content Slides</vt:lpstr>
      <vt:lpstr>DESE Section Dividers</vt:lpstr>
      <vt:lpstr>DESE Closing Slides</vt:lpstr>
      <vt:lpstr>TIERED MONITORING Cohort 3  SELF-ASSESSMENT YEAR </vt:lpstr>
      <vt:lpstr>Learning Objectives</vt:lpstr>
      <vt:lpstr>Questions to Be Answered</vt:lpstr>
      <vt:lpstr>IDEA SPP/APR Impacts</vt:lpstr>
      <vt:lpstr>IDEA SPP/APR continued</vt:lpstr>
      <vt:lpstr>Parent Special Education Survey</vt:lpstr>
      <vt:lpstr>Parent Surveys</vt:lpstr>
      <vt:lpstr>Parent Survey Helpful Hints</vt:lpstr>
      <vt:lpstr>Special Education Survey Questions</vt:lpstr>
      <vt:lpstr>Program Monitoring of Districts</vt:lpstr>
      <vt:lpstr>Special Education Tiered Monitoring</vt:lpstr>
      <vt:lpstr>Self-Assessment Year 1 </vt:lpstr>
      <vt:lpstr>How to Find IMACS 2.0</vt:lpstr>
      <vt:lpstr>Gaining DESE Applications Access</vt:lpstr>
      <vt:lpstr>IMACS2.0  Secure Access</vt:lpstr>
      <vt:lpstr>Access in IMACS 2.0</vt:lpstr>
      <vt:lpstr>IMACS 2.0 Monitoring School Year</vt:lpstr>
      <vt:lpstr>Features in IMACS 2.0 </vt:lpstr>
      <vt:lpstr>Local Education Agency Contact Information</vt:lpstr>
      <vt:lpstr>Locating Correspondence</vt:lpstr>
      <vt:lpstr>Correspondence Screen</vt:lpstr>
      <vt:lpstr>Monitoring Process</vt:lpstr>
      <vt:lpstr>Monitoring Process Umbrella</vt:lpstr>
      <vt:lpstr>Self Assessment: Number of Student Files Included</vt:lpstr>
      <vt:lpstr>Selecting Student Files</vt:lpstr>
      <vt:lpstr>Selecting Student Files Continued</vt:lpstr>
      <vt:lpstr>Students In an APA or MOCAP</vt:lpstr>
      <vt:lpstr>Students Attending APA or Enrolled in Virtual Learning</vt:lpstr>
      <vt:lpstr>Triennial Waivers and Transfer Students</vt:lpstr>
      <vt:lpstr>Required/Conditional Indicators</vt:lpstr>
      <vt:lpstr>Conditional Indicators Student File Review Page </vt:lpstr>
      <vt:lpstr>Student File Review Home Page</vt:lpstr>
      <vt:lpstr>Student File Review Summary Page</vt:lpstr>
      <vt:lpstr>Adding New Students: Method 1</vt:lpstr>
      <vt:lpstr>Adding a New Student: Method 2</vt:lpstr>
      <vt:lpstr>Adding a New Student CSV: Method 2</vt:lpstr>
      <vt:lpstr>CSV Template Help: Method 2</vt:lpstr>
      <vt:lpstr>Sample of CSV file: Method 2</vt:lpstr>
      <vt:lpstr>Disability and Placement Codes: Method 2</vt:lpstr>
      <vt:lpstr>Importing Data from CSV file: Method 2 </vt:lpstr>
      <vt:lpstr>File Review: Conducting Self-Assessment</vt:lpstr>
      <vt:lpstr>Student File Review Screen, continued</vt:lpstr>
      <vt:lpstr>Self-Assessment Completed</vt:lpstr>
      <vt:lpstr>Uploading Requested Student Files</vt:lpstr>
      <vt:lpstr>Documentation Request for Selected Students</vt:lpstr>
      <vt:lpstr>IMACS 2.0 Checklist Guidance for File Review Uploads</vt:lpstr>
      <vt:lpstr>Uploading Documentation for the Desk Review</vt:lpstr>
      <vt:lpstr>Creating a zip file</vt:lpstr>
      <vt:lpstr>Upload Quality</vt:lpstr>
      <vt:lpstr>Uploading Documentation</vt:lpstr>
      <vt:lpstr>Helpful Hints for Uploading of Documents</vt:lpstr>
      <vt:lpstr>Documentation for the Desk Review Verification</vt:lpstr>
      <vt:lpstr>Documentation Request Status</vt:lpstr>
      <vt:lpstr>Features in IMACS 2.0</vt:lpstr>
      <vt:lpstr>Timelines: Initial Evaluation</vt:lpstr>
      <vt:lpstr>Initial Evaluation Timeline Submission</vt:lpstr>
      <vt:lpstr>BE AWARE</vt:lpstr>
      <vt:lpstr>Timeline Exceptions </vt:lpstr>
      <vt:lpstr>Initial Evaluation Timelines Summary Page</vt:lpstr>
      <vt:lpstr>Initial Evaluation Timelines Summary</vt:lpstr>
      <vt:lpstr>Option 1: Adding New Initial Evaluation Timelines</vt:lpstr>
      <vt:lpstr>Option 2: Importing Data from CSV file  </vt:lpstr>
      <vt:lpstr>CSV/TXT File Template for Initial Evaluation Timelines</vt:lpstr>
      <vt:lpstr>Submitting Initial Evaluation Reviews</vt:lpstr>
      <vt:lpstr>Timelines: C to B Transition</vt:lpstr>
      <vt:lpstr>Part C to Part B Timelines Submission</vt:lpstr>
      <vt:lpstr>C to B Transition Summary Page</vt:lpstr>
      <vt:lpstr>C to B Transition Summary</vt:lpstr>
      <vt:lpstr>C to B Transition Review</vt:lpstr>
      <vt:lpstr>When IEP is not in place by 3rd Birthday</vt:lpstr>
      <vt:lpstr>Other Helpful Hints for C to B</vt:lpstr>
      <vt:lpstr>Importing Data from CSV File   </vt:lpstr>
      <vt:lpstr>CSV/TXT File Template for C to B Transition Timelines</vt:lpstr>
      <vt:lpstr>Submitting the C to B Transition Review</vt:lpstr>
      <vt:lpstr>Import C to B Transition into Initial Timelines</vt:lpstr>
      <vt:lpstr>Reminders, Helpful Hints  and Guidance</vt:lpstr>
      <vt:lpstr>Reminders</vt:lpstr>
      <vt:lpstr>Common Issues</vt:lpstr>
      <vt:lpstr>Helpful Links for Tiered Monitoring</vt:lpstr>
      <vt:lpstr>Resources</vt:lpstr>
      <vt:lpstr>RPDC Compliance Consultants</vt:lpstr>
      <vt:lpstr>82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Gabrielle</dc:creator>
  <cp:lastModifiedBy>Roth, Connie</cp:lastModifiedBy>
  <cp:revision>161</cp:revision>
  <cp:lastPrinted>2025-09-04T18:44:19Z</cp:lastPrinted>
  <dcterms:created xsi:type="dcterms:W3CDTF">2024-10-16T13:34:03Z</dcterms:created>
  <dcterms:modified xsi:type="dcterms:W3CDTF">2025-09-30T16:21:02Z</dcterms:modified>
</cp:coreProperties>
</file>